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3"/>
  </p:notesMasterIdLst>
  <p:handoutMasterIdLst>
    <p:handoutMasterId r:id="rId24"/>
  </p:handoutMasterIdLst>
  <p:sldIdLst>
    <p:sldId id="269" r:id="rId3"/>
    <p:sldId id="331" r:id="rId4"/>
    <p:sldId id="332" r:id="rId5"/>
    <p:sldId id="330" r:id="rId6"/>
    <p:sldId id="334" r:id="rId7"/>
    <p:sldId id="335" r:id="rId8"/>
    <p:sldId id="337" r:id="rId9"/>
    <p:sldId id="338" r:id="rId10"/>
    <p:sldId id="333" r:id="rId11"/>
    <p:sldId id="301" r:id="rId12"/>
    <p:sldId id="329" r:id="rId13"/>
    <p:sldId id="340" r:id="rId14"/>
    <p:sldId id="343" r:id="rId15"/>
    <p:sldId id="346" r:id="rId16"/>
    <p:sldId id="347" r:id="rId17"/>
    <p:sldId id="348" r:id="rId18"/>
    <p:sldId id="349" r:id="rId19"/>
    <p:sldId id="350" r:id="rId20"/>
    <p:sldId id="351" r:id="rId21"/>
    <p:sldId id="352" r:id="rId2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8600"/>
    <a:srgbClr val="4472C4"/>
    <a:srgbClr val="76E3FF"/>
    <a:srgbClr val="CFD5EA"/>
    <a:srgbClr val="888C9A"/>
    <a:srgbClr val="E9EBF5"/>
    <a:srgbClr val="76777C"/>
    <a:srgbClr val="FFFFFF"/>
    <a:srgbClr val="4A76C6"/>
    <a:srgbClr val="FFFC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73" autoAdjust="0"/>
    <p:restoredTop sz="91486" autoAdjust="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464"/>
    </p:cViewPr>
  </p:sorterViewPr>
  <p:notesViewPr>
    <p:cSldViewPr snapToGrid="0">
      <p:cViewPr varScale="1">
        <p:scale>
          <a:sx n="67" d="100"/>
          <a:sy n="67" d="100"/>
        </p:scale>
        <p:origin x="237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9B176AD0-0234-D290-C51F-DDB676B700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FA2D409-2B35-A26C-7AA6-05B988CC65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6A339B-DCAA-4DF0-96DE-504B7A5B5CC2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1291F67E-4D2F-A213-6A49-73ED55F5176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5324D384-E264-06E1-FB04-E822496778F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F8A5CE-BDA7-4F2F-A11A-5B5056B6432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3692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26818-FE48-493D-97D9-C724788EA5A9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10BD55-7154-449C-86FE-7E45310F8D9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2337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74C96869-D6FF-456D-8AF4-1DA0D8D00D9D}"/>
              </a:ext>
            </a:extLst>
          </p:cNvPr>
          <p:cNvCxnSpPr>
            <a:cxnSpLocks/>
          </p:cNvCxnSpPr>
          <p:nvPr userDrawn="1"/>
        </p:nvCxnSpPr>
        <p:spPr>
          <a:xfrm>
            <a:off x="719138" y="720000"/>
            <a:ext cx="10800000" cy="0"/>
          </a:xfrm>
          <a:prstGeom prst="line">
            <a:avLst/>
          </a:prstGeom>
          <a:ln w="41275">
            <a:solidFill>
              <a:srgbClr val="388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ttore diritto 8">
            <a:extLst>
              <a:ext uri="{FF2B5EF4-FFF2-40B4-BE49-F238E27FC236}">
                <a16:creationId xmlns:a16="http://schemas.microsoft.com/office/drawing/2014/main" id="{7F139B26-9FB5-4E11-A658-3C871A369262}"/>
              </a:ext>
            </a:extLst>
          </p:cNvPr>
          <p:cNvCxnSpPr>
            <a:cxnSpLocks/>
          </p:cNvCxnSpPr>
          <p:nvPr userDrawn="1"/>
        </p:nvCxnSpPr>
        <p:spPr>
          <a:xfrm>
            <a:off x="719138" y="6178593"/>
            <a:ext cx="10714037" cy="0"/>
          </a:xfrm>
          <a:prstGeom prst="line">
            <a:avLst/>
          </a:prstGeom>
          <a:ln w="41275">
            <a:solidFill>
              <a:srgbClr val="3886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10" name="Gruppo 9">
            <a:extLst>
              <a:ext uri="{FF2B5EF4-FFF2-40B4-BE49-F238E27FC236}">
                <a16:creationId xmlns:a16="http://schemas.microsoft.com/office/drawing/2014/main" id="{30CC2BCF-69C5-E42D-6C65-1B29428BE199}"/>
              </a:ext>
            </a:extLst>
          </p:cNvPr>
          <p:cNvGrpSpPr/>
          <p:nvPr userDrawn="1"/>
        </p:nvGrpSpPr>
        <p:grpSpPr>
          <a:xfrm>
            <a:off x="1709744" y="0"/>
            <a:ext cx="8734548" cy="773999"/>
            <a:chOff x="486939" y="4941376"/>
            <a:chExt cx="10307039" cy="885514"/>
          </a:xfrm>
        </p:grpSpPr>
        <p:pic>
          <p:nvPicPr>
            <p:cNvPr id="2" name="Immagine 1">
              <a:extLst>
                <a:ext uri="{FF2B5EF4-FFF2-40B4-BE49-F238E27FC236}">
                  <a16:creationId xmlns:a16="http://schemas.microsoft.com/office/drawing/2014/main" id="{3BBC5BBF-5148-D731-F105-D4A19B8AE7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939" y="4964151"/>
              <a:ext cx="1565097" cy="862739"/>
            </a:xfrm>
            <a:prstGeom prst="rect">
              <a:avLst/>
            </a:prstGeom>
          </p:spPr>
        </p:pic>
        <p:pic>
          <p:nvPicPr>
            <p:cNvPr id="3" name="Immagine 2">
              <a:extLst>
                <a:ext uri="{FF2B5EF4-FFF2-40B4-BE49-F238E27FC236}">
                  <a16:creationId xmlns:a16="http://schemas.microsoft.com/office/drawing/2014/main" id="{075F28E8-7315-0267-CD18-5BB1F89A81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3758219" y="5064854"/>
              <a:ext cx="2278250" cy="593294"/>
            </a:xfrm>
            <a:prstGeom prst="rect">
              <a:avLst/>
            </a:prstGeom>
          </p:spPr>
        </p:pic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id="{62B5F0F9-089F-82A9-2C07-0EDC654D909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6782" y="4941376"/>
              <a:ext cx="720354" cy="750792"/>
            </a:xfrm>
            <a:prstGeom prst="rect">
              <a:avLst/>
            </a:prstGeom>
          </p:spPr>
        </p:pic>
        <p:pic>
          <p:nvPicPr>
            <p:cNvPr id="5" name="Immagine 4">
              <a:extLst>
                <a:ext uri="{FF2B5EF4-FFF2-40B4-BE49-F238E27FC236}">
                  <a16:creationId xmlns:a16="http://schemas.microsoft.com/office/drawing/2014/main" id="{BBC6F514-042C-CC9E-C9EF-D837D626F8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24441" y="4991061"/>
              <a:ext cx="369537" cy="740881"/>
            </a:xfrm>
            <a:prstGeom prst="rect">
              <a:avLst/>
            </a:prstGeom>
          </p:spPr>
        </p:pic>
      </p:grpSp>
      <p:sp>
        <p:nvSpPr>
          <p:cNvPr id="6" name="Segnaposto piè di pagina 2">
            <a:extLst>
              <a:ext uri="{FF2B5EF4-FFF2-40B4-BE49-F238E27FC236}">
                <a16:creationId xmlns:a16="http://schemas.microsoft.com/office/drawing/2014/main" id="{E181864E-DA1C-7305-9C5A-9F55B8C81270}"/>
              </a:ext>
            </a:extLst>
          </p:cNvPr>
          <p:cNvSpPr txBox="1">
            <a:spLocks/>
          </p:cNvSpPr>
          <p:nvPr userDrawn="1"/>
        </p:nvSpPr>
        <p:spPr>
          <a:xfrm>
            <a:off x="480000" y="6292925"/>
            <a:ext cx="11520000" cy="5216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sz="1200" i="1" dirty="0">
                <a:solidFill>
                  <a:schemeClr val="accent1">
                    <a:lumMod val="50000"/>
                  </a:schemeClr>
                </a:solidFill>
              </a:rPr>
              <a:t>Dipartimento Presidenza – Programmazione - Turismo</a:t>
            </a:r>
          </a:p>
          <a:p>
            <a:pPr>
              <a:defRPr/>
            </a:pPr>
            <a:r>
              <a:rPr lang="it-IT" sz="1200" i="1" dirty="0">
                <a:solidFill>
                  <a:schemeClr val="accent1">
                    <a:lumMod val="50000"/>
                  </a:schemeClr>
                </a:solidFill>
              </a:rPr>
              <a:t>Servizio Autorità di Gestione Unica FESR - FSE</a:t>
            </a:r>
          </a:p>
          <a:p>
            <a:pPr>
              <a:defRPr/>
            </a:pPr>
            <a:endParaRPr lang="it-IT" sz="120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5241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2DE1FC-A3CD-83AE-8A61-1E31CB56D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59D9C9F-5901-46B9-C43A-5532078A7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FF83-22B1-43B3-8300-023F81A372F4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FE1A7C5-28AB-BA97-3924-A2AA25CAA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E1381B39-4506-E5AB-785B-A616E0623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E6345-4845-4AAB-82DF-D83EA4DFBA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7416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76BAFA4-12CA-4A9D-B6D1-B5A6E33D30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C06F0AF-F04D-4D15-965C-6FD39ECE1E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17F7BCB-ED89-4062-8DFE-4E52B64EB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FF83-22B1-43B3-8300-023F81A372F4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BF81FA9-7A79-4C26-AC29-EE11B9C1C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433B45A-E4DF-4D37-A94F-3211D955B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E6345-4845-4AAB-82DF-D83EA4DFBA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34888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21D82DE-007F-42E9-B159-B5767D9AA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5B01D77-EC37-4B53-8374-152A2E109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58988A1-BC8C-45D4-84E8-669D37181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FF83-22B1-43B3-8300-023F81A372F4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477FEFC-656A-4048-B4CD-C8E706968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8428291-9597-464D-91DB-70AAE3390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E6345-4845-4AAB-82DF-D83EA4DFBA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16325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468271F-C8F2-4773-90DE-351A51872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18F0B48-C75B-4FE4-8A91-6DB4BDA62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6351A4A1-4FD6-478A-B1E4-4AAC256754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D54087F-4C03-43CE-858A-72C2479AC1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FF83-22B1-43B3-8300-023F81A372F4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C589C09-46B4-4099-95AE-77142DA40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A27D7CD-7EAC-4824-A6D2-FE46F0304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E6345-4845-4AAB-82DF-D83EA4DFBA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07834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98B959-7AFE-4ABB-AAAA-4E61ACA7F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999121D-F2A6-468E-8F15-A9E908F912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87417CB-01D2-4E28-998F-D5ACBFBDAF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59950D3-1929-4AFB-9769-A5D962118D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16BAAEB-2F37-4A83-89FC-1FEDAD9DD7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8675575-7865-4893-A19A-78A7D3986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FF83-22B1-43B3-8300-023F81A372F4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057548C-8476-4774-A931-981028120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060129D4-1E93-4697-849B-BC6A99237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E6345-4845-4AAB-82DF-D83EA4DFBA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16526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EE68876-D327-4064-BBDD-F3E15B7EE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0B744A9-F375-4D36-8532-9B0952ADC1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FF83-22B1-43B3-8300-023F81A372F4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7D2F6E61-8A48-4B7A-9C86-1EB130D03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A176FC1-67AA-4975-BFCF-0D1D7054F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E6345-4845-4AAB-82DF-D83EA4DFBA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80224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215E8C1-872E-43FE-BCBA-A3E2570EC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FF83-22B1-43B3-8300-023F81A372F4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A24717DE-23DB-4F45-A491-7E9A966F8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132B19D4-142B-4EB1-AA1D-583EB2606A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E6345-4845-4AAB-82DF-D83EA4DFBA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5818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474AE70-B58F-42A2-8E20-D55BD48DC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9FE9F1E-D7AE-48A9-A535-3EF1C78A2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4B7F8CE-5CD4-4172-9B93-DDD65F13FD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77F3B7A-55B0-4706-868B-E02227BC2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FF83-22B1-43B3-8300-023F81A372F4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414B36D-D30A-4885-86A5-C2CD50EE2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44D62BCE-C22B-4AC7-B246-C061165A4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E6345-4845-4AAB-82DF-D83EA4DFBA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5165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B49CC32-3C09-4FF3-B819-0074908D1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9D3A11D-DA79-49FD-9AC0-07BC8DCA82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8A89757-AB25-49D0-8901-02F1AF78AB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4A67E1A-ADDD-49BC-9325-E83492C4F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FF83-22B1-43B3-8300-023F81A372F4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55186BC-7498-434B-B09D-013B40251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02CE4153-810E-49CE-B6AE-4F1568772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E6345-4845-4AAB-82DF-D83EA4DFBA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851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5FFE13-E30D-458E-AFED-1EDF2E502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C730EFA-D2F3-4B10-A978-CFFCB97303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6A3F865-90B0-4ED7-AB6B-BEE7ED0C48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FF83-22B1-43B3-8300-023F81A372F4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ED1E4E7-617D-4E99-AE40-36710B06A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E0415C-0A5B-47ED-8C26-3D056C8CB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E6345-4845-4AAB-82DF-D83EA4DFBA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634959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7DDEF2B-913A-4520-AA69-6A4DF49807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50126AD-89E7-4EA3-9D24-47FB1FB57D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9888FED-B52C-41A1-B280-3F798FE2D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2BFF83-22B1-43B3-8300-023F81A372F4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C7F9C2C-F97C-45CB-946E-5528E3890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E0FA977-F093-4980-A38F-75CB4861A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3E6345-4845-4AAB-82DF-D83EA4DFBA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068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D66B33F-626E-A078-E26D-8AC1B0A03F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49583E2-99F9-CD98-A211-5CE7244A8D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395C95B-94DA-E7E3-7597-23075EB8B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B338-49B6-4817-9E1B-9E1FC870FB61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D0123A3-9DB7-1F40-4A1F-8B25E7821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73020E1-7F7B-CD9D-DBB7-A56C6E64D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F30-0B79-4EDF-BC8A-658C59291E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40169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3AC47B-234C-C3E3-7FBE-D42FE4A92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5BA4FD6-C384-079C-07F1-E90E09AAE0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24462A3-3BB7-26D9-E14B-09D2AA605E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B338-49B6-4817-9E1B-9E1FC870FB61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B36478A-98D6-E5D9-4B06-281EFFD83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2703F1F-BEF1-9B89-923B-CE0991067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F30-0B79-4EDF-BC8A-658C59291E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0740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0DE68E7-C97E-75EB-4E2A-999D0D907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90AE275-CBB0-CD24-9631-959877AA7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C5685B8-2307-1A6E-1110-488606C8D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B338-49B6-4817-9E1B-9E1FC870FB61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24F247-A1BB-78F2-27F9-A5A3045D0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A93082D-9B1C-25A1-D594-697FD872D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F30-0B79-4EDF-BC8A-658C59291E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32809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8603F22-B78B-07AF-8A6F-77B95DDB2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8E90BFB-F0F2-9849-FFBF-78263425A8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A59B606-1B49-6BFE-04E2-234C11441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4C1E09EE-B08C-6595-8A80-ED8CE3012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B338-49B6-4817-9E1B-9E1FC870FB61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106D6881-9150-7C93-6EEB-872E1C709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0601B7D-9F87-FBAC-20D1-893335E7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F30-0B79-4EDF-BC8A-658C59291E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08383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C3AC36B-D387-8B93-3698-BBAC172490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DBB20CA-2A28-4652-9C03-E094C97F78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D7D58C87-A78D-1D62-97B4-73DA388CAD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B812A70-A5F7-BEE5-E9C6-3EB5D9A71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8A2610B3-E5C7-C607-93EA-43A1B3609A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14051FE1-790B-6627-AB09-4F2EC8BF9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B338-49B6-4817-9E1B-9E1FC870FB61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DFB210D-C8A7-850F-BC70-98FE82F6F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65C8739D-0C6D-8210-7FD7-E4626BCCB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F30-0B79-4EDF-BC8A-658C59291E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72355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FA46E51-2306-EFC2-48F1-7F58EFB3C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E376162-B321-2B47-2BD2-4482DBC79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B338-49B6-4817-9E1B-9E1FC870FB61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3922F55-8CB3-7823-4AAE-B17E5D289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5FFF049-DE2B-6BFC-66D9-AB773B3EA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F30-0B79-4EDF-BC8A-658C59291E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8798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B6C9856C-FD9C-31A3-A5BC-EF66CB2F6C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B338-49B6-4817-9E1B-9E1FC870FB61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45659BF-EB8A-50CF-9676-E07507118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0C06EEAA-F831-366F-0D8B-70E1890C7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F30-0B79-4EDF-BC8A-658C59291E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172200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6B9C22C-019E-7696-A671-5A86E10AA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88A311C-242A-A0B4-081F-5571FED98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7BD31A6-A835-EA2B-1688-36AA0EA181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CFAEF784-B1CF-5A6B-95B5-1FADB5F73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B338-49B6-4817-9E1B-9E1FC870FB61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683BBD4-9F1E-2551-400E-F0BADC13C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91B9BF6-B270-8067-1976-5AE88E261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F30-0B79-4EDF-BC8A-658C59291E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16177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620CE6-A8A5-ADF7-867C-1C1AA5D8B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CB5908F9-875E-9529-7496-08D67DF89A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D102E0A9-F3E2-54BB-F451-BE2DF58079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AC16CBB-D832-773B-9EF4-D7982BA75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B338-49B6-4817-9E1B-9E1FC870FB61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BABF3E2-57D4-A726-E1AB-056F37786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52BC3D1-00F1-6D4C-D7BE-366A6C842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F30-0B79-4EDF-BC8A-658C59291E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824983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EBB97EB-F211-5668-D0E4-65628D1E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D59F13B-C6AA-32DE-D401-D45B0B0E62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6C15E49-B7B0-EC2A-6AC8-A6821BD0B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B338-49B6-4817-9E1B-9E1FC870FB61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F6F02C-2F9B-AEB8-886A-A7AA7BCFF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5A0C3D1-9BF7-5D53-7B6F-01867D7C63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F30-0B79-4EDF-BC8A-658C59291E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75011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4D41F5C2-11BA-6563-3B71-4F9783A837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90FFDBCD-601C-1E13-FE37-ECD45103FD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48AC60F-F8F3-B1DC-9345-FD74B11B4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02B338-49B6-4817-9E1B-9E1FC870FB61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D19544D-B376-33FF-A800-28EFFABAA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0C2518C-05A5-7EB3-1004-B5B0DDDE2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7AAF30-0B79-4EDF-BC8A-658C59291E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721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EDD48352-1BBB-48CA-A5E7-4E907EB99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647D595-359E-4B97-8DC7-424364B2E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594B39B-84A2-4947-9BEE-FD4772BBB2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2BFF83-22B1-43B3-8300-023F81A372F4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AEBEB8A-FCD4-4E70-967A-AFCC93ADBE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E463741-3F88-46BA-9578-63C45F0903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3E6345-4845-4AAB-82DF-D83EA4DFBAF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7726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0E9B8E4-295F-4FE1-3CA3-776B8804E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A908CFA0-2B20-F582-7826-FFEBC8F849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5CC96DC-1C8E-CD0F-09D4-81DB18AF77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2B338-49B6-4817-9E1B-9E1FC870FB61}" type="datetimeFigureOut">
              <a:rPr lang="it-IT" smtClean="0"/>
              <a:t>15/05/2026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F9FBEF5-3D2B-BA5D-DF6B-4606B11D49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0D4AE5A-57E7-0798-D4FE-00E18E6C2C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7AAF30-0B79-4EDF-BC8A-658C59291E5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8063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1945759" y="1914391"/>
            <a:ext cx="8312400" cy="13542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endParaRPr lang="it-IT" dirty="0"/>
          </a:p>
          <a:p>
            <a:pPr algn="ctr"/>
            <a:r>
              <a:rPr lang="it-IT" b="1" dirty="0"/>
              <a:t> </a:t>
            </a:r>
            <a:r>
              <a:rPr lang="it-IT" sz="3200" b="1" dirty="0"/>
              <a:t>Percorso formativo sull’utilizzo del Sistema Informativo </a:t>
            </a:r>
            <a:r>
              <a:rPr lang="it-IT" sz="3200" b="1" dirty="0" err="1"/>
              <a:t>FI.E.RA</a:t>
            </a:r>
            <a:r>
              <a:rPr lang="it-IT" sz="3200" b="1" dirty="0"/>
              <a:t>.</a:t>
            </a:r>
            <a:endParaRPr kumimoji="0" lang="it-IT" sz="3200" b="0" i="0" u="none" strike="noStrike" cap="none" spc="0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FillTx/>
              <a:latin typeface="Montserrat SemiBold" panose="00000700000000000000" pitchFamily="2" charset="0"/>
              <a:sym typeface="Helvetica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849783"/>
            <a:ext cx="8312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 Abruzzo </a:t>
            </a:r>
            <a:r>
              <a:rPr lang="it-IT" sz="36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FSE+ </a:t>
            </a:r>
            <a:r>
              <a:rPr lang="it-IT" sz="36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2021-2027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812537-D1F6-65CD-3FB0-9F04A369DB43}"/>
              </a:ext>
            </a:extLst>
          </p:cNvPr>
          <p:cNvSpPr txBox="1"/>
          <p:nvPr/>
        </p:nvSpPr>
        <p:spPr>
          <a:xfrm>
            <a:off x="1148316" y="4400937"/>
            <a:ext cx="10069033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it-IT" sz="20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algn="ctr"/>
            <a:r>
              <a:rPr lang="it-IT" sz="2400" b="0" i="0" u="none" strike="noStrike" baseline="0" dirty="0">
                <a:solidFill>
                  <a:schemeClr val="accent1"/>
                </a:solidFill>
                <a:latin typeface="Tahoma" panose="020B0604030504040204" pitchFamily="34" charset="0"/>
              </a:rPr>
              <a:t> </a:t>
            </a:r>
            <a:r>
              <a:rPr lang="it-IT" b="1" i="0" u="none" strike="noStrike" baseline="0" dirty="0">
                <a:solidFill>
                  <a:schemeClr val="accent1"/>
                </a:solidFill>
                <a:latin typeface="Tahoma" panose="020B0604030504040204" pitchFamily="34" charset="0"/>
              </a:rPr>
              <a:t>Pescara, 14 maggio 2026</a:t>
            </a:r>
            <a:endParaRPr lang="it-IT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799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950976" y="1557775"/>
            <a:ext cx="10266373" cy="1938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endParaRPr lang="it-IT" sz="2400" dirty="0"/>
          </a:p>
          <a:p>
            <a:pPr algn="just"/>
            <a:r>
              <a:rPr lang="it-IT" sz="2400" dirty="0"/>
              <a:t>L'Autorità di Gestione Unica FESR FSE+ della Regione Abruzzo avvia un percorso formativo dedicato all'utilizzo del sistema informativo FI.E.RA (Finanziamenti Europei Regione Abruzzo) mirato in modo specifico alla gestione, al monitoraggio e alla rendicontazione degli interventi cofinanziati a valere sul PR FSE+ 2021–2027.</a:t>
            </a:r>
            <a:endParaRPr kumimoji="0" lang="it-IT" sz="2400" b="0" i="0" u="none" strike="noStrike" cap="none" spc="0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FillTx/>
              <a:latin typeface="Montserrat SemiBold" panose="00000700000000000000" pitchFamily="2" charset="0"/>
              <a:sym typeface="Helvetica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996087"/>
            <a:ext cx="83124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800" b="1" dirty="0">
                <a:solidFill>
                  <a:srgbClr val="4472C4"/>
                </a:solidFill>
              </a:rPr>
              <a:t>Il contesto e la finalità dell'iniziativa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812537-D1F6-65CD-3FB0-9F04A369DB43}"/>
              </a:ext>
            </a:extLst>
          </p:cNvPr>
          <p:cNvSpPr txBox="1"/>
          <p:nvPr/>
        </p:nvSpPr>
        <p:spPr>
          <a:xfrm>
            <a:off x="950975" y="3669417"/>
            <a:ext cx="1026637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it-IT" sz="24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algn="just"/>
            <a:r>
              <a:rPr lang="it-IT" sz="2400" dirty="0"/>
              <a:t>La piattaforma FI.E.RA rappresenta lo strumento principale per l'implementazione, la gestione e il monitoraggio degli interventi finanziati, consentendo la registrazione e la tracciabilità delle informazioni finanziarie, procedurali e fisiche dei progetti, nonché lo scambio di documenti e comunicazioni tra i soggetti coinvolti.</a:t>
            </a:r>
          </a:p>
        </p:txBody>
      </p:sp>
    </p:spTree>
    <p:extLst>
      <p:ext uri="{BB962C8B-B14F-4D97-AF65-F5344CB8AC3E}">
        <p14:creationId xmlns:p14="http://schemas.microsoft.com/office/powerpoint/2010/main" val="3993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877824" y="827929"/>
            <a:ext cx="10266373" cy="3693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endParaRPr lang="it-IT" dirty="0">
              <a:solidFill>
                <a:srgbClr val="4472C4"/>
              </a:solidFill>
            </a:endParaRPr>
          </a:p>
          <a:p>
            <a:pPr algn="ctr"/>
            <a:endParaRPr lang="it-IT" dirty="0">
              <a:solidFill>
                <a:srgbClr val="4472C4"/>
              </a:solidFill>
            </a:endParaRPr>
          </a:p>
          <a:p>
            <a:pPr algn="ctr"/>
            <a:r>
              <a:rPr lang="it-IT" b="1" dirty="0">
                <a:solidFill>
                  <a:srgbClr val="4472C4"/>
                </a:solidFill>
              </a:rPr>
              <a:t>Il percorso formativo è rivolto al personale delle seguenti strutture regionali</a:t>
            </a:r>
            <a:r>
              <a:rPr lang="it-IT" dirty="0"/>
              <a:t>:</a:t>
            </a:r>
          </a:p>
          <a:p>
            <a:r>
              <a:rPr lang="it-IT" dirty="0"/>
              <a:t> </a:t>
            </a:r>
          </a:p>
          <a:p>
            <a:r>
              <a:rPr lang="it-IT" b="1" dirty="0">
                <a:solidFill>
                  <a:srgbClr val="4472C4"/>
                </a:solidFill>
              </a:rPr>
              <a:t>Strutture Responsabili dell'Attuazione (SRA)</a:t>
            </a:r>
          </a:p>
          <a:p>
            <a:pPr lvl="0"/>
            <a:r>
              <a:rPr lang="it-IT" dirty="0"/>
              <a:t>Servizio Autorità di Gestione Unica FESR FSE+ DPA011</a:t>
            </a:r>
          </a:p>
          <a:p>
            <a:pPr lvl="0"/>
            <a:r>
              <a:rPr lang="it-IT" dirty="0"/>
              <a:t>Servizio Istruzione e Università DPG025</a:t>
            </a:r>
          </a:p>
          <a:p>
            <a:pPr lvl="0"/>
            <a:r>
              <a:rPr lang="it-IT" dirty="0"/>
              <a:t>Servizio Formazione e Apprendimento Permanente DPG021</a:t>
            </a:r>
          </a:p>
          <a:p>
            <a:pPr lvl="0"/>
            <a:r>
              <a:rPr lang="it-IT" dirty="0"/>
              <a:t>Servizio Programmazione Sociale DPG022</a:t>
            </a:r>
          </a:p>
          <a:p>
            <a:pPr lvl="0"/>
            <a:r>
              <a:rPr lang="it-IT" dirty="0"/>
              <a:t>Servizio Tutela Sociale – Famiglia DPG023</a:t>
            </a:r>
          </a:p>
          <a:p>
            <a:r>
              <a:rPr lang="it-IT" dirty="0"/>
              <a:t>Servizio Impresa e Finanza DPH007</a:t>
            </a:r>
          </a:p>
          <a:p>
            <a:r>
              <a:rPr lang="it-IT" dirty="0"/>
              <a:t>Servizio Politiche Attive e Passive del Lavoro DPH012.</a:t>
            </a:r>
          </a:p>
          <a:p>
            <a:r>
              <a:rPr lang="it-IT" dirty="0">
                <a:sym typeface="Helvetica"/>
              </a:rPr>
              <a:t>Personale amministrativo della F.I.R.A. S.p.a.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804063"/>
            <a:ext cx="8312400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800" b="1" dirty="0">
                <a:solidFill>
                  <a:srgbClr val="4472C4"/>
                </a:solidFill>
              </a:rPr>
              <a:t>A chi è rivolta la formazione</a:t>
            </a:r>
          </a:p>
        </p:txBody>
      </p:sp>
      <p:sp>
        <p:nvSpPr>
          <p:cNvPr id="3" name="Rettangolo 2"/>
          <p:cNvSpPr/>
          <p:nvPr/>
        </p:nvSpPr>
        <p:spPr>
          <a:xfrm>
            <a:off x="841248" y="4582080"/>
            <a:ext cx="10488168" cy="111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it-IT" b="1" dirty="0">
                <a:solidFill>
                  <a:srgbClr val="4472C4"/>
                </a:solidFill>
              </a:rPr>
              <a:t>Uffici di Controllo e personale amministrativo</a:t>
            </a:r>
          </a:p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it-IT" dirty="0"/>
              <a:t>Servizio Controllo-Monitoraggio DPG024</a:t>
            </a:r>
          </a:p>
          <a:p>
            <a:pPr lvl="0">
              <a:spcBef>
                <a:spcPts val="300"/>
              </a:spcBef>
              <a:spcAft>
                <a:spcPts val="300"/>
              </a:spcAft>
            </a:pPr>
            <a:r>
              <a:rPr lang="it-IT" dirty="0"/>
              <a:t>Servizio Controllo – Ufficio Controllo DPH09 di I livello delle Risorse Comunitarie FSE+</a:t>
            </a:r>
          </a:p>
        </p:txBody>
      </p:sp>
    </p:spTree>
    <p:extLst>
      <p:ext uri="{BB962C8B-B14F-4D97-AF65-F5344CB8AC3E}">
        <p14:creationId xmlns:p14="http://schemas.microsoft.com/office/powerpoint/2010/main" val="2967909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1150231" y="1886959"/>
            <a:ext cx="8312400" cy="40010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it-IT" sz="2000" b="1" dirty="0"/>
              <a:t> </a:t>
            </a:r>
            <a:r>
              <a:rPr lang="it-IT" sz="2000" dirty="0"/>
              <a:t>Il percorso si articola in due fasi complementari, per un totale di 22 ore: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849783"/>
            <a:ext cx="83124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dirty="0">
                <a:solidFill>
                  <a:schemeClr val="accent1"/>
                </a:solidFill>
                <a:latin typeface="Tahoma" panose="020B0604030504040204" pitchFamily="34" charset="0"/>
              </a:rPr>
              <a:t>La struttura del percorso formativo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812537-D1F6-65CD-3FB0-9F04A369DB43}"/>
              </a:ext>
            </a:extLst>
          </p:cNvPr>
          <p:cNvSpPr txBox="1"/>
          <p:nvPr/>
        </p:nvSpPr>
        <p:spPr>
          <a:xfrm>
            <a:off x="1148316" y="4164209"/>
            <a:ext cx="10069033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dirty="0"/>
              <a:t>La formazione teorica è erogata in plenaria tramite piattaforma Cisco </a:t>
            </a:r>
            <a:r>
              <a:rPr lang="it-IT" dirty="0" err="1"/>
              <a:t>Webex</a:t>
            </a:r>
            <a:r>
              <a:rPr lang="it-IT" dirty="0"/>
              <a:t> ed è rivolta all'intero target dei partecipanti. La formazione pratica, cuore operativo del progetto, si svolge in modalità </a:t>
            </a:r>
            <a:r>
              <a:rPr lang="it-IT" dirty="0" err="1"/>
              <a:t>one-to-one</a:t>
            </a:r>
            <a:r>
              <a:rPr lang="it-IT" dirty="0"/>
              <a:t> presso le singole SRA, con simulazioni su casi reali e analisi guidata delle criticità emerse.</a:t>
            </a:r>
          </a:p>
          <a:p>
            <a:pPr algn="just"/>
            <a:endParaRPr lang="it-IT" sz="20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2271719"/>
              </p:ext>
            </p:extLst>
          </p:nvPr>
        </p:nvGraphicFramePr>
        <p:xfrm>
          <a:off x="969264" y="2487167"/>
          <a:ext cx="10405871" cy="13967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35215">
                  <a:extLst>
                    <a:ext uri="{9D8B030D-6E8A-4147-A177-3AD203B41FA5}">
                      <a16:colId xmlns:a16="http://schemas.microsoft.com/office/drawing/2014/main" val="1989523090"/>
                    </a:ext>
                  </a:extLst>
                </a:gridCol>
                <a:gridCol w="5069527">
                  <a:extLst>
                    <a:ext uri="{9D8B030D-6E8A-4147-A177-3AD203B41FA5}">
                      <a16:colId xmlns:a16="http://schemas.microsoft.com/office/drawing/2014/main" val="2683847784"/>
                    </a:ext>
                  </a:extLst>
                </a:gridCol>
                <a:gridCol w="2001129">
                  <a:extLst>
                    <a:ext uri="{9D8B030D-6E8A-4147-A177-3AD203B41FA5}">
                      <a16:colId xmlns:a16="http://schemas.microsoft.com/office/drawing/2014/main" val="4246336677"/>
                    </a:ext>
                  </a:extLst>
                </a:gridCol>
              </a:tblGrid>
              <a:tr h="3400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Tipologia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Modalità</a:t>
                      </a:r>
                      <a:endParaRPr lang="it-IT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Durata</a:t>
                      </a:r>
                      <a:endParaRPr lang="it-IT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2886098307"/>
                  </a:ext>
                </a:extLst>
              </a:tr>
              <a:tr h="3400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Formazione teorica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In plenaria – Piattaforma Cisco Webex</a:t>
                      </a:r>
                      <a:endParaRPr lang="it-IT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8 ore</a:t>
                      </a:r>
                      <a:endParaRPr lang="it-IT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3907961413"/>
                  </a:ext>
                </a:extLst>
              </a:tr>
              <a:tr h="30994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Formazione pratica / Affiancamento</a:t>
                      </a:r>
                      <a:endParaRPr lang="it-IT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 err="1">
                          <a:effectLst/>
                        </a:rPr>
                        <a:t>One-to-one</a:t>
                      </a:r>
                      <a:r>
                        <a:rPr lang="it-IT" sz="1600" dirty="0">
                          <a:effectLst/>
                        </a:rPr>
                        <a:t> per Servizio – presso gli uffici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14 ore</a:t>
                      </a:r>
                      <a:endParaRPr lang="it-IT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2843789907"/>
                  </a:ext>
                </a:extLst>
              </a:tr>
              <a:tr h="3604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TOTALE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>
                          <a:effectLst/>
                        </a:rPr>
                        <a:t> </a:t>
                      </a:r>
                      <a:endParaRPr lang="it-IT" sz="16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600" dirty="0">
                          <a:effectLst/>
                        </a:rPr>
                        <a:t>22 ore</a:t>
                      </a:r>
                      <a:endParaRPr lang="it-IT" sz="16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6200" marR="76200" marT="50800" marB="50800"/>
                </a:tc>
                <a:extLst>
                  <a:ext uri="{0D108BD9-81ED-4DB2-BD59-A6C34878D82A}">
                    <a16:rowId xmlns:a16="http://schemas.microsoft.com/office/drawing/2014/main" val="1492923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19526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1150231" y="1886959"/>
            <a:ext cx="8312400" cy="40010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/>
            <a:r>
              <a:rPr lang="it-IT" dirty="0"/>
              <a:t>La formazione teorica si articola in 5 moduli:</a:t>
            </a:r>
          </a:p>
          <a:p>
            <a:pPr algn="just"/>
            <a:r>
              <a:rPr lang="it-IT" dirty="0"/>
              <a:t> </a:t>
            </a:r>
          </a:p>
          <a:p>
            <a:pPr lvl="0" algn="just"/>
            <a:r>
              <a:rPr lang="it-IT" b="1" dirty="0">
                <a:solidFill>
                  <a:srgbClr val="00B050"/>
                </a:solidFill>
              </a:rPr>
              <a:t>Modulo 1</a:t>
            </a:r>
            <a:r>
              <a:rPr lang="it-IT" dirty="0"/>
              <a:t> – Procedura di gestione e attestazione della spesa e dati finanziari (2 ore): quadro normativo UE 2021–2027, principi di ammissibilità, modalità di rendicontazione e processo di attestazione.</a:t>
            </a:r>
          </a:p>
          <a:p>
            <a:pPr lvl="0" algn="just"/>
            <a:r>
              <a:rPr lang="it-IT" b="1" dirty="0">
                <a:solidFill>
                  <a:srgbClr val="00B050"/>
                </a:solidFill>
              </a:rPr>
              <a:t>Modulo 2</a:t>
            </a:r>
            <a:r>
              <a:rPr lang="it-IT" dirty="0"/>
              <a:t> – Accesso e navigazione del sistema FI.E.RA (2 ore): struttura della piattaforma, interfaccia, differenze tra profili utente (SRA, Beneficiario, Controllore), modalità di accreditamento.</a:t>
            </a:r>
          </a:p>
          <a:p>
            <a:pPr lvl="0" algn="just"/>
            <a:r>
              <a:rPr lang="it-IT" b="1" dirty="0">
                <a:solidFill>
                  <a:srgbClr val="00B050"/>
                </a:solidFill>
              </a:rPr>
              <a:t>Modulo 3</a:t>
            </a:r>
            <a:r>
              <a:rPr lang="it-IT" dirty="0"/>
              <a:t> – Gestione progetto/anagrafica (1 ora): creazione e gestione di progetti, dati finanziari, gestione documentale.</a:t>
            </a:r>
          </a:p>
          <a:p>
            <a:pPr lvl="0" algn="just"/>
            <a:r>
              <a:rPr lang="it-IT" b="1" dirty="0">
                <a:solidFill>
                  <a:srgbClr val="00B050"/>
                </a:solidFill>
              </a:rPr>
              <a:t>Modulo 4</a:t>
            </a:r>
            <a:r>
              <a:rPr lang="it-IT" dirty="0"/>
              <a:t> – Gestione rimborsi – processo completo (1 ora): inserimento richieste, caricamento giustificativi, firma digitale (SPID), valutazione e </a:t>
            </a:r>
            <a:r>
              <a:rPr lang="it-IT" dirty="0" err="1"/>
              <a:t>workflow</a:t>
            </a:r>
            <a:r>
              <a:rPr lang="it-IT" dirty="0"/>
              <a:t>.</a:t>
            </a:r>
          </a:p>
          <a:p>
            <a:pPr lvl="0" algn="just"/>
            <a:r>
              <a:rPr lang="it-IT" b="1" dirty="0">
                <a:solidFill>
                  <a:srgbClr val="00B050"/>
                </a:solidFill>
              </a:rPr>
              <a:t>Modulo 5</a:t>
            </a:r>
            <a:r>
              <a:rPr lang="it-IT" dirty="0"/>
              <a:t> – Funzioni trasversali e monitoraggio (2 ore): </a:t>
            </a:r>
            <a:r>
              <a:rPr lang="it-IT" dirty="0" err="1"/>
              <a:t>dashboard</a:t>
            </a:r>
            <a:r>
              <a:rPr lang="it-IT" dirty="0"/>
              <a:t>, report, comunicazioni SRA-Beneficiario, consultazione fondi.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849783"/>
            <a:ext cx="83124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dirty="0">
                <a:solidFill>
                  <a:schemeClr val="accent1"/>
                </a:solidFill>
                <a:latin typeface="Tahoma" panose="020B0604030504040204" pitchFamily="34" charset="0"/>
              </a:rPr>
              <a:t>I contenuti della formazione teorica</a:t>
            </a:r>
          </a:p>
        </p:txBody>
      </p:sp>
    </p:spTree>
    <p:extLst>
      <p:ext uri="{BB962C8B-B14F-4D97-AF65-F5344CB8AC3E}">
        <p14:creationId xmlns:p14="http://schemas.microsoft.com/office/powerpoint/2010/main" val="67580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1150231" y="1886959"/>
            <a:ext cx="8312400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/>
            <a:r>
              <a:rPr lang="it-IT" dirty="0"/>
              <a:t>.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849783"/>
            <a:ext cx="83124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dirty="0">
                <a:solidFill>
                  <a:schemeClr val="accent1"/>
                </a:solidFill>
                <a:latin typeface="Tahoma" panose="020B0604030504040204" pitchFamily="34" charset="0"/>
              </a:rPr>
              <a:t>Calendario della formazione teorica</a:t>
            </a: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271864"/>
              </p:ext>
            </p:extLst>
          </p:nvPr>
        </p:nvGraphicFramePr>
        <p:xfrm>
          <a:off x="2682241" y="1556280"/>
          <a:ext cx="7200899" cy="31909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84788">
                  <a:extLst>
                    <a:ext uri="{9D8B030D-6E8A-4147-A177-3AD203B41FA5}">
                      <a16:colId xmlns:a16="http://schemas.microsoft.com/office/drawing/2014/main" val="4264452873"/>
                    </a:ext>
                  </a:extLst>
                </a:gridCol>
                <a:gridCol w="1077057">
                  <a:extLst>
                    <a:ext uri="{9D8B030D-6E8A-4147-A177-3AD203B41FA5}">
                      <a16:colId xmlns:a16="http://schemas.microsoft.com/office/drawing/2014/main" val="2956886803"/>
                    </a:ext>
                  </a:extLst>
                </a:gridCol>
                <a:gridCol w="3277333">
                  <a:extLst>
                    <a:ext uri="{9D8B030D-6E8A-4147-A177-3AD203B41FA5}">
                      <a16:colId xmlns:a16="http://schemas.microsoft.com/office/drawing/2014/main" val="1794870413"/>
                    </a:ext>
                  </a:extLst>
                </a:gridCol>
                <a:gridCol w="1461721">
                  <a:extLst>
                    <a:ext uri="{9D8B030D-6E8A-4147-A177-3AD203B41FA5}">
                      <a16:colId xmlns:a16="http://schemas.microsoft.com/office/drawing/2014/main" val="2212912930"/>
                    </a:ext>
                  </a:extLst>
                </a:gridCol>
              </a:tblGrid>
              <a:tr h="2500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Data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Orario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Modulo e argomenti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Docente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extLst>
                  <a:ext uri="{0D108BD9-81ED-4DB2-BD59-A6C34878D82A}">
                    <a16:rowId xmlns:a16="http://schemas.microsoft.com/office/drawing/2014/main" val="353290450"/>
                  </a:ext>
                </a:extLst>
              </a:tr>
              <a:tr h="3953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14/05/2026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9.00–11.00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Modulo 1 – Procedura di gestione e attestazione della spesa e dati finanziari</a:t>
                      </a:r>
                      <a:endParaRPr lang="it-IT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Dott. Nicola Cipolla, Coordinatore AT FSE+</a:t>
                      </a:r>
                      <a:endParaRPr lang="it-IT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extLst>
                  <a:ext uri="{0D108BD9-81ED-4DB2-BD59-A6C34878D82A}">
                    <a16:rowId xmlns:a16="http://schemas.microsoft.com/office/drawing/2014/main" val="2519436823"/>
                  </a:ext>
                </a:extLst>
              </a:tr>
              <a:tr h="6695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21/05/2026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9.00–11.00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Modulo 2 – Accesso e navigazione del sistema FI.E.RA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Sviluppatori Gestionale FIERA / Personale Servizio Informatico Regione Abruzzo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extLst>
                  <a:ext uri="{0D108BD9-81ED-4DB2-BD59-A6C34878D82A}">
                    <a16:rowId xmlns:a16="http://schemas.microsoft.com/office/drawing/2014/main" val="2438634979"/>
                  </a:ext>
                </a:extLst>
              </a:tr>
              <a:tr h="5305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28/05/2026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10.00–11.00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Modulo 3 – Gestione progetto/anagrafica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Dott. Orazio Di Silvestre, Consulente Senior AF FSE+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extLst>
                  <a:ext uri="{0D108BD9-81ED-4DB2-BD59-A6C34878D82A}">
                    <a16:rowId xmlns:a16="http://schemas.microsoft.com/office/drawing/2014/main" val="2806312467"/>
                  </a:ext>
                </a:extLst>
              </a:tr>
              <a:tr h="53724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28/05/2026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11.00–12.00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Modulo 4 – Gestione rimborsi (processo completo)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Dott. Orazio Di Silvestre, Consulente Senior AF FSE+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extLst>
                  <a:ext uri="{0D108BD9-81ED-4DB2-BD59-A6C34878D82A}">
                    <a16:rowId xmlns:a16="http://schemas.microsoft.com/office/drawing/2014/main" val="2809922818"/>
                  </a:ext>
                </a:extLst>
              </a:tr>
              <a:tr h="68867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04/06/2026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9.00–11.00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>
                          <a:effectLst/>
                        </a:rPr>
                        <a:t>Modulo 5 – Funzioni trasversali e monitoraggio</a:t>
                      </a:r>
                      <a:endParaRPr lang="it-IT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it-IT" sz="1000" dirty="0">
                          <a:effectLst/>
                        </a:rPr>
                        <a:t>Sviluppatori Gestionale FIERA / Personale Servizio Informatico Regione Abruzzo</a:t>
                      </a:r>
                      <a:endParaRPr lang="it-IT" sz="11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75023" marR="75023" marT="50015" marB="50015"/>
                </a:tc>
                <a:extLst>
                  <a:ext uri="{0D108BD9-81ED-4DB2-BD59-A6C34878D82A}">
                    <a16:rowId xmlns:a16="http://schemas.microsoft.com/office/drawing/2014/main" val="2357860161"/>
                  </a:ext>
                </a:extLst>
              </a:tr>
            </a:tbl>
          </a:graphicData>
        </a:graphic>
      </p:graphicFrame>
      <p:sp>
        <p:nvSpPr>
          <p:cNvPr id="5" name="Rettangolo 4"/>
          <p:cNvSpPr/>
          <p:nvPr/>
        </p:nvSpPr>
        <p:spPr>
          <a:xfrm>
            <a:off x="1684020" y="5108555"/>
            <a:ext cx="89382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it-IT" dirty="0">
                <a:latin typeface="Arial" panose="020B0604020202020204" pitchFamily="34" charset="0"/>
                <a:ea typeface="Arial" panose="020B0604020202020204" pitchFamily="34" charset="0"/>
              </a:rPr>
              <a:t>Le sessioni di </a:t>
            </a:r>
            <a:r>
              <a:rPr lang="it-IT" b="1" dirty="0">
                <a:solidFill>
                  <a:srgbClr val="00B05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affiancamento pratico </a:t>
            </a:r>
            <a:r>
              <a:rPr lang="it-IT" dirty="0">
                <a:latin typeface="Arial" panose="020B0604020202020204" pitchFamily="34" charset="0"/>
                <a:ea typeface="Arial" panose="020B0604020202020204" pitchFamily="34" charset="0"/>
              </a:rPr>
              <a:t>saranno programmate al termine della formazione teorica, concordando le date con i singoli uffici interessati.</a:t>
            </a:r>
          </a:p>
        </p:txBody>
      </p:sp>
    </p:spTree>
    <p:extLst>
      <p:ext uri="{BB962C8B-B14F-4D97-AF65-F5344CB8AC3E}">
        <p14:creationId xmlns:p14="http://schemas.microsoft.com/office/powerpoint/2010/main" val="1726663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1150230" y="1886959"/>
            <a:ext cx="10043549" cy="37856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it-IT" sz="2000" dirty="0"/>
              <a:t>Al termine del percorso formativo, i partecipanti saranno in grado di:</a:t>
            </a:r>
          </a:p>
          <a:p>
            <a:r>
              <a:rPr lang="it-IT" sz="2000" dirty="0"/>
              <a:t> 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2000" dirty="0"/>
              <a:t>Utilizzare correttamente il sistema FI.E.RA sia nelle funzionalità SRA che in quelle del Beneficiario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2000" dirty="0"/>
              <a:t>Gestire l'intero ciclo di vita del progetto sulla piattaforma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2000" dirty="0"/>
              <a:t>Compilare correttamente i dati finanziari, fisici e procedurali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2000" dirty="0"/>
              <a:t>Predisporre e valutare le istanze di rimborso in modo completo e coerente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sz="2000" dirty="0"/>
              <a:t>Monitorare lo stato di avanzamento dei progetti e gestire comunicazioni e notifiche</a:t>
            </a:r>
          </a:p>
          <a:p>
            <a:r>
              <a:rPr lang="it-IT" sz="2000" dirty="0"/>
              <a:t> </a:t>
            </a:r>
          </a:p>
          <a:p>
            <a:pPr algn="just"/>
            <a:r>
              <a:rPr lang="it-IT" sz="2000" dirty="0"/>
              <a:t>I risultati attesi dell'iniziativa includono una maggiore efficienza nella gestione dei progetti, una migliore integrazione operativa tra SRA e Beneficiari, la riduzione degli errori procedurali e un innalzamento della qualità dei dati di monitoraggio.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849783"/>
            <a:ext cx="83124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dirty="0">
                <a:solidFill>
                  <a:schemeClr val="accent1"/>
                </a:solidFill>
                <a:latin typeface="Tahoma" panose="020B0604030504040204" pitchFamily="34" charset="0"/>
              </a:rPr>
              <a:t>Obiettivi e risultati attesi</a:t>
            </a:r>
          </a:p>
        </p:txBody>
      </p:sp>
    </p:spTree>
    <p:extLst>
      <p:ext uri="{BB962C8B-B14F-4D97-AF65-F5344CB8AC3E}">
        <p14:creationId xmlns:p14="http://schemas.microsoft.com/office/powerpoint/2010/main" val="21562714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1150230" y="1521199"/>
            <a:ext cx="10043549" cy="2308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it-IT" dirty="0"/>
              <a:t>Al termine del percorso formativo saranno prodotti i seguenti elaborati:</a:t>
            </a:r>
          </a:p>
          <a:p>
            <a:r>
              <a:rPr lang="it-IT" dirty="0"/>
              <a:t> 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it-IT" dirty="0"/>
              <a:t>Linee guida operative per il personale delle SRA e degli Uffici di Controllo, articolate per tipologia di Avviso, contenenti indicazioni per la compilazione anagrafica e finanziaria, istruzioni per la valutazione dei rimborsi e per le attestazioni di spesa, e indicazioni per il monitoraggio.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it-IT" dirty="0"/>
              <a:t>Linee guida operative per i Beneficiari, distinte per tipologia di Avviso, con istruzioni per l'accesso tramite SPID/CIE, la predisposizione delle richieste di rimborso, l'elenco della documentazione da allegare e la gestione delle comunicazioni.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849783"/>
            <a:ext cx="83124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200" b="1" dirty="0">
                <a:solidFill>
                  <a:schemeClr val="accent1"/>
                </a:solidFill>
                <a:latin typeface="Tahoma" panose="020B0604030504040204" pitchFamily="34" charset="0"/>
              </a:rPr>
              <a:t>Gli output del percorso</a:t>
            </a:r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1234440" y="3829203"/>
            <a:ext cx="10287000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2400" b="1" dirty="0">
                <a:solidFill>
                  <a:schemeClr val="accent1"/>
                </a:solidFill>
                <a:latin typeface="Tahoma" panose="020B0604030504040204" pitchFamily="34" charset="0"/>
              </a:rPr>
              <a:t>Formazione specifica per categoria di beneficiari</a:t>
            </a:r>
          </a:p>
        </p:txBody>
      </p:sp>
      <p:sp>
        <p:nvSpPr>
          <p:cNvPr id="3" name="Rettangolo 2"/>
          <p:cNvSpPr/>
          <p:nvPr/>
        </p:nvSpPr>
        <p:spPr>
          <a:xfrm>
            <a:off x="1150230" y="4411117"/>
            <a:ext cx="101807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500"/>
              </a:spcBef>
              <a:spcAft>
                <a:spcPts val="500"/>
              </a:spcAft>
            </a:pPr>
            <a:r>
              <a:rPr lang="it-IT" dirty="0">
                <a:latin typeface="Arial" panose="020B0604020202020204" pitchFamily="34" charset="0"/>
                <a:ea typeface="Arial" panose="020B0604020202020204" pitchFamily="34" charset="0"/>
              </a:rPr>
              <a:t>Sarà valutata l'opportunità di attivare un ulteriore modulo formativo a partecipazione limitata, rivolto a specifiche categorie di Beneficiari istituzionali – quali Università, ECAD e altri soggetti ricorrenti negli avvisi pubblici – al fine di rafforzare ulteriormente l'efficienza nell'attuazione degli interventi.</a:t>
            </a:r>
          </a:p>
        </p:txBody>
      </p:sp>
    </p:spTree>
    <p:extLst>
      <p:ext uri="{BB962C8B-B14F-4D97-AF65-F5344CB8AC3E}">
        <p14:creationId xmlns:p14="http://schemas.microsoft.com/office/powerpoint/2010/main" val="12731865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1945759" y="1557775"/>
            <a:ext cx="8312400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endParaRPr lang="it-IT" dirty="0"/>
          </a:p>
          <a:p>
            <a:pPr algn="ctr"/>
            <a:r>
              <a:rPr lang="it-IT" b="1" dirty="0"/>
              <a:t> </a:t>
            </a:r>
            <a:r>
              <a:rPr lang="it-IT" sz="2400" b="1" dirty="0"/>
              <a:t>Percorso formativo sull’utilizzo del Sistema Informativo </a:t>
            </a:r>
            <a:r>
              <a:rPr lang="it-IT" sz="2400" b="1" dirty="0" err="1"/>
              <a:t>FI.E.RA</a:t>
            </a:r>
            <a:r>
              <a:rPr lang="it-IT" sz="2400" b="1" dirty="0"/>
              <a:t>.</a:t>
            </a:r>
            <a:endParaRPr kumimoji="0" lang="it-IT" sz="2400" b="0" i="0" u="none" strike="noStrike" cap="none" spc="0" normalizeH="0" baseline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FillTx/>
              <a:latin typeface="Montserrat SemiBold" panose="00000700000000000000" pitchFamily="2" charset="0"/>
              <a:sym typeface="Helvetica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712623"/>
            <a:ext cx="8312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 Abruzzo </a:t>
            </a:r>
            <a:r>
              <a:rPr lang="it-IT" sz="3600" b="1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FSE+ </a:t>
            </a:r>
            <a:r>
              <a:rPr lang="it-IT" sz="36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2021-2027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812537-D1F6-65CD-3FB0-9F04A369DB43}"/>
              </a:ext>
            </a:extLst>
          </p:cNvPr>
          <p:cNvSpPr txBox="1"/>
          <p:nvPr/>
        </p:nvSpPr>
        <p:spPr>
          <a:xfrm>
            <a:off x="1148316" y="3075057"/>
            <a:ext cx="10069033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it-IT" sz="20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algn="ctr"/>
            <a:r>
              <a:rPr lang="it-IT" sz="2400" b="0" i="0" u="none" strike="noStrike" baseline="0" dirty="0">
                <a:solidFill>
                  <a:schemeClr val="accent1"/>
                </a:solidFill>
                <a:latin typeface="Tahoma" panose="020B0604030504040204" pitchFamily="34" charset="0"/>
              </a:rPr>
              <a:t> </a:t>
            </a:r>
            <a:r>
              <a:rPr lang="it-IT" sz="2400" b="1" i="0" u="none" strike="noStrike" baseline="0" dirty="0">
                <a:solidFill>
                  <a:schemeClr val="accent1"/>
                </a:solidFill>
                <a:latin typeface="Tahoma" panose="020B0604030504040204" pitchFamily="34" charset="0"/>
              </a:rPr>
              <a:t>Modulo 1</a:t>
            </a:r>
          </a:p>
          <a:p>
            <a:pPr algn="ctr"/>
            <a:endParaRPr lang="it-IT" sz="2400" b="1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algn="ctr"/>
            <a:r>
              <a:rPr lang="it-IT" sz="2400" b="1" dirty="0">
                <a:solidFill>
                  <a:schemeClr val="accent6">
                    <a:lumMod val="75000"/>
                  </a:schemeClr>
                </a:solidFill>
                <a:latin typeface="Tahoma" panose="020B0604030504040204" pitchFamily="34" charset="0"/>
              </a:rPr>
              <a:t>Procedure di gestione, attestazione della spesa e dati finanziari</a:t>
            </a:r>
            <a:endParaRPr lang="it-IT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9920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27330-4815-051A-6A25-68C4CFAA0D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id="{ACDBC4E6-62A3-9CCC-9A02-E0C00EF0D5BA}"/>
              </a:ext>
            </a:extLst>
          </p:cNvPr>
          <p:cNvSpPr txBox="1">
            <a:spLocks/>
          </p:cNvSpPr>
          <p:nvPr/>
        </p:nvSpPr>
        <p:spPr>
          <a:xfrm>
            <a:off x="1708030" y="1778348"/>
            <a:ext cx="9195760" cy="389562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it-IT" sz="2200" b="1" dirty="0">
                <a:solidFill>
                  <a:srgbClr val="FF0000"/>
                </a:solidFill>
              </a:rPr>
              <a:t>Il quadro normativo</a:t>
            </a:r>
          </a:p>
          <a:p>
            <a:pPr marL="0" indent="0" algn="just">
              <a:buNone/>
            </a:pPr>
            <a:r>
              <a:rPr lang="it-IT" sz="2200" dirty="0"/>
              <a:t>Regolamento UE 1060/2021 recante disposizioni comuni</a:t>
            </a:r>
          </a:p>
          <a:p>
            <a:pPr marL="0" indent="0" algn="just">
              <a:buNone/>
            </a:pPr>
            <a:r>
              <a:rPr lang="it-IT" sz="2200" dirty="0"/>
              <a:t>Regolamento UE 1057/2021 che istituisce il FSE+</a:t>
            </a:r>
          </a:p>
          <a:p>
            <a:pPr marL="0" indent="0" algn="just">
              <a:buNone/>
            </a:pPr>
            <a:r>
              <a:rPr lang="it-IT" sz="2200" dirty="0"/>
              <a:t>Regolamento UE 1913/2025 che modifica il Reg(UE)1057/2021 prevedendo nuove priorità strategiche.</a:t>
            </a:r>
          </a:p>
          <a:p>
            <a:pPr marL="0" indent="0" algn="just">
              <a:buNone/>
            </a:pPr>
            <a:r>
              <a:rPr lang="it-IT" sz="2200" dirty="0">
                <a:solidFill>
                  <a:srgbClr val="FF0000"/>
                </a:solidFill>
              </a:rPr>
              <a:t>Impatti</a:t>
            </a:r>
          </a:p>
          <a:p>
            <a:pPr marL="0" indent="0" algn="just">
              <a:buNone/>
            </a:pPr>
            <a:r>
              <a:rPr lang="it-IT" sz="2200" dirty="0"/>
              <a:t>SIGECO</a:t>
            </a:r>
          </a:p>
          <a:p>
            <a:pPr marL="0" indent="0" algn="just">
              <a:buNone/>
            </a:pPr>
            <a:r>
              <a:rPr lang="it-IT" sz="2200" dirty="0"/>
              <a:t>Manuale delle procedure dell’</a:t>
            </a:r>
            <a:r>
              <a:rPr lang="it-IT" sz="2200" dirty="0" err="1"/>
              <a:t>AdG</a:t>
            </a:r>
            <a:endParaRPr lang="it-IT" sz="2200" dirty="0"/>
          </a:p>
          <a:p>
            <a:pPr marL="0" indent="0" algn="just">
              <a:buNone/>
            </a:pPr>
            <a:r>
              <a:rPr lang="it-IT" sz="2200" dirty="0"/>
              <a:t>SI FI.E.RA.</a:t>
            </a:r>
          </a:p>
          <a:p>
            <a:pPr marL="0" indent="0" algn="just">
              <a:buNone/>
            </a:pPr>
            <a:endParaRPr lang="it-IT" sz="2200" dirty="0"/>
          </a:p>
          <a:p>
            <a:pPr marL="0" indent="0" algn="just">
              <a:buNone/>
            </a:pPr>
            <a:endParaRPr lang="it-IT" sz="2200" dirty="0"/>
          </a:p>
          <a:p>
            <a:pPr marL="0" indent="0" algn="just">
              <a:buNone/>
            </a:pPr>
            <a:endParaRPr lang="it-IT" sz="2200" dirty="0"/>
          </a:p>
        </p:txBody>
      </p:sp>
      <p:sp>
        <p:nvSpPr>
          <p:cNvPr id="5" name="Google Shape;99;p2">
            <a:extLst>
              <a:ext uri="{FF2B5EF4-FFF2-40B4-BE49-F238E27FC236}">
                <a16:creationId xmlns:a16="http://schemas.microsoft.com/office/drawing/2014/main" id="{4B3AAAB3-6AD3-BDBC-1B3D-451B83F98395}"/>
              </a:ext>
            </a:extLst>
          </p:cNvPr>
          <p:cNvSpPr txBox="1"/>
          <p:nvPr/>
        </p:nvSpPr>
        <p:spPr>
          <a:xfrm>
            <a:off x="762605" y="839245"/>
            <a:ext cx="1079938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ctr"/>
            <a:r>
              <a:rPr lang="it-IT" sz="2400" b="1" cap="small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Il contesto e le principali novità del ciclo di programmazione 2021-2027</a:t>
            </a:r>
          </a:p>
        </p:txBody>
      </p:sp>
    </p:spTree>
    <p:extLst>
      <p:ext uri="{BB962C8B-B14F-4D97-AF65-F5344CB8AC3E}">
        <p14:creationId xmlns:p14="http://schemas.microsoft.com/office/powerpoint/2010/main" val="3070982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905256" y="1576063"/>
            <a:ext cx="10497312" cy="73866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endParaRPr lang="it-IT" dirty="0"/>
          </a:p>
          <a:p>
            <a:pPr algn="ctr"/>
            <a:r>
              <a:rPr lang="it-IT" sz="2400" b="1" dirty="0">
                <a:solidFill>
                  <a:schemeClr val="accent1"/>
                </a:solidFill>
                <a:latin typeface="Tahoma" panose="020B0604030504040204" pitchFamily="34" charset="0"/>
              </a:rPr>
              <a:t> Le principali modifiche rispetto alla programmazione 2014-2020</a:t>
            </a:r>
            <a:endParaRPr lang="it-IT" sz="2400" b="1" dirty="0">
              <a:solidFill>
                <a:schemeClr val="accent1"/>
              </a:solidFill>
              <a:latin typeface="Tahoma" panose="020B0604030504040204" pitchFamily="34" charset="0"/>
              <a:sym typeface="Helvetica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712623"/>
            <a:ext cx="8312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</a:t>
            </a:r>
            <a:r>
              <a:rPr lang="it-IT" sz="3600" b="1" cap="none" spc="0" dirty="0" err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Si.Ge.Co</a:t>
            </a:r>
            <a:r>
              <a:rPr lang="it-IT" sz="36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812537-D1F6-65CD-3FB0-9F04A369DB43}"/>
              </a:ext>
            </a:extLst>
          </p:cNvPr>
          <p:cNvSpPr txBox="1"/>
          <p:nvPr/>
        </p:nvSpPr>
        <p:spPr>
          <a:xfrm>
            <a:off x="1148316" y="2297817"/>
            <a:ext cx="10069033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it-IT" sz="20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i="0" u="none" strike="noStrike" baseline="0" dirty="0">
                <a:latin typeface="Tahoma" panose="020B0604030504040204" pitchFamily="34" charset="0"/>
              </a:rPr>
              <a:t>Nel modello di </a:t>
            </a:r>
            <a:r>
              <a:rPr lang="it-IT" sz="2000" i="0" u="none" strike="noStrike" baseline="0" dirty="0" err="1">
                <a:latin typeface="Tahoma" panose="020B0604030504040204" pitchFamily="34" charset="0"/>
              </a:rPr>
              <a:t>Si.Ge.Co</a:t>
            </a:r>
            <a:r>
              <a:rPr lang="it-IT" sz="2000" i="0" u="none" strike="noStrike" baseline="0" dirty="0">
                <a:latin typeface="Tahoma" panose="020B0604030504040204" pitchFamily="34" charset="0"/>
              </a:rPr>
              <a:t>. allegato al Reg(UE) per il 14-20 al</a:t>
            </a:r>
            <a:r>
              <a:rPr lang="it-IT" sz="2000" i="0" u="none" strike="noStrike" dirty="0">
                <a:latin typeface="Tahoma" panose="020B0604030504040204" pitchFamily="34" charset="0"/>
              </a:rPr>
              <a:t> capitolo 3 era prevista la descrizione dell’organizzazione </a:t>
            </a:r>
            <a:r>
              <a:rPr lang="it-IT" sz="2000" b="1" i="0" u="none" strike="noStrike" dirty="0">
                <a:latin typeface="Tahoma" panose="020B0604030504040204" pitchFamily="34" charset="0"/>
              </a:rPr>
              <a:t>dell’Autorità di Certificazione </a:t>
            </a:r>
            <a:r>
              <a:rPr lang="it-IT" sz="2000" i="0" u="none" strike="noStrike" dirty="0">
                <a:latin typeface="Tahoma" panose="020B0604030504040204" pitchFamily="34" charset="0"/>
              </a:rPr>
              <a:t>sostituito per il 21-27 dalla descrizione </a:t>
            </a:r>
            <a:r>
              <a:rPr lang="it-IT" sz="2000" b="1" i="0" u="none" strike="noStrike" dirty="0">
                <a:latin typeface="Tahoma" panose="020B0604030504040204" pitchFamily="34" charset="0"/>
              </a:rPr>
              <a:t>dell’Organismo che svolge la funzione contabile</a:t>
            </a:r>
            <a:r>
              <a:rPr lang="it-IT" sz="2000" i="0" u="none" strike="noStrike" dirty="0">
                <a:latin typeface="Tahoma" panose="020B0604030504040204" pitchFamily="34" charset="0"/>
              </a:rPr>
              <a:t>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aseline="0" dirty="0">
                <a:latin typeface="Tahoma" panose="020B0604030504040204" pitchFamily="34" charset="0"/>
              </a:rPr>
              <a:t>Ai sensi dell’articolo 72 paragrafo</a:t>
            </a:r>
            <a:r>
              <a:rPr lang="it-IT" sz="2000" dirty="0">
                <a:latin typeface="Tahoma" panose="020B0604030504040204" pitchFamily="34" charset="0"/>
              </a:rPr>
              <a:t> 2 del Reg(UE)2021/1060 l’esercizio della funzione contabile per il 21-27 </a:t>
            </a:r>
            <a:r>
              <a:rPr lang="it-IT" sz="2000" b="1" dirty="0">
                <a:latin typeface="Tahoma" panose="020B0604030504040204" pitchFamily="34" charset="0"/>
              </a:rPr>
              <a:t>è attribuito all’Autorità di Gestione</a:t>
            </a:r>
            <a:r>
              <a:rPr lang="it-IT" sz="2000" dirty="0">
                <a:latin typeface="Tahoma" panose="020B0604030504040204" pitchFamily="34" charset="0"/>
              </a:rPr>
              <a:t>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latin typeface="Tahoma" panose="020B0604030504040204" pitchFamily="34" charset="0"/>
              </a:rPr>
              <a:t>Al capitolo 4 relativo al sistema </a:t>
            </a:r>
            <a:r>
              <a:rPr lang="it-IT" sz="2000" dirty="0" err="1">
                <a:latin typeface="Tahoma" panose="020B0604030504040204" pitchFamily="34" charset="0"/>
              </a:rPr>
              <a:t>elettronivo</a:t>
            </a:r>
            <a:r>
              <a:rPr lang="it-IT" sz="2000" dirty="0">
                <a:latin typeface="Tahoma" panose="020B0604030504040204" pitchFamily="34" charset="0"/>
              </a:rPr>
              <a:t> nel 14-20 era previsto il SI </a:t>
            </a:r>
            <a:r>
              <a:rPr lang="it-IT" sz="2000" b="1" dirty="0" err="1">
                <a:solidFill>
                  <a:srgbClr val="388600"/>
                </a:solidFill>
                <a:latin typeface="Tahoma" panose="020B0604030504040204" pitchFamily="34" charset="0"/>
              </a:rPr>
              <a:t>Sispreg</a:t>
            </a:r>
            <a:r>
              <a:rPr lang="it-IT" sz="2000" dirty="0">
                <a:latin typeface="Tahoma" panose="020B0604030504040204" pitchFamily="34" charset="0"/>
              </a:rPr>
              <a:t> sostituito nel 21-27 dal nuovo SI </a:t>
            </a:r>
            <a:r>
              <a:rPr lang="it-IT" sz="2000" b="1" dirty="0">
                <a:solidFill>
                  <a:srgbClr val="388600"/>
                </a:solidFill>
                <a:latin typeface="Tahoma" panose="020B0604030504040204" pitchFamily="34" charset="0"/>
              </a:rPr>
              <a:t>FI.E.RA.</a:t>
            </a:r>
          </a:p>
          <a:p>
            <a:pPr algn="just"/>
            <a:endParaRPr lang="it-IT" sz="2000" b="1" i="0" u="none" strike="noStrike" baseline="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9420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905256" y="1576063"/>
            <a:ext cx="10497312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it-IT" sz="2400" b="1" dirty="0">
                <a:solidFill>
                  <a:schemeClr val="accent1"/>
                </a:solidFill>
                <a:latin typeface="Tahoma" panose="020B0604030504040204" pitchFamily="34" charset="0"/>
              </a:rPr>
              <a:t> </a:t>
            </a:r>
            <a:r>
              <a:rPr lang="it-IT" sz="2400" b="1" dirty="0">
                <a:solidFill>
                  <a:srgbClr val="388600"/>
                </a:solidFill>
                <a:latin typeface="Tahoma" panose="020B0604030504040204" pitchFamily="34" charset="0"/>
              </a:rPr>
              <a:t>Le principali modifiche rispetto alla programmazione 2014-2020:</a:t>
            </a:r>
          </a:p>
          <a:p>
            <a:pPr algn="ctr"/>
            <a:r>
              <a:rPr lang="it-IT" sz="2400" b="1" dirty="0">
                <a:solidFill>
                  <a:srgbClr val="388600"/>
                </a:solidFill>
                <a:latin typeface="Tahoma" panose="020B0604030504040204" pitchFamily="34" charset="0"/>
                <a:sym typeface="Helvetica"/>
              </a:rPr>
              <a:t>la funzione contabile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712623"/>
            <a:ext cx="8312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Manuale delle procedure dell’</a:t>
            </a:r>
            <a:r>
              <a:rPr lang="it-IT" sz="3600" b="1" cap="none" spc="0" dirty="0" err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AdG</a:t>
            </a:r>
            <a:r>
              <a:rPr lang="it-IT" sz="36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812537-D1F6-65CD-3FB0-9F04A369DB43}"/>
              </a:ext>
            </a:extLst>
          </p:cNvPr>
          <p:cNvSpPr txBox="1"/>
          <p:nvPr/>
        </p:nvSpPr>
        <p:spPr>
          <a:xfrm>
            <a:off x="1148316" y="2297817"/>
            <a:ext cx="1006903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it-IT" sz="20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i="0" u="none" strike="noStrike" baseline="0" dirty="0">
                <a:latin typeface="Tahoma" panose="020B0604030504040204" pitchFamily="34" charset="0"/>
              </a:rPr>
              <a:t>La previsione della funzione contabile in capo all’</a:t>
            </a:r>
            <a:r>
              <a:rPr lang="it-IT" sz="2000" i="0" u="none" strike="noStrike" baseline="0" dirty="0" err="1">
                <a:latin typeface="Tahoma" panose="020B0604030504040204" pitchFamily="34" charset="0"/>
              </a:rPr>
              <a:t>AdG</a:t>
            </a:r>
            <a:r>
              <a:rPr lang="it-IT" sz="2000" i="0" u="none" strike="noStrike" baseline="0" dirty="0">
                <a:latin typeface="Tahoma" panose="020B0604030504040204" pitchFamily="34" charset="0"/>
              </a:rPr>
              <a:t> ha determinato di conseguenza modifiche del Manuale delle procedure in quanto non è più prevista in capo all’</a:t>
            </a:r>
            <a:r>
              <a:rPr lang="it-IT" sz="2000" i="0" u="none" strike="noStrike" baseline="0" dirty="0" err="1">
                <a:latin typeface="Tahoma" panose="020B0604030504040204" pitchFamily="34" charset="0"/>
              </a:rPr>
              <a:t>AdC</a:t>
            </a:r>
            <a:r>
              <a:rPr lang="it-IT" sz="2000" i="0" u="none" strike="noStrike" baseline="0" dirty="0">
                <a:latin typeface="Tahoma" panose="020B0604030504040204" pitchFamily="34" charset="0"/>
              </a:rPr>
              <a:t>:</a:t>
            </a:r>
            <a:endParaRPr lang="it-IT" sz="2000" i="0" u="none" strike="noStrike" dirty="0">
              <a:latin typeface="Tahoma" panose="020B0604030504040204" pitchFamily="34" charset="0"/>
            </a:endParaRP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aseline="0" dirty="0">
                <a:latin typeface="Tahoma" panose="020B0604030504040204" pitchFamily="34" charset="0"/>
              </a:rPr>
              <a:t>La presentazione delle </a:t>
            </a:r>
            <a:r>
              <a:rPr lang="it-IT" sz="2000" b="1" baseline="0" dirty="0">
                <a:solidFill>
                  <a:srgbClr val="4472C4"/>
                </a:solidFill>
                <a:latin typeface="Tahoma" panose="020B0604030504040204" pitchFamily="34" charset="0"/>
              </a:rPr>
              <a:t>domande</a:t>
            </a:r>
            <a:r>
              <a:rPr lang="it-IT" sz="2000" b="1" dirty="0">
                <a:solidFill>
                  <a:srgbClr val="4472C4"/>
                </a:solidFill>
                <a:latin typeface="Tahoma" panose="020B0604030504040204" pitchFamily="34" charset="0"/>
              </a:rPr>
              <a:t> </a:t>
            </a:r>
            <a:r>
              <a:rPr lang="it-IT" sz="2000" b="1" baseline="0" dirty="0">
                <a:solidFill>
                  <a:srgbClr val="4472C4"/>
                </a:solidFill>
                <a:latin typeface="Tahoma" panose="020B0604030504040204" pitchFamily="34" charset="0"/>
              </a:rPr>
              <a:t>di pagamento </a:t>
            </a:r>
            <a:r>
              <a:rPr lang="it-IT" sz="2000" baseline="0" dirty="0">
                <a:latin typeface="Tahoma" panose="020B0604030504040204" pitchFamily="34" charset="0"/>
              </a:rPr>
              <a:t>secondo il format Allegato</a:t>
            </a:r>
            <a:r>
              <a:rPr lang="it-IT" sz="2000" dirty="0">
                <a:latin typeface="Tahoma" panose="020B0604030504040204" pitchFamily="34" charset="0"/>
              </a:rPr>
              <a:t> XXIII al Reg(UE)2021/1060</a:t>
            </a:r>
            <a:r>
              <a:rPr lang="it-IT" sz="2000" baseline="0" dirty="0">
                <a:latin typeface="Tahoma" panose="020B0604030504040204" pitchFamily="34" charset="0"/>
              </a:rPr>
              <a:t>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latin typeface="Tahoma" panose="020B0604030504040204" pitchFamily="34" charset="0"/>
              </a:rPr>
              <a:t>La trasmissione delle </a:t>
            </a:r>
            <a:r>
              <a:rPr lang="it-IT" sz="2000" b="1" dirty="0">
                <a:solidFill>
                  <a:srgbClr val="4472C4"/>
                </a:solidFill>
                <a:latin typeface="Tahoma" panose="020B0604030504040204" pitchFamily="34" charset="0"/>
              </a:rPr>
              <a:t>previsioni di spesa </a:t>
            </a:r>
            <a:r>
              <a:rPr lang="it-IT" sz="2000" dirty="0">
                <a:latin typeface="Tahoma" panose="020B0604030504040204" pitchFamily="34" charset="0"/>
              </a:rPr>
              <a:t>secondo il format Allegato VIII al Reg(UE)2021/1060;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b="1" dirty="0">
                <a:solidFill>
                  <a:srgbClr val="4472C4"/>
                </a:solidFill>
                <a:latin typeface="Tahoma" panose="020B0604030504040204" pitchFamily="34" charset="0"/>
              </a:rPr>
              <a:t>Redazione e presentazione dei conti </a:t>
            </a:r>
            <a:r>
              <a:rPr lang="it-IT" sz="2000" dirty="0">
                <a:latin typeface="Tahoma" panose="020B0604030504040204" pitchFamily="34" charset="0"/>
              </a:rPr>
              <a:t>secondo il format Allegato XXIV al Reg(UE)2021/1060.</a:t>
            </a:r>
            <a:endParaRPr lang="it-IT" sz="2000" b="1" dirty="0">
              <a:solidFill>
                <a:srgbClr val="388600"/>
              </a:solidFill>
              <a:latin typeface="Tahoma" panose="020B0604030504040204" pitchFamily="34" charset="0"/>
            </a:endParaRPr>
          </a:p>
          <a:p>
            <a:pPr algn="just"/>
            <a:endParaRPr lang="it-IT" sz="2000" b="1" i="0" u="none" strike="noStrike" baseline="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9226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905256" y="1576063"/>
            <a:ext cx="10497312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it-IT" sz="2400" b="1" dirty="0">
                <a:solidFill>
                  <a:schemeClr val="accent1"/>
                </a:solidFill>
                <a:latin typeface="Tahoma" panose="020B0604030504040204" pitchFamily="34" charset="0"/>
              </a:rPr>
              <a:t> </a:t>
            </a:r>
            <a:r>
              <a:rPr lang="it-IT" sz="2400" b="1" dirty="0">
                <a:solidFill>
                  <a:srgbClr val="388600"/>
                </a:solidFill>
                <a:latin typeface="Tahoma" panose="020B0604030504040204" pitchFamily="34" charset="0"/>
              </a:rPr>
              <a:t>Le principali modifiche rispetto alla programmazione 2014-2020:</a:t>
            </a:r>
          </a:p>
          <a:p>
            <a:pPr algn="ctr"/>
            <a:r>
              <a:rPr lang="it-IT" sz="2400" b="1" dirty="0">
                <a:solidFill>
                  <a:srgbClr val="388600"/>
                </a:solidFill>
                <a:latin typeface="Tahoma" panose="020B0604030504040204" pitchFamily="34" charset="0"/>
                <a:sym typeface="Helvetica"/>
              </a:rPr>
              <a:t>Monitoraggio e trasmissione dei dati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712623"/>
            <a:ext cx="8312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Manuale delle procedure dell’</a:t>
            </a:r>
            <a:r>
              <a:rPr lang="it-IT" sz="3600" b="1" cap="none" spc="0" dirty="0" err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AdG</a:t>
            </a:r>
            <a:r>
              <a:rPr lang="it-IT" sz="36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812537-D1F6-65CD-3FB0-9F04A369DB43}"/>
              </a:ext>
            </a:extLst>
          </p:cNvPr>
          <p:cNvSpPr txBox="1"/>
          <p:nvPr/>
        </p:nvSpPr>
        <p:spPr>
          <a:xfrm>
            <a:off x="1148316" y="2297817"/>
            <a:ext cx="10069033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it-IT" sz="2000" b="0" i="0" u="none" strike="noStrike" baseline="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i="0" u="none" strike="noStrike" baseline="0" dirty="0">
                <a:latin typeface="Tahoma" panose="020B0604030504040204" pitchFamily="34" charset="0"/>
              </a:rPr>
              <a:t>La gestione e l’attuazione del Programma nonché il monitoraggio finanziario, fisico e procedurale sono garantiti al</a:t>
            </a:r>
            <a:r>
              <a:rPr lang="it-IT" sz="2000" i="0" u="none" strike="noStrike" dirty="0">
                <a:latin typeface="Tahoma" panose="020B0604030504040204" pitchFamily="34" charset="0"/>
              </a:rPr>
              <a:t> SI FI.E.RA.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dirty="0">
                <a:latin typeface="Tahoma" panose="020B0604030504040204" pitchFamily="34" charset="0"/>
              </a:rPr>
              <a:t>Nelle more della completa implementazione e sviluppo del SI FI.E.RA. e della sua corretta  e completa alimentazione con i </a:t>
            </a:r>
            <a:r>
              <a:rPr lang="it-IT" sz="2000" dirty="0" err="1">
                <a:latin typeface="Tahoma" panose="020B0604030504040204" pitchFamily="34" charset="0"/>
              </a:rPr>
              <a:t>microdati</a:t>
            </a:r>
            <a:r>
              <a:rPr lang="it-IT" sz="2000" dirty="0">
                <a:latin typeface="Tahoma" panose="020B0604030504040204" pitchFamily="34" charset="0"/>
              </a:rPr>
              <a:t>, vige un sistema misto in cui per le </a:t>
            </a:r>
            <a:r>
              <a:rPr lang="it-IT" sz="2000" b="1" dirty="0">
                <a:latin typeface="Tahoma" panose="020B0604030504040204" pitchFamily="34" charset="0"/>
              </a:rPr>
              <a:t>trasmissione periodiche dei dati all’UE </a:t>
            </a:r>
            <a:r>
              <a:rPr lang="it-IT" sz="2000" dirty="0">
                <a:latin typeface="Tahoma" panose="020B0604030504040204" pitchFamily="34" charset="0"/>
              </a:rPr>
              <a:t>ai sensi dell’art. 42 del </a:t>
            </a:r>
            <a:r>
              <a:rPr lang="it-IT" sz="2000" dirty="0" smtClean="0">
                <a:latin typeface="Tahoma" panose="020B0604030504040204" pitchFamily="34" charset="0"/>
              </a:rPr>
              <a:t>Reg(UE)2021/1060</a:t>
            </a:r>
            <a:r>
              <a:rPr lang="it-IT" sz="2000" dirty="0">
                <a:latin typeface="Tahoma" panose="020B0604030504040204" pitchFamily="34" charset="0"/>
              </a:rPr>
              <a:t>, le informazioni provengono da elaborazioni </a:t>
            </a:r>
            <a:r>
              <a:rPr lang="it-IT" sz="2000" dirty="0" err="1">
                <a:latin typeface="Tahoma" panose="020B0604030504040204" pitchFamily="34" charset="0"/>
              </a:rPr>
              <a:t>extrasistema</a:t>
            </a:r>
            <a:r>
              <a:rPr lang="it-IT" sz="2000" dirty="0">
                <a:latin typeface="Tahoma" panose="020B0604030504040204" pitchFamily="34" charset="0"/>
              </a:rPr>
              <a:t>  fatte con il supporto dell’Ufficio monitoraggio FSE.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dirty="0">
                <a:latin typeface="Tahoma" panose="020B0604030504040204" pitchFamily="34" charset="0"/>
              </a:rPr>
              <a:t>Le </a:t>
            </a:r>
            <a:r>
              <a:rPr lang="it-IT" sz="2000" b="1" dirty="0">
                <a:latin typeface="Tahoma" panose="020B0604030504040204" pitchFamily="34" charset="0"/>
              </a:rPr>
              <a:t>trasmissioni periodiche all’IGRUE </a:t>
            </a:r>
            <a:r>
              <a:rPr lang="it-IT" sz="2000" dirty="0">
                <a:latin typeface="Tahoma" panose="020B0604030504040204" pitchFamily="34" charset="0"/>
              </a:rPr>
              <a:t>sono fatte attraverso il SI FI.E.RA.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it-IT" sz="2000" i="0" u="none" strike="noStrike" dirty="0">
              <a:latin typeface="Tahoma" panose="020B0604030504040204" pitchFamily="34" charset="0"/>
            </a:endParaRPr>
          </a:p>
          <a:p>
            <a:pPr algn="just"/>
            <a:endParaRPr lang="it-IT" sz="2000" b="1" i="0" u="none" strike="noStrike" baseline="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1886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905256" y="1475479"/>
            <a:ext cx="10497312" cy="83099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it-IT" sz="2400" b="1" dirty="0">
                <a:solidFill>
                  <a:schemeClr val="accent1"/>
                </a:solidFill>
                <a:latin typeface="Tahoma" panose="020B0604030504040204" pitchFamily="34" charset="0"/>
              </a:rPr>
              <a:t> </a:t>
            </a:r>
            <a:r>
              <a:rPr lang="it-IT" sz="2400" b="1" dirty="0">
                <a:solidFill>
                  <a:srgbClr val="388600"/>
                </a:solidFill>
                <a:latin typeface="Tahoma" panose="020B0604030504040204" pitchFamily="34" charset="0"/>
              </a:rPr>
              <a:t>Le principali modifiche rispetto alla programmazione 2014-2020:</a:t>
            </a:r>
          </a:p>
          <a:p>
            <a:pPr algn="ctr"/>
            <a:r>
              <a:rPr lang="it-IT" sz="2400" b="1" dirty="0">
                <a:solidFill>
                  <a:srgbClr val="388600"/>
                </a:solidFill>
                <a:latin typeface="Tahoma" panose="020B0604030504040204" pitchFamily="34" charset="0"/>
                <a:sym typeface="Helvetica"/>
              </a:rPr>
              <a:t>Comunicazione e visibilità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712623"/>
            <a:ext cx="8312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Manuale delle procedure dell’</a:t>
            </a:r>
            <a:r>
              <a:rPr lang="it-IT" sz="3600" b="1" cap="none" spc="0" dirty="0" err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AdG</a:t>
            </a:r>
            <a:r>
              <a:rPr lang="it-IT" sz="36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(3)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812537-D1F6-65CD-3FB0-9F04A369DB43}"/>
              </a:ext>
            </a:extLst>
          </p:cNvPr>
          <p:cNvSpPr txBox="1"/>
          <p:nvPr/>
        </p:nvSpPr>
        <p:spPr>
          <a:xfrm>
            <a:off x="1148316" y="2389257"/>
            <a:ext cx="10069033" cy="40164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i="0" u="none" strike="noStrike" baseline="0" dirty="0">
                <a:latin typeface="Tahoma" panose="020B0604030504040204" pitchFamily="34" charset="0"/>
              </a:rPr>
              <a:t>Rispetto alla programmazione 14-20 è stato inserito un capitolo</a:t>
            </a:r>
            <a:r>
              <a:rPr lang="it-IT" sz="2000" i="0" u="none" strike="noStrike" dirty="0">
                <a:latin typeface="Tahoma" panose="020B0604030504040204" pitchFamily="34" charset="0"/>
              </a:rPr>
              <a:t> ad hoc dedicato agli obblighi in tema di «Comunicazione e visibilità».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dirty="0">
                <a:latin typeface="Tahoma" panose="020B0604030504040204" pitchFamily="34" charset="0"/>
              </a:rPr>
              <a:t>Alla luce di quanto disposto agli articoli dal 46 al 50 del Reg(UE)2021/10660 sulle responsabilità dell’autorità di gestione e dei beneficiari sul tema si è ritenuto opportuno </a:t>
            </a:r>
            <a:r>
              <a:rPr lang="it-IT" sz="2000" dirty="0" err="1">
                <a:latin typeface="Tahoma" panose="020B0604030504040204" pitchFamily="34" charset="0"/>
              </a:rPr>
              <a:t>proceduralizzare</a:t>
            </a:r>
            <a:r>
              <a:rPr lang="it-IT" sz="2000" dirty="0">
                <a:latin typeface="Tahoma" panose="020B0604030504040204" pitchFamily="34" charset="0"/>
              </a:rPr>
              <a:t> nel manuale tali aspetti.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dirty="0">
                <a:latin typeface="Tahoma" panose="020B0604030504040204" pitchFamily="34" charset="0"/>
              </a:rPr>
              <a:t>Tra gli obblighi di pubblicazione periodica rientrano: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latin typeface="Tahoma" panose="020B0604030504040204" pitchFamily="34" charset="0"/>
              </a:rPr>
              <a:t>I dati finanziari e fisici;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latin typeface="Tahoma" panose="020B0604030504040204" pitchFamily="34" charset="0"/>
              </a:rPr>
              <a:t>L’elenco delle operazioni selezionate;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it-IT" sz="2000" dirty="0">
                <a:latin typeface="Tahoma" panose="020B0604030504040204" pitchFamily="34" charset="0"/>
              </a:rPr>
              <a:t>Il calendario presunto degli avvisi a presentare proposte.</a:t>
            </a:r>
          </a:p>
          <a:p>
            <a:pPr algn="just"/>
            <a:endParaRPr lang="it-IT" sz="20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84027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905256" y="1576063"/>
            <a:ext cx="10497312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it-IT" sz="2400" b="1" dirty="0">
                <a:solidFill>
                  <a:srgbClr val="C00000"/>
                </a:solidFill>
                <a:latin typeface="Tahoma" panose="020B0604030504040204" pitchFamily="34" charset="0"/>
              </a:rPr>
              <a:t> L’ideazione e lo sviluppo del sistema</a:t>
            </a:r>
            <a:endParaRPr lang="it-IT" sz="2400" b="1" dirty="0">
              <a:solidFill>
                <a:srgbClr val="C00000"/>
              </a:solidFill>
              <a:latin typeface="Tahoma" panose="020B0604030504040204" pitchFamily="34" charset="0"/>
              <a:sym typeface="Helvetica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712623"/>
            <a:ext cx="8312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Sistema informativo FI.E.RA. (1)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812537-D1F6-65CD-3FB0-9F04A369DB43}"/>
              </a:ext>
            </a:extLst>
          </p:cNvPr>
          <p:cNvSpPr txBox="1"/>
          <p:nvPr/>
        </p:nvSpPr>
        <p:spPr>
          <a:xfrm>
            <a:off x="1148316" y="2416689"/>
            <a:ext cx="10069033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i="0" u="none" strike="noStrike" baseline="0" dirty="0">
                <a:latin typeface="Tahoma" panose="020B0604030504040204" pitchFamily="34" charset="0"/>
              </a:rPr>
              <a:t>Il sistema informativo FI.E.RA., che sostituisce e rappresenta un evoluzione del precedente sistema «</a:t>
            </a:r>
            <a:r>
              <a:rPr lang="it-IT" sz="2000" i="0" u="none" strike="noStrike" baseline="0" dirty="0" err="1">
                <a:latin typeface="Tahoma" panose="020B0604030504040204" pitchFamily="34" charset="0"/>
              </a:rPr>
              <a:t>Sispreg</a:t>
            </a:r>
            <a:r>
              <a:rPr lang="it-IT" sz="2000" i="0" u="none" strike="noStrike" baseline="0" dirty="0">
                <a:latin typeface="Tahoma" panose="020B0604030504040204" pitchFamily="34" charset="0"/>
              </a:rPr>
              <a:t>» </a:t>
            </a:r>
            <a:r>
              <a:rPr lang="it-IT" sz="2000" dirty="0">
                <a:latin typeface="Tahoma" panose="020B0604030504040204" pitchFamily="34" charset="0"/>
              </a:rPr>
              <a:t>n</a:t>
            </a:r>
            <a:r>
              <a:rPr lang="it-IT" sz="2000" i="0" u="none" strike="noStrike" dirty="0">
                <a:latin typeface="Tahoma" panose="020B0604030504040204" pitchFamily="34" charset="0"/>
              </a:rPr>
              <a:t>on è un semplice strumento di monitoraggio ma si presenta come un vero sistema che integra le componenti di programmazione, gestione, rendicontazione e controllo e consente il trasferimento delle informazioni al sistema nazionale di monitoraggio.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dirty="0">
                <a:latin typeface="Tahoma" panose="020B0604030504040204" pitchFamily="34" charset="0"/>
              </a:rPr>
              <a:t>E’ stato sviluppato internamente dal </a:t>
            </a:r>
            <a:r>
              <a:rPr lang="it-IT" sz="2000" b="1" dirty="0">
                <a:solidFill>
                  <a:srgbClr val="C00000"/>
                </a:solidFill>
                <a:latin typeface="Tahoma" panose="020B0604030504040204" pitchFamily="34" charset="0"/>
              </a:rPr>
              <a:t>Servizio informatica e statistica </a:t>
            </a:r>
            <a:r>
              <a:rPr lang="it-IT" sz="2000" dirty="0">
                <a:latin typeface="Tahoma" panose="020B0604030504040204" pitchFamily="34" charset="0"/>
              </a:rPr>
              <a:t>e con il supporto di referenti di assistenza tecnica dell’</a:t>
            </a:r>
            <a:r>
              <a:rPr lang="it-IT" sz="2000" dirty="0" err="1">
                <a:latin typeface="Tahoma" panose="020B0604030504040204" pitchFamily="34" charset="0"/>
              </a:rPr>
              <a:t>AdG</a:t>
            </a:r>
            <a:r>
              <a:rPr lang="it-IT" sz="2000" dirty="0">
                <a:latin typeface="Tahoma" panose="020B0604030504040204" pitchFamily="34" charset="0"/>
              </a:rPr>
              <a:t>.</a:t>
            </a:r>
            <a:r>
              <a:rPr lang="it-IT" sz="2000" i="0" u="none" strike="noStrike" dirty="0">
                <a:latin typeface="Tahoma" panose="020B0604030504040204" pitchFamily="34" charset="0"/>
              </a:rPr>
              <a:t> </a:t>
            </a:r>
            <a:endParaRPr lang="it-IT" sz="20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9478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905256" y="1501632"/>
            <a:ext cx="10497312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it-IT" sz="2400" b="1" dirty="0">
                <a:solidFill>
                  <a:srgbClr val="C00000"/>
                </a:solidFill>
                <a:latin typeface="Tahoma" panose="020B0604030504040204" pitchFamily="34" charset="0"/>
              </a:rPr>
              <a:t> Il Piano d’azione</a:t>
            </a:r>
            <a:endParaRPr lang="it-IT" sz="2400" b="1" dirty="0">
              <a:solidFill>
                <a:srgbClr val="C00000"/>
              </a:solidFill>
              <a:latin typeface="Tahoma" panose="020B0604030504040204" pitchFamily="34" charset="0"/>
              <a:sym typeface="Helvetica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712623"/>
            <a:ext cx="8312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Sistema informativo FI.E.RA. (2)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812537-D1F6-65CD-3FB0-9F04A369DB43}"/>
              </a:ext>
            </a:extLst>
          </p:cNvPr>
          <p:cNvSpPr txBox="1"/>
          <p:nvPr/>
        </p:nvSpPr>
        <p:spPr>
          <a:xfrm>
            <a:off x="1148316" y="2289093"/>
            <a:ext cx="10069033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i="0" u="none" strike="noStrike" baseline="0" dirty="0">
                <a:latin typeface="Tahoma" panose="020B0604030504040204" pitchFamily="34" charset="0"/>
              </a:rPr>
              <a:t>A seguito </a:t>
            </a:r>
            <a:r>
              <a:rPr lang="it-IT" sz="2000" b="1" i="0" u="none" strike="noStrike" baseline="0" dirty="0">
                <a:solidFill>
                  <a:srgbClr val="C00000"/>
                </a:solidFill>
                <a:latin typeface="Tahoma" panose="020B0604030504040204" pitchFamily="34" charset="0"/>
              </a:rPr>
              <a:t>dell’audit di sistema </a:t>
            </a:r>
            <a:r>
              <a:rPr lang="it-IT" sz="2000" i="0" u="none" strike="noStrike" baseline="0" dirty="0">
                <a:latin typeface="Tahoma" panose="020B0604030504040204" pitchFamily="34" charset="0"/>
              </a:rPr>
              <a:t>svolto dall’Autorità di audit con riferimento al periodo contabile 2023/2024 e al relativo </a:t>
            </a:r>
            <a:r>
              <a:rPr lang="it-IT" sz="2000" b="1" i="0" u="none" strike="noStrike" baseline="0" dirty="0">
                <a:solidFill>
                  <a:srgbClr val="C00000"/>
                </a:solidFill>
                <a:latin typeface="Tahoma" panose="020B0604030504040204" pitchFamily="34" charset="0"/>
              </a:rPr>
              <a:t>rapporto provvisorio </a:t>
            </a:r>
            <a:r>
              <a:rPr lang="it-IT" sz="2000" i="0" u="none" strike="noStrike" baseline="0" dirty="0">
                <a:latin typeface="Tahoma" panose="020B0604030504040204" pitchFamily="34" charset="0"/>
              </a:rPr>
              <a:t>prodotto in cui sono emerse una serie di criticità in merito allo stato dell’arte del </a:t>
            </a:r>
            <a:r>
              <a:rPr lang="it-IT" sz="2000" dirty="0">
                <a:latin typeface="Tahoma" panose="020B0604030504040204" pitchFamily="34" charset="0"/>
              </a:rPr>
              <a:t>SI </a:t>
            </a:r>
            <a:r>
              <a:rPr lang="it-IT" sz="2000" dirty="0" err="1">
                <a:latin typeface="Tahoma" panose="020B0604030504040204" pitchFamily="34" charset="0"/>
              </a:rPr>
              <a:t>FI.E.RA</a:t>
            </a:r>
            <a:r>
              <a:rPr lang="it-IT" sz="2000" dirty="0">
                <a:latin typeface="Tahoma" panose="020B0604030504040204" pitchFamily="34" charset="0"/>
              </a:rPr>
              <a:t>., nonché la Nota dell’UE con cui si sollecitavano le </a:t>
            </a:r>
            <a:r>
              <a:rPr lang="it-IT" sz="2000" dirty="0" err="1">
                <a:latin typeface="Tahoma" panose="020B0604030504040204" pitchFamily="34" charset="0"/>
              </a:rPr>
              <a:t>AdG</a:t>
            </a:r>
            <a:r>
              <a:rPr lang="it-IT" sz="2000" dirty="0">
                <a:latin typeface="Tahoma" panose="020B0604030504040204" pitchFamily="34" charset="0"/>
              </a:rPr>
              <a:t> nazionali a procedere a produrre una domanda di pagamento entro il 10 dicembre 2024, è stato predisposto a cura del Servizio informatica e statistica in accordo con l’</a:t>
            </a:r>
            <a:r>
              <a:rPr lang="it-IT" sz="2000" dirty="0" err="1">
                <a:latin typeface="Tahoma" panose="020B0604030504040204" pitchFamily="34" charset="0"/>
              </a:rPr>
              <a:t>AdG</a:t>
            </a:r>
            <a:r>
              <a:rPr lang="it-IT" sz="2000" dirty="0">
                <a:latin typeface="Tahoma" panose="020B0604030504040204" pitchFamily="34" charset="0"/>
              </a:rPr>
              <a:t> un </a:t>
            </a:r>
            <a:r>
              <a:rPr lang="it-IT" sz="2000" b="1" dirty="0">
                <a:solidFill>
                  <a:srgbClr val="C00000"/>
                </a:solidFill>
                <a:latin typeface="Tahoma" panose="020B0604030504040204" pitchFamily="34" charset="0"/>
              </a:rPr>
              <a:t>piano d’azione </a:t>
            </a:r>
            <a:r>
              <a:rPr lang="it-IT" sz="2000" dirty="0">
                <a:latin typeface="Tahoma" panose="020B0604030504040204" pitchFamily="34" charset="0"/>
              </a:rPr>
              <a:t>sullo sviluppo del SI che prevedeva al primo posto il rilascio delle funzionalità necessarie alla produzione della domanda di pagamento tramite il sistema stesso.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dirty="0">
                <a:latin typeface="Tahoma" panose="020B0604030504040204" pitchFamily="34" charset="0"/>
              </a:rPr>
              <a:t>Il </a:t>
            </a:r>
            <a:r>
              <a:rPr lang="it-IT" sz="2000" b="1" dirty="0">
                <a:solidFill>
                  <a:srgbClr val="C00000"/>
                </a:solidFill>
                <a:latin typeface="Tahoma" panose="020B0604030504040204" pitchFamily="34" charset="0"/>
              </a:rPr>
              <a:t>10 dicembre 2024 </a:t>
            </a:r>
            <a:r>
              <a:rPr lang="it-IT" sz="2000" dirty="0">
                <a:latin typeface="Tahoma" panose="020B0604030504040204" pitchFamily="34" charset="0"/>
              </a:rPr>
              <a:t>è stata prodotta tramite il SI </a:t>
            </a:r>
            <a:r>
              <a:rPr lang="it-IT" sz="2000" dirty="0" err="1">
                <a:latin typeface="Tahoma" panose="020B0604030504040204" pitchFamily="34" charset="0"/>
              </a:rPr>
              <a:t>FI.E.RA</a:t>
            </a:r>
            <a:r>
              <a:rPr lang="it-IT" sz="2000" dirty="0">
                <a:latin typeface="Tahoma" panose="020B0604030504040204" pitchFamily="34" charset="0"/>
              </a:rPr>
              <a:t>. La prima domanda di pagamento a cura dell’organismo che esercita la funzione contabile dopo che le SRA avevano prodotto le attestazioni di spesa e l’</a:t>
            </a:r>
            <a:r>
              <a:rPr lang="it-IT" sz="2000" dirty="0" err="1">
                <a:latin typeface="Tahoma" panose="020B0604030504040204" pitchFamily="34" charset="0"/>
              </a:rPr>
              <a:t>AdG</a:t>
            </a:r>
            <a:r>
              <a:rPr lang="it-IT" sz="2000" dirty="0">
                <a:latin typeface="Tahoma" panose="020B0604030504040204" pitchFamily="34" charset="0"/>
              </a:rPr>
              <a:t> la dichiarazione di spesa.</a:t>
            </a:r>
          </a:p>
        </p:txBody>
      </p:sp>
    </p:spTree>
    <p:extLst>
      <p:ext uri="{BB962C8B-B14F-4D97-AF65-F5344CB8AC3E}">
        <p14:creationId xmlns:p14="http://schemas.microsoft.com/office/powerpoint/2010/main" val="535228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905256" y="1576063"/>
            <a:ext cx="10497312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it-IT" sz="2400" b="1" dirty="0">
                <a:solidFill>
                  <a:srgbClr val="C00000"/>
                </a:solidFill>
                <a:latin typeface="Tahoma" panose="020B0604030504040204" pitchFamily="34" charset="0"/>
              </a:rPr>
              <a:t> Lo stato d’implementazione</a:t>
            </a:r>
            <a:endParaRPr lang="it-IT" sz="2400" b="1" dirty="0">
              <a:solidFill>
                <a:srgbClr val="C00000"/>
              </a:solidFill>
              <a:latin typeface="Tahoma" panose="020B0604030504040204" pitchFamily="34" charset="0"/>
              <a:sym typeface="Helvetica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712623"/>
            <a:ext cx="8312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Sistema informativo FI.E.RA. (3)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812537-D1F6-65CD-3FB0-9F04A369DB43}"/>
              </a:ext>
            </a:extLst>
          </p:cNvPr>
          <p:cNvSpPr txBox="1"/>
          <p:nvPr/>
        </p:nvSpPr>
        <p:spPr>
          <a:xfrm>
            <a:off x="1148316" y="2416689"/>
            <a:ext cx="10069033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i="0" u="none" strike="noStrike" baseline="0" dirty="0">
                <a:latin typeface="Tahoma" panose="020B0604030504040204" pitchFamily="34" charset="0"/>
              </a:rPr>
              <a:t>Come riscontrato </a:t>
            </a:r>
            <a:r>
              <a:rPr lang="it-IT" sz="2000" i="0" u="none" strike="noStrike" baseline="0" dirty="0" err="1">
                <a:latin typeface="Tahoma" panose="020B0604030504040204" pitchFamily="34" charset="0"/>
              </a:rPr>
              <a:t>all’AdA</a:t>
            </a:r>
            <a:r>
              <a:rPr lang="it-IT" sz="2000" i="0" u="none" strike="noStrike" baseline="0" dirty="0">
                <a:latin typeface="Tahoma" panose="020B0604030504040204" pitchFamily="34" charset="0"/>
              </a:rPr>
              <a:t> nell’ambito delle attività di follow up per la </a:t>
            </a:r>
            <a:r>
              <a:rPr lang="it-IT" sz="2000" b="1" i="0" u="none" strike="noStrike" baseline="0" dirty="0">
                <a:solidFill>
                  <a:srgbClr val="C00000"/>
                </a:solidFill>
                <a:latin typeface="Tahoma" panose="020B0604030504040204" pitchFamily="34" charset="0"/>
              </a:rPr>
              <a:t>chiusura dei conti </a:t>
            </a:r>
            <a:r>
              <a:rPr lang="it-IT" sz="2000" i="0" u="none" strike="noStrike" baseline="0" dirty="0">
                <a:latin typeface="Tahoma" panose="020B0604030504040204" pitchFamily="34" charset="0"/>
              </a:rPr>
              <a:t>in relazione al periodo contabile 2024/2025 e trasmesso tramite il sistema SFC2021 all’UE, oltra all’implementazione della domanda di pagamento sono state rilasciate altre funzionalità del sistema tra cui proprio la produzione dei conti secondo il format </a:t>
            </a:r>
            <a:r>
              <a:rPr lang="it-IT" sz="2000" b="1" i="0" u="none" strike="noStrike" baseline="0" dirty="0">
                <a:solidFill>
                  <a:srgbClr val="C00000"/>
                </a:solidFill>
                <a:latin typeface="Tahoma" panose="020B0604030504040204" pitchFamily="34" charset="0"/>
              </a:rPr>
              <a:t>Allegato XXIV </a:t>
            </a:r>
            <a:r>
              <a:rPr lang="it-IT" sz="2000" i="0" u="none" strike="noStrike" baseline="0" dirty="0">
                <a:latin typeface="Tahoma" panose="020B0604030504040204" pitchFamily="34" charset="0"/>
              </a:rPr>
              <a:t>al Reg(UE)2021/1060, nonché l’implementazione del protocollo di colloquio per la trasmissione dati al sistema nazionale di monitoraggio.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dirty="0">
                <a:latin typeface="Tahoma" panose="020B0604030504040204" pitchFamily="34" charset="0"/>
              </a:rPr>
              <a:t>Sono state implementate parzialmente la sezione relativa agli strumenti finanziari, quella relativa alle attività di audit (audit di sistema, audit delle operazioni e registro controlli), la sezione relativa alla reportistica con particolare riferimento alla trasmissione dati (</a:t>
            </a:r>
            <a:r>
              <a:rPr lang="it-IT" sz="2000" b="1" dirty="0">
                <a:solidFill>
                  <a:srgbClr val="C00000"/>
                </a:solidFill>
                <a:latin typeface="Tahoma" panose="020B0604030504040204" pitchFamily="34" charset="0"/>
              </a:rPr>
              <a:t>Allegato VII </a:t>
            </a:r>
            <a:r>
              <a:rPr lang="it-IT" sz="2000" dirty="0">
                <a:latin typeface="Tahoma" panose="020B0604030504040204" pitchFamily="34" charset="0"/>
              </a:rPr>
              <a:t>al Reg(UE)2021/1060) </a:t>
            </a:r>
            <a:r>
              <a:rPr lang="it-IT" sz="2000" dirty="0" err="1">
                <a:latin typeface="Tahoma" panose="020B0604030504040204" pitchFamily="34" charset="0"/>
              </a:rPr>
              <a:t>nonchè</a:t>
            </a:r>
            <a:r>
              <a:rPr lang="it-IT" sz="2000" dirty="0">
                <a:latin typeface="Tahoma" panose="020B0604030504040204" pitchFamily="34" charset="0"/>
              </a:rPr>
              <a:t> la </a:t>
            </a:r>
            <a:r>
              <a:rPr lang="it-IT" sz="2000" b="1" dirty="0">
                <a:solidFill>
                  <a:srgbClr val="C00000"/>
                </a:solidFill>
                <a:latin typeface="Tahoma" panose="020B0604030504040204" pitchFamily="34" charset="0"/>
              </a:rPr>
              <a:t>piattaforma del beneficiario.</a:t>
            </a:r>
          </a:p>
        </p:txBody>
      </p:sp>
    </p:spTree>
    <p:extLst>
      <p:ext uri="{BB962C8B-B14F-4D97-AF65-F5344CB8AC3E}">
        <p14:creationId xmlns:p14="http://schemas.microsoft.com/office/powerpoint/2010/main" val="38362375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905256" y="1576063"/>
            <a:ext cx="10497312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it-IT" sz="2400" b="1" dirty="0">
                <a:solidFill>
                  <a:srgbClr val="C00000"/>
                </a:solidFill>
                <a:latin typeface="Tahoma" panose="020B0604030504040204" pitchFamily="34" charset="0"/>
              </a:rPr>
              <a:t> La formazione, la manualistica e la piattaforma dei beneficiari</a:t>
            </a:r>
            <a:endParaRPr lang="it-IT" sz="2400" b="1" dirty="0">
              <a:solidFill>
                <a:srgbClr val="C00000"/>
              </a:solidFill>
              <a:latin typeface="Tahoma" panose="020B0604030504040204" pitchFamily="34" charset="0"/>
              <a:sym typeface="Helvetica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712623"/>
            <a:ext cx="8312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Sistema informativo FI.E.RA. (4)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812537-D1F6-65CD-3FB0-9F04A369DB43}"/>
              </a:ext>
            </a:extLst>
          </p:cNvPr>
          <p:cNvSpPr txBox="1"/>
          <p:nvPr/>
        </p:nvSpPr>
        <p:spPr>
          <a:xfrm>
            <a:off x="1148316" y="2416689"/>
            <a:ext cx="10069033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i="0" u="none" strike="noStrike" baseline="0" dirty="0" smtClean="0">
                <a:latin typeface="Tahoma" panose="020B0604030504040204" pitchFamily="34" charset="0"/>
              </a:rPr>
              <a:t>Il presente </a:t>
            </a:r>
            <a:r>
              <a:rPr lang="it-IT" sz="2000" b="1" i="0" u="none" strike="noStrike" baseline="0" dirty="0" smtClean="0">
                <a:solidFill>
                  <a:srgbClr val="C00000"/>
                </a:solidFill>
                <a:latin typeface="Tahoma" panose="020B0604030504040204" pitchFamily="34" charset="0"/>
              </a:rPr>
              <a:t>percorso formativo </a:t>
            </a:r>
            <a:r>
              <a:rPr lang="it-IT" sz="2000" i="0" u="none" strike="noStrike" baseline="0" dirty="0" smtClean="0">
                <a:latin typeface="Tahoma" panose="020B0604030504040204" pitchFamily="34" charset="0"/>
              </a:rPr>
              <a:t>era tra le attività previste dal Piano d’azione ed è svolto in collaborazione </a:t>
            </a:r>
            <a:r>
              <a:rPr lang="it-IT" sz="2000" i="0" u="none" strike="noStrike" baseline="0" dirty="0" smtClean="0">
                <a:latin typeface="Tahoma" panose="020B0604030504040204" pitchFamily="34" charset="0"/>
              </a:rPr>
              <a:t>agli </a:t>
            </a:r>
            <a:r>
              <a:rPr lang="it-IT" sz="2000" i="0" u="none" strike="noStrike" baseline="0" dirty="0" smtClean="0">
                <a:latin typeface="Tahoma" panose="020B0604030504040204" pitchFamily="34" charset="0"/>
              </a:rPr>
              <a:t>sviluppatori del SI FI.E.RA.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i="0" u="none" strike="noStrike" dirty="0" smtClean="0">
                <a:latin typeface="Tahoma" panose="020B0604030504040204" pitchFamily="34" charset="0"/>
              </a:rPr>
              <a:t>Tali attività sono state </a:t>
            </a:r>
            <a:r>
              <a:rPr lang="it-IT" sz="2000" i="0" u="none" strike="noStrike" dirty="0" err="1" smtClean="0">
                <a:latin typeface="Tahoma" panose="020B0604030504040204" pitchFamily="34" charset="0"/>
              </a:rPr>
              <a:t>procastinate</a:t>
            </a:r>
            <a:r>
              <a:rPr lang="it-IT" sz="2000" i="0" u="none" strike="noStrike" dirty="0" smtClean="0">
                <a:latin typeface="Tahoma" panose="020B0604030504040204" pitchFamily="34" charset="0"/>
              </a:rPr>
              <a:t> per addivenire ad un certo livello di sviluppo del sistema e sono propedeutiche all’aperture della </a:t>
            </a:r>
            <a:r>
              <a:rPr lang="it-IT" sz="2000" b="1" i="0" u="none" strike="noStrike" dirty="0" smtClean="0">
                <a:solidFill>
                  <a:srgbClr val="C00000"/>
                </a:solidFill>
                <a:latin typeface="Tahoma" panose="020B0604030504040204" pitchFamily="34" charset="0"/>
              </a:rPr>
              <a:t>piattaforma dei beneficiari</a:t>
            </a:r>
            <a:r>
              <a:rPr lang="it-IT" sz="2000" i="0" u="none" strike="noStrike" dirty="0" smtClean="0">
                <a:latin typeface="Tahoma" panose="020B0604030504040204" pitchFamily="34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i="0" u="none" strike="noStrike" dirty="0" smtClean="0">
                <a:latin typeface="Tahoma" panose="020B0604030504040204" pitchFamily="34" charset="0"/>
              </a:rPr>
              <a:t>Contestualmente </a:t>
            </a:r>
            <a:r>
              <a:rPr lang="it-IT" sz="2000" i="0" u="none" strike="noStrike" dirty="0" smtClean="0">
                <a:latin typeface="Tahoma" panose="020B0604030504040204" pitchFamily="34" charset="0"/>
              </a:rPr>
              <a:t>il servizio informatica ha provveduto anche alla predisposizione di una manualistica a supporto del corretto utilizzo del sistema ed è in produzione un </a:t>
            </a:r>
            <a:r>
              <a:rPr lang="it-IT" sz="2000" b="1" i="0" u="none" strike="noStrike" dirty="0" smtClean="0">
                <a:solidFill>
                  <a:srgbClr val="C00000"/>
                </a:solidFill>
                <a:latin typeface="Tahoma" panose="020B0604030504040204" pitchFamily="34" charset="0"/>
              </a:rPr>
              <a:t>tutorial</a:t>
            </a:r>
            <a:r>
              <a:rPr lang="it-IT" sz="2000" i="0" u="none" strike="noStrike" dirty="0" smtClean="0">
                <a:latin typeface="Tahoma" panose="020B0604030504040204" pitchFamily="34" charset="0"/>
              </a:rPr>
              <a:t> a supporto dei beneficiari.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dirty="0" smtClean="0">
                <a:latin typeface="Tahoma" panose="020B0604030504040204" pitchFamily="34" charset="0"/>
              </a:rPr>
              <a:t>Si fa presente che attività di formazione in affiancamento alle SRA e ai CPL sono state fatte già da tempo e finalizzate alla produzione delle </a:t>
            </a:r>
            <a:r>
              <a:rPr lang="it-IT" sz="20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domande di pagamento</a:t>
            </a:r>
            <a:r>
              <a:rPr lang="it-IT" sz="2000" dirty="0" smtClean="0">
                <a:latin typeface="Tahoma" panose="020B0604030504040204" pitchFamily="34" charset="0"/>
              </a:rPr>
              <a:t>.</a:t>
            </a:r>
            <a:endParaRPr lang="it-IT" sz="20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3492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905256" y="1576063"/>
            <a:ext cx="10497312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it-IT" sz="2400" b="1" dirty="0">
                <a:solidFill>
                  <a:srgbClr val="C00000"/>
                </a:solidFill>
                <a:latin typeface="Tahoma" panose="020B0604030504040204" pitchFamily="34" charset="0"/>
              </a:rPr>
              <a:t> Il piano di lavoro per il recupero dei ritardi</a:t>
            </a:r>
            <a:endParaRPr lang="it-IT" sz="2400" b="1" dirty="0">
              <a:solidFill>
                <a:srgbClr val="C00000"/>
              </a:solidFill>
              <a:latin typeface="Tahoma" panose="020B0604030504040204" pitchFamily="34" charset="0"/>
              <a:sym typeface="Helvetica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712623"/>
            <a:ext cx="8312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Sistema informativo FI.E.RA. (5)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812537-D1F6-65CD-3FB0-9F04A369DB43}"/>
              </a:ext>
            </a:extLst>
          </p:cNvPr>
          <p:cNvSpPr txBox="1"/>
          <p:nvPr/>
        </p:nvSpPr>
        <p:spPr>
          <a:xfrm>
            <a:off x="1148316" y="2416689"/>
            <a:ext cx="1006903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i="0" u="none" strike="noStrike" baseline="0" dirty="0" smtClean="0">
                <a:latin typeface="Tahoma" panose="020B0604030504040204" pitchFamily="34" charset="0"/>
              </a:rPr>
              <a:t>In riscontro all’</a:t>
            </a:r>
            <a:r>
              <a:rPr lang="it-IT" sz="2000" i="0" u="none" strike="noStrike" baseline="0" dirty="0" err="1" smtClean="0">
                <a:latin typeface="Tahoma" panose="020B0604030504040204" pitchFamily="34" charset="0"/>
              </a:rPr>
              <a:t>auditi</a:t>
            </a:r>
            <a:r>
              <a:rPr lang="it-IT" sz="2000" i="0" u="none" strike="noStrike" baseline="0" dirty="0" smtClean="0">
                <a:latin typeface="Tahoma" panose="020B0604030504040204" pitchFamily="34" charset="0"/>
              </a:rPr>
              <a:t> di sistema è stato</a:t>
            </a:r>
            <a:r>
              <a:rPr lang="it-IT" sz="2000" i="0" u="none" strike="noStrike" dirty="0" smtClean="0">
                <a:latin typeface="Tahoma" panose="020B0604030504040204" pitchFamily="34" charset="0"/>
              </a:rPr>
              <a:t> predisposto un </a:t>
            </a:r>
            <a:r>
              <a:rPr lang="it-IT" sz="2000" b="1" i="0" u="none" strike="noStrike" dirty="0" smtClean="0">
                <a:solidFill>
                  <a:srgbClr val="C00000"/>
                </a:solidFill>
                <a:latin typeface="Tahoma" panose="020B0604030504040204" pitchFamily="34" charset="0"/>
              </a:rPr>
              <a:t>Piano di lavoro </a:t>
            </a:r>
            <a:r>
              <a:rPr lang="it-IT" sz="2000" i="0" u="none" strike="noStrike" dirty="0" smtClean="0">
                <a:latin typeface="Tahoma" panose="020B0604030504040204" pitchFamily="34" charset="0"/>
              </a:rPr>
              <a:t>finalizzato al recupero dei ritardi di caricamento dati e propedeutico alla produzione delle reportistiche previste ai sensi dell’articolo 42 del Reg(UE)2021/1060 e concernenti i dati finanziari e indicatori di output e di risultato.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dirty="0" smtClean="0">
                <a:latin typeface="Tahoma" panose="020B0604030504040204" pitchFamily="34" charset="0"/>
              </a:rPr>
              <a:t>A tal riguardo, si fa presente che è fondamentale caricare i </a:t>
            </a:r>
            <a:r>
              <a:rPr lang="it-IT" sz="2000" b="1" dirty="0" err="1" smtClean="0">
                <a:solidFill>
                  <a:srgbClr val="C00000"/>
                </a:solidFill>
                <a:latin typeface="Tahoma" panose="020B0604030504040204" pitchFamily="34" charset="0"/>
              </a:rPr>
              <a:t>microdati</a:t>
            </a:r>
            <a:r>
              <a:rPr lang="it-IT" sz="20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 relativi ai destinatari</a:t>
            </a:r>
            <a:r>
              <a:rPr lang="it-IT" sz="2000" dirty="0" smtClean="0">
                <a:latin typeface="Tahoma" panose="020B0604030504040204" pitchFamily="34" charset="0"/>
              </a:rPr>
              <a:t> e finire di sviluppare il sistema per la corretta produzione della reportistica.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dirty="0" smtClean="0">
                <a:latin typeface="Tahoma" panose="020B0604030504040204" pitchFamily="34" charset="0"/>
              </a:rPr>
              <a:t>Attualmente è stato implementato nel sistema il </a:t>
            </a:r>
            <a:r>
              <a:rPr lang="it-IT" sz="20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modello</a:t>
            </a:r>
            <a:r>
              <a:rPr lang="it-IT" sz="2000" dirty="0" smtClean="0">
                <a:latin typeface="Tahoma" panose="020B0604030504040204" pitchFamily="34" charset="0"/>
              </a:rPr>
              <a:t> previsto dall’Allegato VII al Reg(UE)2021/1060.</a:t>
            </a:r>
            <a:endParaRPr lang="it-IT" sz="20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2472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E3F6-E6A2-6E3C-8DED-FE4B00A4A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FD3849-352D-5303-AFEF-40196097C893}"/>
              </a:ext>
            </a:extLst>
          </p:cNvPr>
          <p:cNvSpPr txBox="1"/>
          <p:nvPr/>
        </p:nvSpPr>
        <p:spPr>
          <a:xfrm>
            <a:off x="905256" y="1416043"/>
            <a:ext cx="10497312" cy="46166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ctr"/>
            <a:r>
              <a:rPr lang="it-IT" sz="2400" b="1" dirty="0">
                <a:solidFill>
                  <a:srgbClr val="C00000"/>
                </a:solidFill>
                <a:latin typeface="Tahoma" panose="020B0604030504040204" pitchFamily="34" charset="0"/>
              </a:rPr>
              <a:t> </a:t>
            </a:r>
            <a:r>
              <a:rPr lang="it-IT" sz="24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La trasmissione dei dati</a:t>
            </a:r>
            <a:endParaRPr lang="it-IT" sz="2400" b="1" dirty="0">
              <a:solidFill>
                <a:srgbClr val="C00000"/>
              </a:solidFill>
              <a:latin typeface="Tahoma" panose="020B0604030504040204" pitchFamily="34" charset="0"/>
              <a:sym typeface="Helvetica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C9A72C3F-73C0-EB79-9E7C-21ADFFDD0D37}"/>
              </a:ext>
            </a:extLst>
          </p:cNvPr>
          <p:cNvSpPr/>
          <p:nvPr/>
        </p:nvSpPr>
        <p:spPr>
          <a:xfrm>
            <a:off x="2153744" y="712623"/>
            <a:ext cx="8312400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36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Il Sistema informativo FI.E.RA. </a:t>
            </a:r>
            <a:r>
              <a:rPr lang="it-IT" sz="3600" b="1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(6)</a:t>
            </a:r>
            <a:endParaRPr lang="it-IT" sz="3600" b="1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14812537-D1F6-65CD-3FB0-9F04A369DB43}"/>
              </a:ext>
            </a:extLst>
          </p:cNvPr>
          <p:cNvSpPr txBox="1"/>
          <p:nvPr/>
        </p:nvSpPr>
        <p:spPr>
          <a:xfrm>
            <a:off x="1148316" y="2020449"/>
            <a:ext cx="10069033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i="0" u="none" strike="noStrike" baseline="0" dirty="0" smtClean="0">
                <a:latin typeface="Tahoma" panose="020B0604030504040204" pitchFamily="34" charset="0"/>
              </a:rPr>
              <a:t>La trasmissione dei dati prevista ai sensi dell’articolo 42 del </a:t>
            </a:r>
            <a:r>
              <a:rPr lang="it-IT" sz="2000" dirty="0" smtClean="0">
                <a:latin typeface="Tahoma" panose="020B0604030504040204" pitchFamily="34" charset="0"/>
              </a:rPr>
              <a:t>Reg(UE)2021/1060 è </a:t>
            </a:r>
            <a:r>
              <a:rPr lang="it-IT" sz="2000" dirty="0" smtClean="0">
                <a:latin typeface="Tahoma" panose="020B0604030504040204" pitchFamily="34" charset="0"/>
              </a:rPr>
              <a:t>calendarizzata alle seguenti scadenze del</a:t>
            </a:r>
            <a:r>
              <a:rPr lang="it-IT" dirty="0"/>
              <a:t> </a:t>
            </a:r>
            <a:r>
              <a:rPr lang="it-IT" sz="2000" b="1" dirty="0">
                <a:solidFill>
                  <a:srgbClr val="C00000"/>
                </a:solidFill>
                <a:latin typeface="Tahoma" panose="020B0604030504040204" pitchFamily="34" charset="0"/>
              </a:rPr>
              <a:t>31/01</a:t>
            </a:r>
            <a:r>
              <a:rPr lang="it-IT" sz="2000" dirty="0">
                <a:latin typeface="Tahoma" panose="020B0604030504040204" pitchFamily="34" charset="0"/>
              </a:rPr>
              <a:t>, 31/04, </a:t>
            </a:r>
            <a:r>
              <a:rPr lang="it-IT" sz="2000" b="1" dirty="0">
                <a:solidFill>
                  <a:srgbClr val="C00000"/>
                </a:solidFill>
                <a:latin typeface="Tahoma" panose="020B0604030504040204" pitchFamily="34" charset="0"/>
              </a:rPr>
              <a:t>31/07</a:t>
            </a:r>
            <a:r>
              <a:rPr lang="it-IT" sz="2000" dirty="0">
                <a:latin typeface="Tahoma" panose="020B0604030504040204" pitchFamily="34" charset="0"/>
              </a:rPr>
              <a:t>, 30/09 e </a:t>
            </a:r>
            <a:r>
              <a:rPr lang="it-IT" sz="2000" dirty="0" smtClean="0">
                <a:latin typeface="Tahoma" panose="020B0604030504040204" pitchFamily="34" charset="0"/>
              </a:rPr>
              <a:t>30/11 con riferimento ai dati del mese </a:t>
            </a:r>
            <a:r>
              <a:rPr lang="it-IT" sz="2000" dirty="0" smtClean="0">
                <a:latin typeface="Tahoma" panose="020B0604030504040204" pitchFamily="34" charset="0"/>
              </a:rPr>
              <a:t>precedente, </a:t>
            </a:r>
            <a:r>
              <a:rPr lang="it-IT" sz="2000" dirty="0" smtClean="0">
                <a:latin typeface="Tahoma" panose="020B0604030504040204" pitchFamily="34" charset="0"/>
              </a:rPr>
              <a:t>ad oggi è stato </a:t>
            </a:r>
            <a:r>
              <a:rPr lang="it-IT" sz="2000" dirty="0" smtClean="0">
                <a:latin typeface="Tahoma" panose="020B0604030504040204" pitchFamily="34" charset="0"/>
              </a:rPr>
              <a:t>garantita </a:t>
            </a:r>
            <a:r>
              <a:rPr lang="it-IT" sz="2000" dirty="0" smtClean="0">
                <a:latin typeface="Tahoma" panose="020B0604030504040204" pitchFamily="34" charset="0"/>
              </a:rPr>
              <a:t>da procedure </a:t>
            </a:r>
            <a:r>
              <a:rPr lang="it-IT" sz="2000" dirty="0" smtClean="0">
                <a:latin typeface="Tahoma" panose="020B0604030504040204" pitchFamily="34" charset="0"/>
              </a:rPr>
              <a:t>extra sistema </a:t>
            </a:r>
            <a:r>
              <a:rPr lang="it-IT" sz="2000" dirty="0" smtClean="0">
                <a:latin typeface="Tahoma" panose="020B0604030504040204" pitchFamily="34" charset="0"/>
              </a:rPr>
              <a:t>definite dal Manuale delle procedure dell’</a:t>
            </a:r>
            <a:r>
              <a:rPr lang="it-IT" sz="2000" dirty="0" err="1" smtClean="0">
                <a:latin typeface="Tahoma" panose="020B0604030504040204" pitchFamily="34" charset="0"/>
              </a:rPr>
              <a:t>AdG</a:t>
            </a:r>
            <a:r>
              <a:rPr lang="it-IT" sz="2000" dirty="0" smtClean="0">
                <a:latin typeface="Tahoma" panose="020B0604030504040204" pitchFamily="34" charset="0"/>
              </a:rPr>
              <a:t> e con il supporto dell’Ufficio di monitoraggio del </a:t>
            </a:r>
            <a:r>
              <a:rPr lang="it-IT" sz="2000" b="1" dirty="0" smtClean="0">
                <a:solidFill>
                  <a:srgbClr val="C00000"/>
                </a:solidFill>
                <a:latin typeface="Tahoma" panose="020B0604030504040204" pitchFamily="34" charset="0"/>
              </a:rPr>
              <a:t>Servizio DPG024 «Controllo – Monitoraggio»</a:t>
            </a:r>
            <a:r>
              <a:rPr lang="it-IT" sz="2000" dirty="0" smtClean="0">
                <a:latin typeface="Tahoma" panose="020B0604030504040204" pitchFamily="34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it-IT" sz="2000" dirty="0" smtClean="0">
                <a:latin typeface="Tahoma" panose="020B0604030504040204" pitchFamily="34" charset="0"/>
              </a:rPr>
              <a:t>Si fa presente che oltre ai </a:t>
            </a:r>
            <a:r>
              <a:rPr lang="it-IT" sz="2000" dirty="0" err="1" smtClean="0">
                <a:latin typeface="Tahoma" panose="020B0604030504040204" pitchFamily="34" charset="0"/>
              </a:rPr>
              <a:t>microdati</a:t>
            </a:r>
            <a:r>
              <a:rPr lang="it-IT" sz="2000" dirty="0" smtClean="0">
                <a:latin typeface="Tahoma" panose="020B0604030504040204" pitchFamily="34" charset="0"/>
              </a:rPr>
              <a:t> relativi ai destinatari, al fine di consentire al </a:t>
            </a:r>
            <a:r>
              <a:rPr lang="it-IT" sz="2000" dirty="0">
                <a:latin typeface="Tahoma" panose="020B0604030504040204" pitchFamily="34" charset="0"/>
              </a:rPr>
              <a:t>SI FI.E.RA</a:t>
            </a:r>
            <a:r>
              <a:rPr lang="it-IT" sz="2000" dirty="0" smtClean="0">
                <a:latin typeface="Tahoma" panose="020B0604030504040204" pitchFamily="34" charset="0"/>
              </a:rPr>
              <a:t>. Di produrre le reportistiche previste per la trasmissione dei dati, è necessario implementare nella sezione anagrafica le classificazioni relative alle diverse «Dimensioni» come da tabella sottostante.</a:t>
            </a:r>
            <a:endParaRPr lang="it-IT" sz="2000" dirty="0">
              <a:latin typeface="Tahoma" panose="020B0604030504040204" pitchFamily="34" charset="0"/>
            </a:endParaRPr>
          </a:p>
          <a:p>
            <a:pPr algn="just">
              <a:spcBef>
                <a:spcPts val="600"/>
              </a:spcBef>
              <a:spcAft>
                <a:spcPts val="600"/>
              </a:spcAft>
            </a:pPr>
            <a:endParaRPr lang="it-IT" sz="2000" dirty="0">
              <a:latin typeface="Tahoma" panose="020B0604030504040204" pitchFamily="34" charset="0"/>
            </a:endParaRPr>
          </a:p>
        </p:txBody>
      </p:sp>
      <p:graphicFrame>
        <p:nvGraphicFramePr>
          <p:cNvPr id="3" name="Tabel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2721375"/>
              </p:ext>
            </p:extLst>
          </p:nvPr>
        </p:nvGraphicFramePr>
        <p:xfrm>
          <a:off x="838200" y="5248942"/>
          <a:ext cx="10515600" cy="558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1040">
                  <a:extLst>
                    <a:ext uri="{9D8B030D-6E8A-4147-A177-3AD203B41FA5}">
                      <a16:colId xmlns:a16="http://schemas.microsoft.com/office/drawing/2014/main" val="2184783494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1569757867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1959796657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1781809049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3893489650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152061315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1917220539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342978547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38029241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1949108983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3240127437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047313125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1974540021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1449755162"/>
                    </a:ext>
                  </a:extLst>
                </a:gridCol>
                <a:gridCol w="701040">
                  <a:extLst>
                    <a:ext uri="{9D8B030D-6E8A-4147-A177-3AD203B41FA5}">
                      <a16:colId xmlns:a16="http://schemas.microsoft.com/office/drawing/2014/main" val="23505477"/>
                    </a:ext>
                  </a:extLst>
                </a:gridCol>
              </a:tblGrid>
              <a:tr h="101600">
                <a:tc rowSpan="2"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Priorità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Obiettivo specifico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Fondo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Categoria di regione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1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2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3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4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5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6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7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 dirty="0">
                          <a:effectLst/>
                        </a:rPr>
                        <a:t>8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</a:rPr>
                        <a:t>Costo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totale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ammissibile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delle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operazioni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selezionate</a:t>
                      </a:r>
                      <a:r>
                        <a:rPr lang="en-US" sz="600" dirty="0">
                          <a:effectLst/>
                        </a:rPr>
                        <a:t> (in EUR)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</a:rPr>
                        <a:t>Importo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totale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delle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spese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ammissibili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dichiarate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dai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smtClean="0">
                          <a:effectLst/>
                        </a:rPr>
                        <a:t>beneficiary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 rowSpan="2"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</a:rPr>
                        <a:t>Numero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delle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operazioni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selezionate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extLst>
                  <a:ext uri="{0D108BD9-81ED-4DB2-BD59-A6C34878D82A}">
                    <a16:rowId xmlns:a16="http://schemas.microsoft.com/office/drawing/2014/main" val="3974429498"/>
                  </a:ext>
                </a:extLst>
              </a:tr>
              <a:tr h="101600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Settore di intervento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>
                          <a:effectLst/>
                        </a:rPr>
                        <a:t>Forme di sostegno</a:t>
                      </a:r>
                      <a:endParaRPr lang="it-IT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</a:rPr>
                        <a:t>Dimensione</a:t>
                      </a:r>
                      <a:r>
                        <a:rPr lang="en-US" sz="600" dirty="0">
                          <a:effectLst/>
                        </a:rPr>
                        <a:t> "</a:t>
                      </a:r>
                      <a:r>
                        <a:rPr lang="en-US" sz="600" dirty="0" err="1">
                          <a:effectLst/>
                        </a:rPr>
                        <a:t>Erogazione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territoriale</a:t>
                      </a:r>
                      <a:r>
                        <a:rPr lang="en-US" sz="600" dirty="0">
                          <a:effectLst/>
                        </a:rPr>
                        <a:t>"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</a:rPr>
                        <a:t>Dimensione</a:t>
                      </a:r>
                      <a:r>
                        <a:rPr lang="en-US" sz="600" dirty="0">
                          <a:effectLst/>
                        </a:rPr>
                        <a:t> "</a:t>
                      </a:r>
                      <a:r>
                        <a:rPr lang="en-US" sz="600" dirty="0" err="1">
                          <a:effectLst/>
                        </a:rPr>
                        <a:t>Attività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economica</a:t>
                      </a:r>
                      <a:r>
                        <a:rPr lang="en-US" sz="600" dirty="0">
                          <a:effectLst/>
                        </a:rPr>
                        <a:t>"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</a:rPr>
                        <a:t>Dimensione</a:t>
                      </a:r>
                      <a:r>
                        <a:rPr lang="en-US" sz="600" dirty="0">
                          <a:effectLst/>
                        </a:rPr>
                        <a:t> "</a:t>
                      </a:r>
                      <a:r>
                        <a:rPr lang="en-US" sz="600" dirty="0" err="1">
                          <a:effectLst/>
                        </a:rPr>
                        <a:t>Ubicazione</a:t>
                      </a:r>
                      <a:r>
                        <a:rPr lang="en-US" sz="600" dirty="0">
                          <a:effectLst/>
                        </a:rPr>
                        <a:t>"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</a:rPr>
                        <a:t>Tematica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secondaria</a:t>
                      </a:r>
                      <a:r>
                        <a:rPr lang="en-US" sz="600" dirty="0">
                          <a:effectLst/>
                        </a:rPr>
                        <a:t> FSE+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</a:rPr>
                        <a:t>Dimensione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della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parità</a:t>
                      </a:r>
                      <a:r>
                        <a:rPr lang="en-US" sz="600" dirty="0">
                          <a:effectLst/>
                        </a:rPr>
                        <a:t> di </a:t>
                      </a:r>
                      <a:r>
                        <a:rPr lang="en-US" sz="600" dirty="0" err="1">
                          <a:effectLst/>
                        </a:rPr>
                        <a:t>genere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500"/>
                        </a:spcBef>
                        <a:spcAft>
                          <a:spcPts val="0"/>
                        </a:spcAft>
                      </a:pPr>
                      <a:r>
                        <a:rPr lang="en-US" sz="600" dirty="0" err="1">
                          <a:effectLst/>
                        </a:rPr>
                        <a:t>Dimensione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macroregionale</a:t>
                      </a:r>
                      <a:r>
                        <a:rPr lang="en-US" sz="600" dirty="0">
                          <a:effectLst/>
                        </a:rPr>
                        <a:t> e </a:t>
                      </a:r>
                      <a:r>
                        <a:rPr lang="en-US" sz="600" dirty="0" err="1">
                          <a:effectLst/>
                        </a:rPr>
                        <a:t>relativa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ai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bacini</a:t>
                      </a:r>
                      <a:r>
                        <a:rPr lang="en-US" sz="600" dirty="0">
                          <a:effectLst/>
                        </a:rPr>
                        <a:t> </a:t>
                      </a:r>
                      <a:r>
                        <a:rPr lang="en-US" sz="600" dirty="0" err="1">
                          <a:effectLst/>
                        </a:rPr>
                        <a:t>marittimi</a:t>
                      </a:r>
                      <a:endParaRPr lang="it-IT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8100" marR="38100" marT="0" marB="5080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5794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773934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4450</TotalTime>
  <Words>2157</Words>
  <Application>Microsoft Office PowerPoint</Application>
  <PresentationFormat>Widescreen</PresentationFormat>
  <Paragraphs>192</Paragraphs>
  <Slides>20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20</vt:i4>
      </vt:variant>
    </vt:vector>
  </HeadingPairs>
  <TitlesOfParts>
    <vt:vector size="30" baseType="lpstr">
      <vt:lpstr>Aptos</vt:lpstr>
      <vt:lpstr>Arial</vt:lpstr>
      <vt:lpstr>Calibri</vt:lpstr>
      <vt:lpstr>Calibri Light</vt:lpstr>
      <vt:lpstr>Helvetica</vt:lpstr>
      <vt:lpstr>Montserrat SemiBold</vt:lpstr>
      <vt:lpstr>Tahoma</vt:lpstr>
      <vt:lpstr>Times New Roman</vt:lpstr>
      <vt:lpstr>Tema di Office</vt:lpstr>
      <vt:lpstr>Personalizza struttura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Marcello Bonitatibus</dc:creator>
  <cp:lastModifiedBy>Nicola Cipolla</cp:lastModifiedBy>
  <cp:revision>193</cp:revision>
  <dcterms:created xsi:type="dcterms:W3CDTF">2023-03-01T09:45:12Z</dcterms:created>
  <dcterms:modified xsi:type="dcterms:W3CDTF">2026-05-15T09:04:02Z</dcterms:modified>
</cp:coreProperties>
</file>