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2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1470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A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7772400" y="274320"/>
            <a:ext cx="1645920" cy="1645920"/>
          </a:xfrm>
          <a:prstGeom prst="ellipse">
            <a:avLst/>
          </a:prstGeom>
          <a:solidFill>
            <a:srgbClr val="FFFFFF">
              <a:alpha val="7000"/>
            </a:srgbClr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8046720" y="0"/>
            <a:ext cx="2286000" cy="2286000"/>
          </a:xfrm>
          <a:prstGeom prst="ellipse">
            <a:avLst/>
          </a:prstGeom>
          <a:solidFill>
            <a:srgbClr val="FFFFFF">
              <a:alpha val="4000"/>
            </a:srgbClr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457200" y="1097280"/>
            <a:ext cx="4114800" cy="41148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A7D"/>
                </a:solidFill>
              </a:rPr>
              <a:t>REGIONE ABRUZZO · 2021-2027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69164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200" b="1" kern="0" spc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FI.E.R.A.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457200" y="29260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F9A82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Finanziamenti Europei Regione Abruzzo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356616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0C4D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Sistema informativo per la gestione integrata dei Programmi Regionali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B0C4D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 Abruzzo FESR e FSE+ · Ciclo di programmazione 2021-2027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85695" y="4160520"/>
            <a:ext cx="4900857" cy="896112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295" y="4251960"/>
            <a:ext cx="674886" cy="7132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213" y="4251960"/>
            <a:ext cx="537022" cy="7132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8267" y="4251960"/>
            <a:ext cx="905805" cy="7132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104" y="4251960"/>
            <a:ext cx="1557849" cy="7132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</a:rPr>
              <a:t>PRESENTAZIONE DEL SISTEMA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72" y="100584"/>
            <a:ext cx="415315" cy="43891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815" y="100584"/>
            <a:ext cx="330475" cy="4389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018" y="100584"/>
            <a:ext cx="557418" cy="43891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164" y="100584"/>
            <a:ext cx="958676" cy="43891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65760" y="7772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03A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Cos'è FI.E.R.A.?</a:t>
            </a:r>
            <a:endParaRPr lang="en-US" sz="3400" dirty="0"/>
          </a:p>
        </p:txBody>
      </p:sp>
      <p:sp>
        <p:nvSpPr>
          <p:cNvPr id="9" name="Text 3"/>
          <p:cNvSpPr/>
          <p:nvPr/>
        </p:nvSpPr>
        <p:spPr>
          <a:xfrm>
            <a:off x="309282" y="146304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L'evoluzione tecnologica degli strumenti di monitoraggio della Regione Abruzzo per i fondi europei FESR e FSE+.</a:t>
            </a:r>
            <a:endParaRPr lang="en-US" sz="1400" dirty="0"/>
          </a:p>
        </p:txBody>
      </p:sp>
      <p:sp>
        <p:nvSpPr>
          <p:cNvPr id="10" name="Shape 4"/>
          <p:cNvSpPr/>
          <p:nvPr/>
        </p:nvSpPr>
        <p:spPr>
          <a:xfrm>
            <a:off x="320040" y="2240280"/>
            <a:ext cx="2697480" cy="256032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Shape 5"/>
          <p:cNvSpPr/>
          <p:nvPr/>
        </p:nvSpPr>
        <p:spPr>
          <a:xfrm>
            <a:off x="320040" y="2240280"/>
            <a:ext cx="2697480" cy="50292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6"/>
          <p:cNvSpPr/>
          <p:nvPr/>
        </p:nvSpPr>
        <p:spPr>
          <a:xfrm>
            <a:off x="320040" y="224028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Obiettivo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457200" y="2834640"/>
            <a:ext cx="242316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Registrare e gestire in modo integrato le informazioni sull'attuazione finanziaria, procedurale e fisica dei Programmi Regionali.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3200400" y="2240280"/>
            <a:ext cx="2697480" cy="256032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Shape 9"/>
          <p:cNvSpPr/>
          <p:nvPr/>
        </p:nvSpPr>
        <p:spPr>
          <a:xfrm>
            <a:off x="3200400" y="2240280"/>
            <a:ext cx="2697480" cy="50292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0"/>
          <p:cNvSpPr/>
          <p:nvPr/>
        </p:nvSpPr>
        <p:spPr>
          <a:xfrm>
            <a:off x="3200400" y="224028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Valore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3337560" y="2834640"/>
            <a:ext cx="242316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Condivisione dei dati tra tutti gli attori coinvolti, con verifica costante dello stato di avanzamento e del raggiungimento degli obiettivi.</a:t>
            </a:r>
            <a:endParaRPr lang="en-US" sz="1200" dirty="0"/>
          </a:p>
        </p:txBody>
      </p:sp>
      <p:sp>
        <p:nvSpPr>
          <p:cNvPr id="18" name="Shape 12"/>
          <p:cNvSpPr/>
          <p:nvPr/>
        </p:nvSpPr>
        <p:spPr>
          <a:xfrm>
            <a:off x="6080760" y="2240279"/>
            <a:ext cx="2606040" cy="2560319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9" name="Shape 13"/>
          <p:cNvSpPr/>
          <p:nvPr/>
        </p:nvSpPr>
        <p:spPr>
          <a:xfrm>
            <a:off x="6080760" y="2240280"/>
            <a:ext cx="2697480" cy="502920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4"/>
          <p:cNvSpPr/>
          <p:nvPr/>
        </p:nvSpPr>
        <p:spPr>
          <a:xfrm>
            <a:off x="6080760" y="224028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Tecnologia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6217920" y="2834640"/>
            <a:ext cx="242316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Soluzione web-based fruibile online senza installazioni. Accesso sicuro tramite SPID, CIE, EIDAS e Active Directory.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</a:rPr>
              <a:t>ACCESSO E SICUREZZA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72" y="100584"/>
            <a:ext cx="415315" cy="43891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815" y="100584"/>
            <a:ext cx="330475" cy="4389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018" y="100584"/>
            <a:ext cx="557418" cy="43891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164" y="100584"/>
            <a:ext cx="958676" cy="43891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65760" y="80467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3A7D"/>
                </a:solidFill>
              </a:rPr>
              <a:t>Modalità di Accesso alla Piattaforma</a:t>
            </a:r>
            <a:endParaRPr lang="en-US" sz="3000" dirty="0"/>
          </a:p>
        </p:txBody>
      </p:sp>
      <p:sp>
        <p:nvSpPr>
          <p:cNvPr id="9" name="Shape 3"/>
          <p:cNvSpPr/>
          <p:nvPr/>
        </p:nvSpPr>
        <p:spPr>
          <a:xfrm>
            <a:off x="490355" y="1572768"/>
            <a:ext cx="3755633" cy="59436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4"/>
          <p:cNvSpPr/>
          <p:nvPr/>
        </p:nvSpPr>
        <p:spPr>
          <a:xfrm>
            <a:off x="365760" y="1572768"/>
            <a:ext cx="3840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9A825"/>
                </a:solidFill>
              </a:rPr>
              <a:t>🔗  https://fiera.regione.abruzzo.it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4754880" y="1481328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A7D"/>
                </a:solidFill>
              </a:rPr>
              <a:t>Metodi di Autenticazione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4754880" y="2011680"/>
            <a:ext cx="594360" cy="5943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0"/>
          <p:cNvSpPr/>
          <p:nvPr/>
        </p:nvSpPr>
        <p:spPr>
          <a:xfrm>
            <a:off x="4754880" y="20116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SPID</a:t>
            </a:r>
            <a:endParaRPr lang="en-US" sz="1100" dirty="0"/>
          </a:p>
        </p:txBody>
      </p:sp>
      <p:sp>
        <p:nvSpPr>
          <p:cNvPr id="17" name="Text 11"/>
          <p:cNvSpPr/>
          <p:nvPr/>
        </p:nvSpPr>
        <p:spPr>
          <a:xfrm>
            <a:off x="5486400" y="205740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Sistema Pubblico di Identità Digitale</a:t>
            </a:r>
            <a:endParaRPr lang="en-US" sz="1300" dirty="0"/>
          </a:p>
        </p:txBody>
      </p:sp>
      <p:sp>
        <p:nvSpPr>
          <p:cNvPr id="18" name="Shape 12"/>
          <p:cNvSpPr/>
          <p:nvPr/>
        </p:nvSpPr>
        <p:spPr>
          <a:xfrm>
            <a:off x="4754880" y="2761488"/>
            <a:ext cx="594360" cy="59436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3"/>
          <p:cNvSpPr/>
          <p:nvPr/>
        </p:nvSpPr>
        <p:spPr>
          <a:xfrm>
            <a:off x="4754880" y="276148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CIE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5486400" y="2807208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Carta d'Identità Elettronica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4754880" y="3511296"/>
            <a:ext cx="594360" cy="594360"/>
          </a:xfrm>
          <a:prstGeom prst="rect">
            <a:avLst/>
          </a:prstGeom>
          <a:solidFill>
            <a:srgbClr val="7B1FA2"/>
          </a:solidFill>
          <a:ln w="12700">
            <a:solidFill>
              <a:srgbClr val="7B1FA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16"/>
          <p:cNvSpPr/>
          <p:nvPr/>
        </p:nvSpPr>
        <p:spPr>
          <a:xfrm>
            <a:off x="4754880" y="351129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eIDAS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5486400" y="3557016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Identità digitale europea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4754880" y="4261104"/>
            <a:ext cx="594360" cy="59436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19"/>
          <p:cNvSpPr/>
          <p:nvPr/>
        </p:nvSpPr>
        <p:spPr>
          <a:xfrm>
            <a:off x="4754880" y="426110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AD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5486400" y="4306824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Active Directory – utenti regionali</a:t>
            </a:r>
            <a:endParaRPr lang="en-US" sz="1300" dirty="0"/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604DE38E-653C-931A-1F88-0DF38F2247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355" y="2295144"/>
            <a:ext cx="3755634" cy="23949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3E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</a:rPr>
              <a:t>FUNZIONALITÀ PER RUOLO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72" y="100584"/>
            <a:ext cx="415315" cy="43891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815" y="100584"/>
            <a:ext cx="330475" cy="4389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018" y="100584"/>
            <a:ext cx="557418" cy="43891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164" y="100584"/>
            <a:ext cx="958676" cy="43891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65760" y="749808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3A7D"/>
                </a:solidFill>
              </a:rPr>
              <a:t>Chi Fa Cosa nel Sistema</a:t>
            </a:r>
            <a:endParaRPr lang="en-US" sz="3000" dirty="0"/>
          </a:p>
        </p:txBody>
      </p:sp>
      <p:sp>
        <p:nvSpPr>
          <p:cNvPr id="9" name="Shape 3"/>
          <p:cNvSpPr/>
          <p:nvPr/>
        </p:nvSpPr>
        <p:spPr>
          <a:xfrm>
            <a:off x="228600" y="1508760"/>
            <a:ext cx="27889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4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Shape 4"/>
          <p:cNvSpPr/>
          <p:nvPr/>
        </p:nvSpPr>
        <p:spPr>
          <a:xfrm>
            <a:off x="393192" y="1856232"/>
            <a:ext cx="640080" cy="64008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5"/>
          <p:cNvSpPr/>
          <p:nvPr/>
        </p:nvSpPr>
        <p:spPr>
          <a:xfrm>
            <a:off x="393192" y="18562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B</a:t>
            </a:r>
            <a:endParaRPr lang="en-US" sz="1400" dirty="0"/>
          </a:p>
        </p:txBody>
      </p:sp>
      <p:sp>
        <p:nvSpPr>
          <p:cNvPr id="12" name="Text 6"/>
          <p:cNvSpPr/>
          <p:nvPr/>
        </p:nvSpPr>
        <p:spPr>
          <a:xfrm>
            <a:off x="1143000" y="169164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65C0"/>
                </a:solidFill>
              </a:rPr>
              <a:t>Beneficiario</a:t>
            </a:r>
            <a:endParaRPr lang="en-US" sz="1400" dirty="0"/>
          </a:p>
        </p:txBody>
      </p:sp>
      <p:sp>
        <p:nvSpPr>
          <p:cNvPr id="13" name="Text 7"/>
          <p:cNvSpPr/>
          <p:nvPr/>
        </p:nvSpPr>
        <p:spPr>
          <a:xfrm>
            <a:off x="365760" y="237744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Carica i dati di rendicontazione (DDR), allega i giustificativi di spesa, abilita collaboratori e invia via SPID alla SRA.</a:t>
            </a:r>
            <a:endParaRPr lang="en-US" sz="1000" dirty="0"/>
          </a:p>
        </p:txBody>
      </p:sp>
      <p:sp>
        <p:nvSpPr>
          <p:cNvPr id="14" name="Shape 8"/>
          <p:cNvSpPr/>
          <p:nvPr/>
        </p:nvSpPr>
        <p:spPr>
          <a:xfrm>
            <a:off x="3154680" y="1508760"/>
            <a:ext cx="27889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4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Shape 9"/>
          <p:cNvSpPr/>
          <p:nvPr/>
        </p:nvSpPr>
        <p:spPr>
          <a:xfrm>
            <a:off x="3319272" y="1856232"/>
            <a:ext cx="640080" cy="640080"/>
          </a:xfrm>
          <a:prstGeom prst="ellipse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0"/>
          <p:cNvSpPr/>
          <p:nvPr/>
        </p:nvSpPr>
        <p:spPr>
          <a:xfrm>
            <a:off x="3319272" y="18562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S</a:t>
            </a:r>
            <a:endParaRPr lang="en-US" sz="1400" dirty="0"/>
          </a:p>
        </p:txBody>
      </p:sp>
      <p:sp>
        <p:nvSpPr>
          <p:cNvPr id="17" name="Text 11"/>
          <p:cNvSpPr/>
          <p:nvPr/>
        </p:nvSpPr>
        <p:spPr>
          <a:xfrm>
            <a:off x="4069080" y="169164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695C"/>
                </a:solidFill>
              </a:rPr>
              <a:t>SRA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3291840" y="237744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Primo livello di valutazione: istruisce i DDR, gestisce le procedure, crea pagamenti e attestazioni di spesa.</a:t>
            </a:r>
            <a:endParaRPr lang="en-US" sz="1000" dirty="0"/>
          </a:p>
        </p:txBody>
      </p:sp>
      <p:sp>
        <p:nvSpPr>
          <p:cNvPr id="19" name="Shape 13"/>
          <p:cNvSpPr/>
          <p:nvPr/>
        </p:nvSpPr>
        <p:spPr>
          <a:xfrm>
            <a:off x="6080760" y="1508760"/>
            <a:ext cx="27889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4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Shape 14"/>
          <p:cNvSpPr/>
          <p:nvPr/>
        </p:nvSpPr>
        <p:spPr>
          <a:xfrm>
            <a:off x="6245352" y="1856232"/>
            <a:ext cx="640080" cy="640080"/>
          </a:xfrm>
          <a:prstGeom prst="ellipse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5"/>
          <p:cNvSpPr/>
          <p:nvPr/>
        </p:nvSpPr>
        <p:spPr>
          <a:xfrm>
            <a:off x="6245352" y="18562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6995160" y="169164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A1B9A"/>
                </a:solidFill>
              </a:rPr>
              <a:t>CPL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6217920" y="2496312"/>
            <a:ext cx="2560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Controllore di Primo Livello: valida definitivamente i DDR, carica checklist di controllo e abilita la generazione dei pagamenti.</a:t>
            </a:r>
            <a:endParaRPr lang="en-US" sz="900" dirty="0"/>
          </a:p>
        </p:txBody>
      </p:sp>
      <p:sp>
        <p:nvSpPr>
          <p:cNvPr id="24" name="Shape 18"/>
          <p:cNvSpPr/>
          <p:nvPr/>
        </p:nvSpPr>
        <p:spPr>
          <a:xfrm>
            <a:off x="228600" y="3246120"/>
            <a:ext cx="27889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4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5" name="Shape 19"/>
          <p:cNvSpPr/>
          <p:nvPr/>
        </p:nvSpPr>
        <p:spPr>
          <a:xfrm>
            <a:off x="393192" y="3593592"/>
            <a:ext cx="640080" cy="64008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0"/>
          <p:cNvSpPr/>
          <p:nvPr/>
        </p:nvSpPr>
        <p:spPr>
          <a:xfrm>
            <a:off x="393192" y="35935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1143000" y="342900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71C1C"/>
                </a:solidFill>
              </a:rPr>
              <a:t>ADG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365760" y="41148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Autorità di Gestione: governance del sistema, monitoraggio fondi FESR/FSE+, gestione utenti SRA e CPL, dichiarazione di spesa.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3154680" y="3246120"/>
            <a:ext cx="27889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4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0" name="Shape 24"/>
          <p:cNvSpPr/>
          <p:nvPr/>
        </p:nvSpPr>
        <p:spPr>
          <a:xfrm>
            <a:off x="3319272" y="3593592"/>
            <a:ext cx="640080" cy="640080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Text 25"/>
          <p:cNvSpPr/>
          <p:nvPr/>
        </p:nvSpPr>
        <p:spPr>
          <a:xfrm>
            <a:off x="3319272" y="35935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O</a:t>
            </a:r>
            <a:endParaRPr lang="en-US" sz="1400" dirty="0"/>
          </a:p>
        </p:txBody>
      </p:sp>
      <p:sp>
        <p:nvSpPr>
          <p:cNvPr id="32" name="Text 26"/>
          <p:cNvSpPr/>
          <p:nvPr/>
        </p:nvSpPr>
        <p:spPr>
          <a:xfrm>
            <a:off x="4069080" y="342900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65100"/>
                </a:solidFill>
              </a:rPr>
              <a:t>OFC</a:t>
            </a:r>
            <a:endParaRPr lang="en-US" sz="1400" dirty="0"/>
          </a:p>
        </p:txBody>
      </p:sp>
      <p:sp>
        <p:nvSpPr>
          <p:cNvPr id="33" name="Text 27"/>
          <p:cNvSpPr/>
          <p:nvPr/>
        </p:nvSpPr>
        <p:spPr>
          <a:xfrm>
            <a:off x="3291840" y="41148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Organismo di funzione contabile: governance e monitoraggio come ADG, crea la Domanda di Pagamento.</a:t>
            </a:r>
            <a:endParaRPr lang="en-US" sz="1000" dirty="0"/>
          </a:p>
        </p:txBody>
      </p:sp>
      <p:sp>
        <p:nvSpPr>
          <p:cNvPr id="34" name="Shape 28"/>
          <p:cNvSpPr/>
          <p:nvPr/>
        </p:nvSpPr>
        <p:spPr>
          <a:xfrm>
            <a:off x="6080760" y="3246120"/>
            <a:ext cx="278892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4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5" name="Shape 29"/>
          <p:cNvSpPr/>
          <p:nvPr/>
        </p:nvSpPr>
        <p:spPr>
          <a:xfrm>
            <a:off x="6245352" y="3593592"/>
            <a:ext cx="640080" cy="640080"/>
          </a:xfrm>
          <a:prstGeom prst="ellipse">
            <a:avLst/>
          </a:prstGeom>
          <a:solidFill>
            <a:srgbClr val="37474F"/>
          </a:solidFill>
          <a:ln w="12700">
            <a:solidFill>
              <a:srgbClr val="37474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Text 30"/>
          <p:cNvSpPr/>
          <p:nvPr/>
        </p:nvSpPr>
        <p:spPr>
          <a:xfrm>
            <a:off x="6245352" y="359359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Au</a:t>
            </a:r>
            <a:endParaRPr lang="en-US" sz="1400" dirty="0"/>
          </a:p>
        </p:txBody>
      </p:sp>
      <p:sp>
        <p:nvSpPr>
          <p:cNvPr id="37" name="Text 31"/>
          <p:cNvSpPr/>
          <p:nvPr/>
        </p:nvSpPr>
        <p:spPr>
          <a:xfrm>
            <a:off x="6995160" y="3429000"/>
            <a:ext cx="1737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7474F"/>
                </a:solidFill>
              </a:rPr>
              <a:t>ADA</a:t>
            </a:r>
            <a:endParaRPr lang="en-US" sz="1400" dirty="0"/>
          </a:p>
        </p:txBody>
      </p:sp>
      <p:sp>
        <p:nvSpPr>
          <p:cNvPr id="38" name="Text 32"/>
          <p:cNvSpPr/>
          <p:nvPr/>
        </p:nvSpPr>
        <p:spPr>
          <a:xfrm>
            <a:off x="6217920" y="41148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Autorità di Audit: profilo di consultazione trasversale con visione completa su progetti, utenti e struttura dei fondi.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</a:rPr>
              <a:t>WORKFLOW OPERATIVO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72" y="100584"/>
            <a:ext cx="415315" cy="43891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815" y="100584"/>
            <a:ext cx="330475" cy="4389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018" y="100584"/>
            <a:ext cx="557418" cy="43891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164" y="100584"/>
            <a:ext cx="958676" cy="43891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65760" y="7772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3A7D"/>
                </a:solidFill>
              </a:rPr>
              <a:t>Il Flusso della Spesa</a:t>
            </a:r>
            <a:endParaRPr lang="en-US" sz="3000" dirty="0"/>
          </a:p>
        </p:txBody>
      </p:sp>
      <p:sp>
        <p:nvSpPr>
          <p:cNvPr id="9" name="Shape 3"/>
          <p:cNvSpPr/>
          <p:nvPr/>
        </p:nvSpPr>
        <p:spPr>
          <a:xfrm>
            <a:off x="274320" y="1600200"/>
            <a:ext cx="1508760" cy="141732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4"/>
          <p:cNvSpPr/>
          <p:nvPr/>
        </p:nvSpPr>
        <p:spPr>
          <a:xfrm>
            <a:off x="274320" y="1600200"/>
            <a:ext cx="15087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Beneficiario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crea DDR</a:t>
            </a:r>
            <a:endParaRPr lang="en-US" sz="1300" dirty="0"/>
          </a:p>
        </p:txBody>
      </p:sp>
      <p:sp>
        <p:nvSpPr>
          <p:cNvPr id="11" name="Shape 5"/>
          <p:cNvSpPr/>
          <p:nvPr/>
        </p:nvSpPr>
        <p:spPr>
          <a:xfrm>
            <a:off x="1801368" y="2308860"/>
            <a:ext cx="173736" cy="0"/>
          </a:xfrm>
          <a:prstGeom prst="line">
            <a:avLst/>
          </a:prstGeom>
          <a:noFill/>
          <a:ln w="25400">
            <a:solidFill>
              <a:srgbClr val="546E7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6"/>
          <p:cNvSpPr/>
          <p:nvPr/>
        </p:nvSpPr>
        <p:spPr>
          <a:xfrm>
            <a:off x="1993392" y="1600200"/>
            <a:ext cx="1508760" cy="141732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Text 7"/>
          <p:cNvSpPr/>
          <p:nvPr/>
        </p:nvSpPr>
        <p:spPr>
          <a:xfrm>
            <a:off x="1993392" y="1600200"/>
            <a:ext cx="15087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SRA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valuta DDR</a:t>
            </a:r>
            <a:endParaRPr lang="en-US" sz="1300" dirty="0"/>
          </a:p>
        </p:txBody>
      </p:sp>
      <p:sp>
        <p:nvSpPr>
          <p:cNvPr id="14" name="Shape 8"/>
          <p:cNvSpPr/>
          <p:nvPr/>
        </p:nvSpPr>
        <p:spPr>
          <a:xfrm>
            <a:off x="3520440" y="2308860"/>
            <a:ext cx="173736" cy="0"/>
          </a:xfrm>
          <a:prstGeom prst="line">
            <a:avLst/>
          </a:prstGeom>
          <a:noFill/>
          <a:ln w="25400">
            <a:solidFill>
              <a:srgbClr val="546E7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Shape 9"/>
          <p:cNvSpPr/>
          <p:nvPr/>
        </p:nvSpPr>
        <p:spPr>
          <a:xfrm>
            <a:off x="3712464" y="1600200"/>
            <a:ext cx="1508760" cy="1417320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Text 10"/>
          <p:cNvSpPr/>
          <p:nvPr/>
        </p:nvSpPr>
        <p:spPr>
          <a:xfrm>
            <a:off x="3712464" y="1600200"/>
            <a:ext cx="15087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CPL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valida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5239512" y="2308860"/>
            <a:ext cx="173736" cy="0"/>
          </a:xfrm>
          <a:prstGeom prst="line">
            <a:avLst/>
          </a:prstGeom>
          <a:noFill/>
          <a:ln w="25400">
            <a:solidFill>
              <a:srgbClr val="546E7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Shape 12"/>
          <p:cNvSpPr/>
          <p:nvPr/>
        </p:nvSpPr>
        <p:spPr>
          <a:xfrm>
            <a:off x="5431536" y="1600200"/>
            <a:ext cx="1508760" cy="141732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5431536" y="1600200"/>
            <a:ext cx="15087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SRA</a:t>
            </a:r>
            <a:br>
              <a:rPr lang="en-US" sz="1300" b="1" dirty="0">
                <a:solidFill>
                  <a:schemeClr val="bg1"/>
                </a:solidFill>
              </a:rPr>
            </a:br>
            <a:r>
              <a:rPr lang="en-US" sz="1300" b="1" dirty="0" err="1">
                <a:solidFill>
                  <a:schemeClr val="bg1"/>
                </a:solidFill>
              </a:rPr>
              <a:t>Generazione</a:t>
            </a:r>
            <a:endParaRPr lang="en-US" sz="13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Pagamenti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20" name="Shape 14"/>
          <p:cNvSpPr/>
          <p:nvPr/>
        </p:nvSpPr>
        <p:spPr>
          <a:xfrm>
            <a:off x="6958584" y="2308860"/>
            <a:ext cx="173736" cy="0"/>
          </a:xfrm>
          <a:prstGeom prst="line">
            <a:avLst/>
          </a:prstGeom>
          <a:noFill/>
          <a:ln w="25400">
            <a:solidFill>
              <a:srgbClr val="546E7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Shape 15"/>
          <p:cNvSpPr/>
          <p:nvPr/>
        </p:nvSpPr>
        <p:spPr>
          <a:xfrm>
            <a:off x="7150608" y="1600200"/>
            <a:ext cx="1508760" cy="14173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2" name="Text 16"/>
          <p:cNvSpPr/>
          <p:nvPr/>
        </p:nvSpPr>
        <p:spPr>
          <a:xfrm>
            <a:off x="7150608" y="1600200"/>
            <a:ext cx="15087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ADG/OFC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 err="1">
                <a:solidFill>
                  <a:srgbClr val="FFFFFF"/>
                </a:solidFill>
              </a:rPr>
              <a:t>Dichiarazione</a:t>
            </a:r>
            <a:r>
              <a:rPr lang="en-US" sz="1300" b="1" dirty="0">
                <a:solidFill>
                  <a:srgbClr val="FFFFFF"/>
                </a:solidFill>
              </a:rPr>
              <a:t> di Spesa</a:t>
            </a:r>
            <a:br>
              <a:rPr lang="en-US" sz="1300" b="1" dirty="0">
                <a:solidFill>
                  <a:srgbClr val="FFFFFF"/>
                </a:solidFill>
              </a:rPr>
            </a:br>
            <a:r>
              <a:rPr lang="en-US" sz="1300" b="1" dirty="0" err="1">
                <a:solidFill>
                  <a:srgbClr val="FFFFFF"/>
                </a:solidFill>
              </a:rPr>
              <a:t>Domanda</a:t>
            </a:r>
            <a:r>
              <a:rPr lang="en-US" sz="1300" b="1" dirty="0">
                <a:solidFill>
                  <a:srgbClr val="FFFFFF"/>
                </a:solidFill>
              </a:rPr>
              <a:t> di </a:t>
            </a:r>
            <a:r>
              <a:rPr lang="en-US" sz="1300" b="1" dirty="0" err="1">
                <a:solidFill>
                  <a:srgbClr val="FFFFFF"/>
                </a:solidFill>
              </a:rPr>
              <a:t>Pagamento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274320" y="3246120"/>
            <a:ext cx="8595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A7D"/>
                </a:solidFill>
              </a:rPr>
              <a:t>Documento di Rendicontazione / Richiesta di Rimborso (DDR)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365760" y="3703320"/>
            <a:ext cx="8412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Tipologia di rimborso e contributo richiesto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Allegati: fatture, quietanze, SAL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Sottoscrizione con autenticazione forte (SPID)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546E7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Trasmissione telematica alla SRA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3E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</a:rPr>
              <a:t>MONITORAGGIO E REPORTISTICA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72" y="100584"/>
            <a:ext cx="415315" cy="43891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815" y="100584"/>
            <a:ext cx="330475" cy="4389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018" y="100584"/>
            <a:ext cx="557418" cy="43891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164" y="100584"/>
            <a:ext cx="958676" cy="43891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65760" y="7772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3A7D"/>
                </a:solidFill>
              </a:rPr>
              <a:t>Strumenti di Analisi e Visualizzazione Dati</a:t>
            </a:r>
            <a:endParaRPr lang="en-US" sz="2800" dirty="0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CF755D5A-90DD-B5B4-F84A-ED1EB731DD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90" y="1771048"/>
            <a:ext cx="4118610" cy="2976245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2695EFEB-6BA7-4440-7B53-0E5C259D53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1767" y="1771047"/>
            <a:ext cx="4518494" cy="29762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FFFF"/>
                </a:solidFill>
              </a:rPr>
              <a:t>INTEROPERABILITÀ E COLLEGAMENTI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72" y="100584"/>
            <a:ext cx="415315" cy="43891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815" y="100584"/>
            <a:ext cx="330475" cy="4389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018" y="100584"/>
            <a:ext cx="557418" cy="43891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164" y="100584"/>
            <a:ext cx="958676" cy="43891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65760" y="77724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3A7D"/>
                </a:solidFill>
              </a:rPr>
              <a:t>Connessioni Istituzionali e Locali</a:t>
            </a:r>
            <a:endParaRPr lang="en-US" sz="3000" dirty="0"/>
          </a:p>
        </p:txBody>
      </p:sp>
      <p:sp>
        <p:nvSpPr>
          <p:cNvPr id="9" name="Shape 3"/>
          <p:cNvSpPr/>
          <p:nvPr/>
        </p:nvSpPr>
        <p:spPr>
          <a:xfrm>
            <a:off x="3429000" y="1874520"/>
            <a:ext cx="2286000" cy="1371600"/>
          </a:xfrm>
          <a:prstGeom prst="rect">
            <a:avLst/>
          </a:prstGeom>
          <a:solidFill>
            <a:srgbClr val="003A7D"/>
          </a:solidFill>
          <a:ln w="12700">
            <a:solidFill>
              <a:srgbClr val="003A7D"/>
            </a:solidFill>
            <a:prstDash val="solid"/>
          </a:ln>
          <a:effectLst>
            <a:outerShdw blurRad="127000" dist="508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4"/>
          <p:cNvSpPr/>
          <p:nvPr/>
        </p:nvSpPr>
        <p:spPr>
          <a:xfrm>
            <a:off x="3429000" y="187452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spc="400" dirty="0">
                <a:solidFill>
                  <a:srgbClr val="F9A825"/>
                </a:solidFill>
              </a:rPr>
              <a:t>FI.E.R.A.</a:t>
            </a:r>
            <a:endParaRPr lang="en-US" sz="2200" dirty="0"/>
          </a:p>
        </p:txBody>
      </p:sp>
      <p:sp>
        <p:nvSpPr>
          <p:cNvPr id="11" name="Shape 5"/>
          <p:cNvSpPr/>
          <p:nvPr/>
        </p:nvSpPr>
        <p:spPr>
          <a:xfrm>
            <a:off x="274320" y="1920240"/>
            <a:ext cx="2377440" cy="10972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Text 6"/>
          <p:cNvSpPr/>
          <p:nvPr/>
        </p:nvSpPr>
        <p:spPr>
          <a:xfrm>
            <a:off x="274320" y="192024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Open CUP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2670048" y="2468880"/>
            <a:ext cx="1014984" cy="0"/>
          </a:xfrm>
          <a:prstGeom prst="line">
            <a:avLst/>
          </a:prstGeom>
          <a:noFill/>
          <a:ln w="19050">
            <a:solidFill>
              <a:srgbClr val="546E7A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14" name="Shape 8"/>
          <p:cNvSpPr/>
          <p:nvPr/>
        </p:nvSpPr>
        <p:spPr>
          <a:xfrm>
            <a:off x="274320" y="3383280"/>
            <a:ext cx="2377440" cy="1097280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9"/>
          <p:cNvSpPr/>
          <p:nvPr/>
        </p:nvSpPr>
        <p:spPr>
          <a:xfrm>
            <a:off x="274320" y="33832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BDU-</a:t>
            </a:r>
            <a:r>
              <a:rPr lang="en-US" sz="1300" b="1" dirty="0" err="1">
                <a:solidFill>
                  <a:srgbClr val="FFFFFF"/>
                </a:solidFill>
              </a:rPr>
              <a:t>ReGiS</a:t>
            </a:r>
            <a:r>
              <a:rPr lang="en-US" sz="1300" b="1" dirty="0">
                <a:solidFill>
                  <a:srgbClr val="FFFFFF"/>
                </a:solidFill>
              </a:rPr>
              <a:t>-SNM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Ragioneria Gen. Stato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2670048" y="3931920"/>
            <a:ext cx="1014984" cy="0"/>
          </a:xfrm>
          <a:prstGeom prst="line">
            <a:avLst/>
          </a:prstGeom>
          <a:noFill/>
          <a:ln w="19050">
            <a:solidFill>
              <a:srgbClr val="546E7A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1"/>
          <p:cNvSpPr/>
          <p:nvPr/>
        </p:nvSpPr>
        <p:spPr>
          <a:xfrm>
            <a:off x="6766560" y="1920240"/>
            <a:ext cx="2377440" cy="109728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8" name="Text 12"/>
          <p:cNvSpPr/>
          <p:nvPr/>
        </p:nvSpPr>
        <p:spPr>
          <a:xfrm>
            <a:off x="6766560" y="192024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Sportello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Regionale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5733288" y="2468880"/>
            <a:ext cx="1014984" cy="0"/>
          </a:xfrm>
          <a:prstGeom prst="line">
            <a:avLst/>
          </a:prstGeom>
          <a:noFill/>
          <a:ln w="19050">
            <a:solidFill>
              <a:srgbClr val="546E7A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4"/>
          <p:cNvSpPr/>
          <p:nvPr/>
        </p:nvSpPr>
        <p:spPr>
          <a:xfrm>
            <a:off x="6766560" y="3383280"/>
            <a:ext cx="2377440" cy="10972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5"/>
          <p:cNvSpPr/>
          <p:nvPr/>
        </p:nvSpPr>
        <p:spPr>
          <a:xfrm>
            <a:off x="6766560" y="33832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Protocollo &amp;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Firma Digitale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5733288" y="3931920"/>
            <a:ext cx="1014984" cy="0"/>
          </a:xfrm>
          <a:prstGeom prst="line">
            <a:avLst/>
          </a:prstGeom>
          <a:noFill/>
          <a:ln w="19050">
            <a:solidFill>
              <a:srgbClr val="546E7A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7"/>
          <p:cNvSpPr/>
          <p:nvPr/>
        </p:nvSpPr>
        <p:spPr>
          <a:xfrm>
            <a:off x="274320" y="4663440"/>
            <a:ext cx="8595360" cy="347472"/>
          </a:xfrm>
          <a:prstGeom prst="rect">
            <a:avLst/>
          </a:prstGeom>
          <a:solidFill>
            <a:srgbClr val="E3EDF8"/>
          </a:solidFill>
          <a:ln w="12700">
            <a:solidFill>
              <a:srgbClr val="E3EDF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18"/>
          <p:cNvSpPr/>
          <p:nvPr/>
        </p:nvSpPr>
        <p:spPr>
          <a:xfrm>
            <a:off x="274320" y="4663440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03A7D"/>
                </a:solidFill>
              </a:rPr>
              <a:t>L'intera architettura di interoperabilità è realizzata nel rispetto delle Linee Guida AgID e del Protocollo Unico di Colloquio (PUC).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A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6858000" y="2926080"/>
            <a:ext cx="3200400" cy="3200400"/>
          </a:xfrm>
          <a:prstGeom prst="ellipse">
            <a:avLst/>
          </a:prstGeom>
          <a:solidFill>
            <a:srgbClr val="FFFFFF">
              <a:alpha val="5000"/>
            </a:srgbClr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sistema moderno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la gestione dei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fondi europei.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48640" y="301752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0C4D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FI.E.R.A. garantisce trasparenza, tracciabilità 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B0C4D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efficienza nell'utilizzo dei fondi strutturali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B0C4DE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 Abruzzo FESR e FSE+ 2021-2027.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4526280"/>
            <a:ext cx="2926080" cy="384048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548640" y="45262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A7D"/>
                </a:solidFill>
              </a:rPr>
              <a:t>fiera.regione.abruzzo.it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484</Words>
  <Application>Microsoft Office PowerPoint</Application>
  <PresentationFormat>Presentazione su schermo (16:9)</PresentationFormat>
  <Paragraphs>91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FI.E.R.A. - Finanziamenti Europei Regione Abruzzo</dc:title>
  <dc:subject>PptxGenJS Presentation</dc:subject>
  <dc:creator>PptxGenJS</dc:creator>
  <cp:lastModifiedBy>Emiliano Belfiglio</cp:lastModifiedBy>
  <cp:revision>4</cp:revision>
  <dcterms:created xsi:type="dcterms:W3CDTF">2026-05-14T11:08:51Z</dcterms:created>
  <dcterms:modified xsi:type="dcterms:W3CDTF">2026-05-21T12:44:44Z</dcterms:modified>
</cp:coreProperties>
</file>