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1"/>
  </p:notesMasterIdLst>
  <p:sldIdLst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1" autoAdjust="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744" y="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1B3301-7572-4BA3-83E2-00694A8BB4DD}" type="datetimeFigureOut">
              <a:rPr lang="it-IT" smtClean="0"/>
              <a:t>09/06/2026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7397B1-4E5C-49AC-966C-80FC86CEA3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0638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397B1-4E5C-49AC-966C-80FC86CEA30A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4787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397B1-4E5C-49AC-966C-80FC86CEA30A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6148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397B1-4E5C-49AC-966C-80FC86CEA30A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7998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u="sng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397B1-4E5C-49AC-966C-80FC86CEA30A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1778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397B1-4E5C-49AC-966C-80FC86CEA30A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3628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183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15" name="Segnaposto testo 14">
            <a:extLst>
              <a:ext uri="{FF2B5EF4-FFF2-40B4-BE49-F238E27FC236}">
                <a16:creationId xmlns:a16="http://schemas.microsoft.com/office/drawing/2014/main" id="{D84D4F12-EF51-D348-611E-F7250CB8A4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5171" y="136525"/>
            <a:ext cx="9213109" cy="365125"/>
          </a:xfrm>
          <a:prstGeom prst="rect">
            <a:avLst/>
          </a:prstGeom>
        </p:spPr>
        <p:txBody>
          <a:bodyPr/>
          <a:lstStyle>
            <a:lvl2pPr>
              <a:buNone/>
              <a:defRPr sz="3200" b="1">
                <a:solidFill>
                  <a:schemeClr val="tx2"/>
                </a:solidFill>
              </a:defRPr>
            </a:lvl2pPr>
          </a:lstStyle>
          <a:p>
            <a:pPr lvl="1"/>
            <a:endParaRPr lang="it-IT" dirty="0"/>
          </a:p>
        </p:txBody>
      </p:sp>
      <p:sp>
        <p:nvSpPr>
          <p:cNvPr id="19" name="Segnaposto testo 18">
            <a:extLst>
              <a:ext uri="{FF2B5EF4-FFF2-40B4-BE49-F238E27FC236}">
                <a16:creationId xmlns:a16="http://schemas.microsoft.com/office/drawing/2014/main" id="{FC69CBAA-5476-DD08-4855-1B685E378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738" y="529956"/>
            <a:ext cx="8612083" cy="277812"/>
          </a:xfrm>
          <a:prstGeom prst="rect">
            <a:avLst/>
          </a:prstGeom>
        </p:spPr>
        <p:txBody>
          <a:bodyPr/>
          <a:lstStyle>
            <a:lvl1pPr>
              <a:buNone/>
              <a:defRPr sz="2800" u="none"/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BA04BE45-01E9-1FB8-0B07-CEA19ED4314E}"/>
              </a:ext>
            </a:extLst>
          </p:cNvPr>
          <p:cNvSpPr/>
          <p:nvPr userDrawn="1"/>
        </p:nvSpPr>
        <p:spPr>
          <a:xfrm>
            <a:off x="10464119" y="0"/>
            <a:ext cx="1728000" cy="6858000"/>
          </a:xfrm>
          <a:prstGeom prst="rect">
            <a:avLst/>
          </a:prstGeom>
          <a:solidFill>
            <a:srgbClr val="003B7A"/>
          </a:solidFill>
          <a:ln>
            <a:solidFill>
              <a:srgbClr val="003B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EC66085-A28B-6533-23A7-AC1EA19706E7}"/>
              </a:ext>
            </a:extLst>
          </p:cNvPr>
          <p:cNvSpPr/>
          <p:nvPr userDrawn="1"/>
        </p:nvSpPr>
        <p:spPr>
          <a:xfrm>
            <a:off x="360000" y="324000"/>
            <a:ext cx="79200" cy="612000"/>
          </a:xfrm>
          <a:prstGeom prst="rect">
            <a:avLst/>
          </a:prstGeom>
          <a:solidFill>
            <a:srgbClr val="78BE20"/>
          </a:solidFill>
          <a:ln>
            <a:solidFill>
              <a:srgbClr val="78B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3" descr="Regione-Abruzzo-Stemma_(Fino_al_2022).svg.png">
            <a:extLst>
              <a:ext uri="{FF2B5EF4-FFF2-40B4-BE49-F238E27FC236}">
                <a16:creationId xmlns:a16="http://schemas.microsoft.com/office/drawing/2014/main" id="{89A5D79C-5F46-FB6C-3285-2EC6A81DBD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69433" y="684000"/>
            <a:ext cx="998686" cy="1481250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0488154-0465-EC68-F350-8D0A1B94B3E9}"/>
              </a:ext>
            </a:extLst>
          </p:cNvPr>
          <p:cNvSpPr txBox="1"/>
          <p:nvPr userDrawn="1"/>
        </p:nvSpPr>
        <p:spPr>
          <a:xfrm>
            <a:off x="10672856" y="130002"/>
            <a:ext cx="1728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D4AF37"/>
                </a:solidFill>
              </a:defRPr>
            </a:pPr>
            <a:r>
              <a:rPr lang="it-IT" dirty="0">
                <a:solidFill>
                  <a:schemeClr val="bg1"/>
                </a:solidFill>
              </a:rPr>
              <a:t>      REGIONE</a:t>
            </a:r>
          </a:p>
          <a:p>
            <a:pPr algn="l">
              <a:defRPr sz="1500">
                <a:solidFill>
                  <a:srgbClr val="D4AF37"/>
                </a:solidFill>
              </a:defRPr>
            </a:pPr>
            <a:r>
              <a:rPr lang="it-IT" dirty="0">
                <a:solidFill>
                  <a:schemeClr val="bg1"/>
                </a:solidFill>
              </a:rPr>
              <a:t>      ABRUZZO </a:t>
            </a: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DA7276DA-BB8B-C207-0425-1D8A92B24171}"/>
              </a:ext>
            </a:extLst>
          </p:cNvPr>
          <p:cNvSpPr/>
          <p:nvPr userDrawn="1"/>
        </p:nvSpPr>
        <p:spPr>
          <a:xfrm>
            <a:off x="360000" y="1080000"/>
            <a:ext cx="8280000" cy="10800"/>
          </a:xfrm>
          <a:prstGeom prst="rect">
            <a:avLst/>
          </a:prstGeom>
          <a:solidFill>
            <a:srgbClr val="003B7A"/>
          </a:solidFill>
          <a:ln>
            <a:solidFill>
              <a:srgbClr val="003B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5F3A02-D2E2-1FC9-B0D2-A5F6AA1839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B55145D-8040-9C22-D9B6-18611A449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4B63059-D9C1-2BC8-2247-047560DE4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1C1767A-DBDB-B5B4-9EF2-D3766A0CD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75CA902-9319-76B7-A04B-DFB4D9A3F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51E4-9CB8-42D9-AA60-D6EFDC6015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4184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403F19-DB63-BD44-F45D-1DABC8917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41786AC-82D1-E219-39C3-869A66972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48FAAE1-7938-944E-B27E-801381FBA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11902FE-BAAC-5A70-C517-C0D7F8578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AE4FF9E-42E5-7E24-65AE-641637EB0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51E4-9CB8-42D9-AA60-D6EFDC6015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1563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53B2C2-4D63-3576-DF33-FB49967BF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481C3F9-6C46-0A26-5F59-5A68694E1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FBEAC1-DF3C-6FD7-59CD-1D6359E47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4FFF78E-D3F6-EAD0-05D4-4CC230C72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5722AB5-5E75-E08B-AA51-AF55A05F8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51E4-9CB8-42D9-AA60-D6EFDC6015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8008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3B3025-81D2-8EF6-31F3-1604D162C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57C4E7-0119-BC5B-6A4F-85D2C66BD1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0374260-099A-B01E-D053-B8F1F0A011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BBBF392-AD35-A3A2-8656-649037499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9DB1A05-85FB-13AA-DD52-95CAA1902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F241196-0F57-EEFB-7F51-1FF3484AD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51E4-9CB8-42D9-AA60-D6EFDC6015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12980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ECA4FD-3E67-6D70-7118-768589163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A7EA11B-10E6-157D-55A2-9A9FD0B9D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6B336FB-8589-0831-F71B-75052FEC7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E7287C7-7666-0140-0EFE-DD5BABE4DA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724FC8D-BE92-767D-B344-80DB6508E8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D0E16C6-DA66-68E9-33F2-1C6DFB01B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BBC5B7D-7B29-4467-2EFA-CFCDB29D2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FC30D44-3DD2-0A1C-5E60-4A4D8302A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51E4-9CB8-42D9-AA60-D6EFDC6015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77928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F821D9-2152-7BD0-CF0B-228C2C51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67D9530-6582-77E3-ED76-FFDC4716E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2E43B9F-85F6-ABB6-3181-46F2F7853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E8EA970-2677-5A4A-04BE-A0AF2FAA2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51E4-9CB8-42D9-AA60-D6EFDC6015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6195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DBF995C-9990-16B0-B24E-482E240E2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8C79AFE-CDD1-F334-152A-A20FD46B6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D2EC506-D0E9-468E-52AF-97160CE8A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51E4-9CB8-42D9-AA60-D6EFDC6015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8256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E839D9-341D-2806-97B7-AE4DF0B82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A3D59AD-D769-1A52-14C7-8F420286C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63DEBC6-0408-4CEB-C895-9F13AE5E2A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CF15496-B619-A531-405C-3DED0F7CE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6B83C7C-335D-5AF0-5191-F549FED54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3DF368F-22AC-655F-D69F-783B47727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51E4-9CB8-42D9-AA60-D6EFDC6015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05857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359757-5561-E2D9-2217-D858E6E13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EFBCBC9-9056-9EA2-EDCE-2FBAA39DC8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2C422DF-77A1-3DD8-E4C1-DBBFD385C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F7CEBB9-83A5-6D53-4A6E-C077F1039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843FD44-0161-CCAE-A39E-711C6541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E4AE683-EEDB-89D2-2D80-6A9A74711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51E4-9CB8-42D9-AA60-D6EFDC6015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22606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933ED4-9FAF-B815-8C41-15995FA72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BD6746B-90E3-25FC-53E9-CFB511EA24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D30F56-53E3-6FD9-73DB-9902E293C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C9BA4C8-A033-FB35-F573-57CFD7CC5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17B430-570C-323E-A4E6-31E2630C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51E4-9CB8-42D9-AA60-D6EFDC6015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03090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3C8E8AE-7681-D59F-7C41-0BEC9DD9B1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F792FA9-F937-70D6-E408-75C12A9DA7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78D3A34-B6BE-1C85-5C56-165395960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CD3470F-14C1-4609-C842-76A8B23C7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BC795F-5C89-A082-37E9-B34E5F3B9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C51E4-9CB8-42D9-AA60-D6EFDC6015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4772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>
            <a:extLst>
              <a:ext uri="{FF2B5EF4-FFF2-40B4-BE49-F238E27FC236}">
                <a16:creationId xmlns:a16="http://schemas.microsoft.com/office/drawing/2014/main" id="{21C72562-896B-0C9E-8911-CC50E46FEE9D}"/>
              </a:ext>
            </a:extLst>
          </p:cNvPr>
          <p:cNvSpPr/>
          <p:nvPr userDrawn="1"/>
        </p:nvSpPr>
        <p:spPr>
          <a:xfrm>
            <a:off x="360000" y="209583"/>
            <a:ext cx="79200" cy="726417"/>
          </a:xfrm>
          <a:prstGeom prst="rect">
            <a:avLst/>
          </a:prstGeom>
          <a:solidFill>
            <a:srgbClr val="78BE20"/>
          </a:solidFill>
          <a:ln>
            <a:solidFill>
              <a:srgbClr val="78B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C6F4963A-D085-E863-BFD0-A9293FC5199E}"/>
              </a:ext>
            </a:extLst>
          </p:cNvPr>
          <p:cNvSpPr/>
          <p:nvPr userDrawn="1"/>
        </p:nvSpPr>
        <p:spPr>
          <a:xfrm>
            <a:off x="360000" y="1080000"/>
            <a:ext cx="8280000" cy="10800"/>
          </a:xfrm>
          <a:prstGeom prst="rect">
            <a:avLst/>
          </a:prstGeom>
          <a:solidFill>
            <a:srgbClr val="003B7A"/>
          </a:solidFill>
          <a:ln>
            <a:solidFill>
              <a:srgbClr val="003B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D8E554D7-7187-954D-8167-12DF72ED75FC}"/>
              </a:ext>
            </a:extLst>
          </p:cNvPr>
          <p:cNvSpPr/>
          <p:nvPr userDrawn="1"/>
        </p:nvSpPr>
        <p:spPr>
          <a:xfrm>
            <a:off x="10464119" y="0"/>
            <a:ext cx="1728000" cy="6858000"/>
          </a:xfrm>
          <a:prstGeom prst="rect">
            <a:avLst/>
          </a:prstGeom>
          <a:solidFill>
            <a:srgbClr val="002060"/>
          </a:solidFill>
          <a:ln>
            <a:solidFill>
              <a:srgbClr val="003B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A7FCC42-3EF0-ACE4-803D-9AFDD9FB2742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788119" y="485192"/>
            <a:ext cx="1080000" cy="2169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A7C36255-6DE1-902E-7A20-922E12FA2E6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536475" y="5076808"/>
            <a:ext cx="1944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2ABDD8A-FF69-12C1-99BA-DB55A35CB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F22DC67-54EC-0D39-A6AF-6B7747C02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4FFAE99-7045-68B3-814A-FEBFE13A61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33E2309-D47C-CFC9-B166-F7AA631B93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8CCB2C9-B485-6DE5-63B4-2C4B483FD1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1C51E4-9CB8-42D9-AA60-D6EFDC6015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0926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300ECFB-4832-754B-985B-7F7938911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A8EC44C-4E16-5B1A-97A9-C0024222D9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	COS’E’ IL MONITORAGGIO?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56E5904-322F-D715-18FB-E301CD8A2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755" y="1213475"/>
            <a:ext cx="8441222" cy="54000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FB81311-A91E-4440-80A9-5BA255E40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5475" y="1"/>
            <a:ext cx="4618100" cy="78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482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22CE416-72DC-38E6-6CBF-90C88E04D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C6AD612-2335-3F42-AB51-D4799A7B07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	FLUSSO DEI DATI DI MONITORAGGIO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9333268-0134-5571-E071-E31AC6F5D3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dirty="0"/>
              <a:t>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4BA4D7C-5182-7AF3-E96C-10E2C862D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931" y="1186785"/>
            <a:ext cx="8820000" cy="564313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C71F884-279B-4380-9A40-68F51AB3A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5213" y="1"/>
            <a:ext cx="3581711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40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7DEC5E-F2B7-1F19-8C73-F06AA58CC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092FE41-E711-CBA0-5143-72E46B0608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5171" y="136525"/>
            <a:ext cx="9008829" cy="365125"/>
          </a:xfrm>
        </p:spPr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	BDU: COSA CONTROLLA (FASE DI ACQUISIZIONE)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49992D4-3312-AF06-00B0-457815B457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739" y="529956"/>
            <a:ext cx="6403904" cy="277812"/>
          </a:xfrm>
        </p:spPr>
        <p:txBody>
          <a:bodyPr/>
          <a:lstStyle/>
          <a:p>
            <a:r>
              <a:rPr lang="it-IT" b="1" dirty="0">
                <a:solidFill>
                  <a:srgbClr val="92D050"/>
                </a:solidFill>
              </a:rPr>
              <a:t>ESEMPIO REALE DI ESITO ACQUISIZIONE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A0711A0-DEE7-3F9D-A492-D5EEB977A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92" y="1203336"/>
            <a:ext cx="10116000" cy="5081641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CF09B36-82FE-4D27-A0BD-9746E3627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4575" y="6234112"/>
            <a:ext cx="3581711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944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76720C9-F493-39D3-228A-C735AFC3F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F502623-88D3-E322-8A52-8DE9564516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5171" y="136525"/>
            <a:ext cx="8514806" cy="365125"/>
          </a:xfrm>
        </p:spPr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	BDU: CONTROLLI DI COERENZA E DIPENDENZE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4AA00CF-C175-7539-3D78-BF7FA4D0A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739" y="529956"/>
            <a:ext cx="8514806" cy="277812"/>
          </a:xfrm>
        </p:spPr>
        <p:txBody>
          <a:bodyPr/>
          <a:lstStyle/>
          <a:p>
            <a:r>
              <a:rPr lang="it-IT" b="1" dirty="0">
                <a:solidFill>
                  <a:srgbClr val="92D050"/>
                </a:solidFill>
              </a:rPr>
              <a:t>LA BDU VERIFICA ANCHE LE RELAZIONE TRA STRUTTURE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63EE472-D365-69EE-D0B4-77389BE10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71" y="1155459"/>
            <a:ext cx="10260000" cy="528931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DF7227C-EB30-489C-96EC-A67BAC57B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939" y="6111876"/>
            <a:ext cx="3581711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364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86D061BC-022F-E722-06C6-5AD7302FE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7CBADD9-5844-72EB-FB52-9005EC3C95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	BDU: CONTROLLI SUI DATI NAZIONALI E CODIFICHE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0C35A75-C994-9479-65AA-01438D2586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738" y="529955"/>
            <a:ext cx="8991462" cy="365125"/>
          </a:xfrm>
        </p:spPr>
        <p:txBody>
          <a:bodyPr/>
          <a:lstStyle/>
          <a:p>
            <a:r>
              <a:rPr lang="it-IT" b="1" dirty="0">
                <a:solidFill>
                  <a:srgbClr val="92D050"/>
                </a:solidFill>
              </a:rPr>
              <a:t>LA BDU CONFRONTA I DATI SULLE BANCHE DATI NAZIONALI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CED68B7-A1E1-BC22-5739-1CCABC210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62" y="1106960"/>
            <a:ext cx="9972000" cy="522108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721F0B40-7FB9-46F6-8CA7-E0EE6FE28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927" y="6234112"/>
            <a:ext cx="3581711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118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4243622-9B60-B7B9-DCB9-3CBFC0410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31E5797-5928-AA36-61CF-E3D08CF982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	VALIDAZIONE DEI DATI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D8014B4-45CF-3C45-484C-45CA89968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738" y="668862"/>
            <a:ext cx="8816364" cy="277812"/>
          </a:xfrm>
        </p:spPr>
        <p:txBody>
          <a:bodyPr/>
          <a:lstStyle/>
          <a:p>
            <a:r>
              <a:rPr lang="it-IT" sz="2000" b="1" dirty="0">
                <a:solidFill>
                  <a:srgbClr val="92D050"/>
                </a:solidFill>
              </a:rPr>
              <a:t>I DATI ACQUISITI VENGONO SOTTOPOSTI A CONTROLLI DI QUALITA’ E CONGRUITA’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92073B2-9E81-EED3-6CF6-778255A78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92" y="1270486"/>
            <a:ext cx="9936000" cy="4538682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AE3403A-2149-466E-91FB-DBC50DB8E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213" y="1"/>
            <a:ext cx="3581711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177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1AD7CAA-A495-DF49-6C5A-B8E377A7D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44D72B6-5AA2-A79D-7E45-231831D0D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	VALIDAZIONE: GESTIONE DEGLI ESITI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D6740A2-6362-8BEC-0FC9-C4BD3532A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b="1" dirty="0">
                <a:solidFill>
                  <a:srgbClr val="92D050"/>
                </a:solidFill>
              </a:rPr>
              <a:t>ANALISI DEGLI ESITI E AZIONI CORRETTIVE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D4357E1-D644-5130-7D2E-17D04EED8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71" y="1236166"/>
            <a:ext cx="10224000" cy="517519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FFB6A50-94A5-45DF-8FA7-3CD8DCBB6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213" y="1"/>
            <a:ext cx="3581711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50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9EE1C03-073E-9748-BDDC-80E036CDD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76DE120-355B-12BF-C906-78D64EA61A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	VALIDAZIONE COMPLETATA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E4C1EF5-2954-D278-0C72-BC14EA906B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b="1" dirty="0">
                <a:solidFill>
                  <a:srgbClr val="92D050"/>
                </a:solidFill>
              </a:rPr>
              <a:t>I DATI VALIDATI SONO PRONTI PER IL CONSOLIDAMENTO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1A94DFC-286E-0901-BE9A-3CB65757C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4100"/>
            <a:ext cx="10116000" cy="510394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733D6A0-2B2D-4756-B755-8977FCD58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213" y="1"/>
            <a:ext cx="3581711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559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42C3BEE-040F-6225-9B86-966E10F34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41883FE-7688-E731-4FFA-5A5CB64968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	CONTROLLI DI ACQUISIZIONE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1E11177-D18D-85B0-C2F8-C302D405A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b="1" dirty="0">
                <a:solidFill>
                  <a:srgbClr val="92D050"/>
                </a:solidFill>
              </a:rPr>
              <a:t>GLI SCARTI DI TRASMISISONE PIU’ FREQUENTI (1)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770E5DBF-DE1C-FEE5-D056-7E24BFBCD5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108" y="1277479"/>
            <a:ext cx="8784000" cy="521705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1EDEF5D6-6692-42CA-9D0F-F47D7673E5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5213" y="1"/>
            <a:ext cx="3581711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594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786F8EC-9734-C426-5574-D3E890878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09DFD4F-0A69-7ACD-4774-2A5EAA55D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	CONTROLLI DI ACQUISIZIONE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18B3A75-438C-3A23-9B04-00D2EEEF79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b="1" dirty="0">
                <a:solidFill>
                  <a:srgbClr val="92D050"/>
                </a:solidFill>
              </a:rPr>
              <a:t>GLI SCARTI DI TRASMISSIONE PIU’ FREQUENTI (2)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D23E9EF-9FF1-29AB-1FA6-E21C143F7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36" y="1243125"/>
            <a:ext cx="8820000" cy="541934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9BA559B-5FD8-4AD7-91C3-537397613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213" y="1"/>
            <a:ext cx="3581711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854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6035AE9-5E9E-354E-7160-609D80645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B50A8F-D1B9-34C5-5FFB-B0BB9D7031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	CONTROLLI DI VALIDAZIONE: IL FLUSSO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8A48E44-9EF2-FE36-B9A5-A945A0595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36" y="1082191"/>
            <a:ext cx="10080000" cy="469361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C81769E-A79E-4026-B057-23A8BB667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213" y="6234112"/>
            <a:ext cx="3581711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81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9A52844-42D8-4582-85B1-80E3BC8ED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D7D2A0D-87D9-DDAE-8842-01B299CB20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	CONTROLLI DI VALIDAZIONE: I PIU’ FREQUENTI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BD507BA-A7D1-62AD-D057-DFD0743F5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018" y="1218886"/>
            <a:ext cx="8532000" cy="547734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0E94214-DDCB-4D7B-939A-F3FA5A691A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019" y="6301243"/>
            <a:ext cx="3187282" cy="54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925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9CDF7C5-2E24-2211-E75D-5941376C2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0656B49-17A6-FF1E-6F13-BF3A47C24D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5171" y="136525"/>
            <a:ext cx="9368752" cy="365125"/>
          </a:xfrm>
        </p:spPr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	STRUMENTI A DISPOSIZIONE DELLO SRA SU FI.E.RA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4522B87-0EC9-732E-5A77-4C3BC8EC1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141" y="784675"/>
            <a:ext cx="8938973" cy="543261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952D396-C520-4AE3-AFE1-7F6A5CA3E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6362193"/>
            <a:ext cx="2913124" cy="49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778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47D70C4-B035-14E0-FA82-19B472BE1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DA239A3-9BB5-6D42-6BB4-614B508CD0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5171" y="136525"/>
            <a:ext cx="9349297" cy="365125"/>
          </a:xfrm>
        </p:spPr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	STRUMENTI A DISPOSIZIONE DELLO SRA SU FI.E.RA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1384338-288B-0711-0FB6-FB421EE17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477" y="1124089"/>
            <a:ext cx="8748000" cy="559738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5B55CFF-C8B3-413E-9E8B-C4DF557B6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00" y="6277894"/>
            <a:ext cx="3408424" cy="58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43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DB67C63-8825-5AF8-E941-74261F017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15</a:t>
            </a:fld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27A7AC9-74F5-6D6D-F453-A9398C3BF0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	STRUMENTI A DISPOSIZIONE DELL SRA SU FI.E.RA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D60E145-FE8A-9F9D-A11D-EFCBB02E0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80" y="976652"/>
            <a:ext cx="9000000" cy="533136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1297963-C81C-42B1-B239-37B696431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8075" y="6333314"/>
            <a:ext cx="2998849" cy="51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209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CF2518-8E3A-6C06-9F16-24DB6CCC7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16</a:t>
            </a:fld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54F8FA7-A4A5-3A05-E0C3-0757312EF3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5171" y="136525"/>
            <a:ext cx="9359025" cy="365125"/>
          </a:xfrm>
        </p:spPr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	STRUMENTI A DISPOSIZIONE DELLO SRA SU FI.E.RA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9230188-6F69-7084-47E6-01E49D93C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809" y="717174"/>
            <a:ext cx="8604000" cy="565079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F528F07-98D6-4CE3-8C22-CB0738E49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5213" y="6249449"/>
            <a:ext cx="3581711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89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50F62C5-0077-91E1-F976-D61995D1C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17</a:t>
            </a:fld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58EE632-186E-5BC3-68EE-EAD1191E9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5171" y="136525"/>
            <a:ext cx="9388208" cy="365125"/>
          </a:xfrm>
        </p:spPr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	STRUMENTI A DISPOSIZIONE DELLO SRA SU FI.E.RA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5098CC2-992D-72F4-FC82-10928F27B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179" y="700928"/>
            <a:ext cx="8604000" cy="570939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97CA1497-F16A-455C-8480-F61CEC995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213" y="6234112"/>
            <a:ext cx="3581711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900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2E7F986-3F9F-EAF4-E771-98E52C0A8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18</a:t>
            </a:fld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8524107-F82E-195F-40B8-14CC1E53B9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5171" y="136525"/>
            <a:ext cx="9359025" cy="365125"/>
          </a:xfrm>
        </p:spPr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	STRUMENTI A DISPOSIZIONE DELLO SRA SU FI.E.RA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598B4E6-52F8-82E8-8A3A-F16318FA8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406" y="875576"/>
            <a:ext cx="8892000" cy="503423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E6BFFAA-0548-42DD-AA12-FE4420393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7769" y="6086476"/>
            <a:ext cx="4449155" cy="75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226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241</Words>
  <Application>Microsoft Office PowerPoint</Application>
  <PresentationFormat>Widescreen</PresentationFormat>
  <Paragraphs>50</Paragraphs>
  <Slides>18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18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Office Theme</vt:lpstr>
      <vt:lpstr>Personalizza struttura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>Luca Di Berardino</dc:creator>
  <cp:keywords/>
  <dc:description>generated using python-pptx</dc:description>
  <cp:lastModifiedBy>Luca Di Berardino</cp:lastModifiedBy>
  <cp:revision>13</cp:revision>
  <dcterms:created xsi:type="dcterms:W3CDTF">2013-01-27T09:14:16Z</dcterms:created>
  <dcterms:modified xsi:type="dcterms:W3CDTF">2026-06-09T07:53:17Z</dcterms:modified>
  <cp:category/>
</cp:coreProperties>
</file>