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66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74" autoAdjust="0"/>
  </p:normalViewPr>
  <p:slideViewPr>
    <p:cSldViewPr snapToGrid="0">
      <p:cViewPr varScale="1">
        <p:scale>
          <a:sx n="110" d="100"/>
          <a:sy n="110" d="100"/>
        </p:scale>
        <p:origin x="16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FESR e PR FSE+ Abruzzo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1419" y="2486753"/>
            <a:ext cx="6858000" cy="2943892"/>
          </a:xfrm>
        </p:spPr>
        <p:txBody>
          <a:bodyPr>
            <a:normAutofit/>
          </a:bodyPr>
          <a:lstStyle/>
          <a:p>
            <a:r>
              <a:rPr lang="it-IT" b="1" dirty="0"/>
              <a:t>Comitato di Sorveglianza Unico, L’Aquila 12.12.2024</a:t>
            </a:r>
          </a:p>
          <a:p>
            <a:endParaRPr lang="it-IT" b="1" i="1" dirty="0"/>
          </a:p>
          <a:p>
            <a:r>
              <a:rPr lang="it-IT" b="1" i="1" dirty="0"/>
              <a:t>Punto </a:t>
            </a:r>
            <a:r>
              <a:rPr lang="it-IT" b="1" i="1" dirty="0" smtClean="0"/>
              <a:t>10</a:t>
            </a:r>
            <a:r>
              <a:rPr lang="it-IT" b="1" i="1" dirty="0" smtClean="0"/>
              <a:t>) Informativa sulle Tempistiche e</a:t>
            </a:r>
          </a:p>
          <a:p>
            <a:r>
              <a:rPr lang="it-IT" b="1" i="1" dirty="0" smtClean="0"/>
              <a:t>Modalità del Riesame Intermedio</a:t>
            </a:r>
            <a:endParaRPr lang="it-IT" b="1" i="1" dirty="0"/>
          </a:p>
          <a:p>
            <a:pPr lvl="1"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983" y="1445623"/>
            <a:ext cx="7282436" cy="3985022"/>
          </a:xfrm>
        </p:spPr>
        <p:txBody>
          <a:bodyPr>
            <a:normAutofit/>
          </a:bodyPr>
          <a:lstStyle/>
          <a:p>
            <a:pPr lvl="1" algn="just"/>
            <a:r>
              <a:rPr lang="it-IT" dirty="0" smtClean="0"/>
              <a:t>In base all’art. 18 del RDC l</a:t>
            </a:r>
            <a:r>
              <a:rPr lang="it-IT" dirty="0" smtClean="0"/>
              <a:t>o </a:t>
            </a:r>
            <a:r>
              <a:rPr lang="it-IT" dirty="0"/>
              <a:t>Stato membro rivede ciascun programma tenendo </a:t>
            </a:r>
            <a:r>
              <a:rPr lang="it-IT" dirty="0" smtClean="0"/>
              <a:t>presente: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it-IT" dirty="0"/>
              <a:t> le nuove sfide individuate nelle pertinenti raccomandazioni specifiche per paese adottate nel </a:t>
            </a:r>
            <a:r>
              <a:rPr lang="it-IT" dirty="0" smtClean="0"/>
              <a:t>2024;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it-IT" dirty="0" smtClean="0"/>
              <a:t>i </a:t>
            </a:r>
            <a:r>
              <a:rPr lang="it-IT" dirty="0"/>
              <a:t>progressi compiuti nell’attuazione dei principi del pilastro europeo dei diritti </a:t>
            </a:r>
            <a:r>
              <a:rPr lang="it-IT" dirty="0" smtClean="0"/>
              <a:t>sociali;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it-IT" dirty="0" smtClean="0"/>
              <a:t>la </a:t>
            </a:r>
            <a:r>
              <a:rPr lang="it-IT" dirty="0"/>
              <a:t>situazione </a:t>
            </a:r>
            <a:r>
              <a:rPr lang="it-IT" dirty="0" smtClean="0"/>
              <a:t>socioeconomica con </a:t>
            </a:r>
            <a:r>
              <a:rPr lang="it-IT" dirty="0"/>
              <a:t>particolare riguardo alle esigenze territoriali </a:t>
            </a:r>
            <a:r>
              <a:rPr lang="it-IT" dirty="0" smtClean="0"/>
              <a:t> </a:t>
            </a:r>
            <a:r>
              <a:rPr lang="it-IT" dirty="0"/>
              <a:t>tenendo conto di eventuali sviluppi negativi </a:t>
            </a:r>
            <a:r>
              <a:rPr lang="it-IT" dirty="0" smtClean="0"/>
              <a:t>sul </a:t>
            </a:r>
            <a:r>
              <a:rPr lang="it-IT" dirty="0"/>
              <a:t>piano finanziario, economico o </a:t>
            </a:r>
            <a:r>
              <a:rPr lang="it-IT" dirty="0" smtClean="0"/>
              <a:t>sociale;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it-IT" dirty="0" smtClean="0"/>
              <a:t> </a:t>
            </a:r>
            <a:r>
              <a:rPr lang="it-IT" dirty="0"/>
              <a:t>i principali risultati delle </a:t>
            </a:r>
            <a:r>
              <a:rPr lang="it-IT" dirty="0" smtClean="0"/>
              <a:t>valutazioni;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it-IT" dirty="0" smtClean="0"/>
              <a:t>i </a:t>
            </a:r>
            <a:r>
              <a:rPr lang="it-IT" dirty="0"/>
              <a:t>progressi compiuti verso il conseguimento dei target </a:t>
            </a:r>
            <a:r>
              <a:rPr lang="it-IT" dirty="0" smtClean="0"/>
              <a:t>intermedi.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809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983" y="1445623"/>
            <a:ext cx="7282436" cy="3985022"/>
          </a:xfrm>
        </p:spPr>
        <p:txBody>
          <a:bodyPr>
            <a:normAutofit/>
          </a:bodyPr>
          <a:lstStyle/>
          <a:p>
            <a:pPr lvl="1" algn="l"/>
            <a:endParaRPr lang="it-IT" dirty="0" smtClean="0"/>
          </a:p>
          <a:p>
            <a:pPr lvl="1" algn="just"/>
            <a:r>
              <a:rPr lang="it-IT" dirty="0" smtClean="0"/>
              <a:t>Entro </a:t>
            </a:r>
            <a:r>
              <a:rPr lang="it-IT" dirty="0"/>
              <a:t>il 31/03/2025 gli SM presentano alla Commissione una </a:t>
            </a:r>
            <a:endParaRPr lang="it-IT" dirty="0" smtClean="0"/>
          </a:p>
          <a:p>
            <a:pPr lvl="1" algn="just"/>
            <a:r>
              <a:rPr lang="it-IT" dirty="0" smtClean="0"/>
              <a:t>valutazione </a:t>
            </a:r>
            <a:r>
              <a:rPr lang="it-IT" dirty="0"/>
              <a:t>relativa ai risultati del riesame </a:t>
            </a:r>
            <a:r>
              <a:rPr lang="it-IT" dirty="0" smtClean="0"/>
              <a:t>intermedio </a:t>
            </a:r>
            <a:r>
              <a:rPr lang="it-IT" dirty="0"/>
              <a:t>e una </a:t>
            </a:r>
            <a:endParaRPr lang="it-IT" dirty="0" smtClean="0"/>
          </a:p>
          <a:p>
            <a:pPr lvl="1" algn="just"/>
            <a:r>
              <a:rPr lang="it-IT" dirty="0" smtClean="0"/>
              <a:t>proposta </a:t>
            </a:r>
            <a:r>
              <a:rPr lang="it-IT" dirty="0"/>
              <a:t>sull’assegnazione definitiva dell’importo di flessibilità</a:t>
            </a:r>
            <a:r>
              <a:rPr lang="it-IT" dirty="0" smtClean="0"/>
              <a:t>.</a:t>
            </a:r>
          </a:p>
          <a:p>
            <a:pPr lvl="1" algn="just"/>
            <a:endParaRPr lang="it-IT" dirty="0" smtClean="0"/>
          </a:p>
          <a:p>
            <a:pPr lvl="1" algn="just"/>
            <a:r>
              <a:rPr lang="it-IT" dirty="0" smtClean="0"/>
              <a:t>In </a:t>
            </a:r>
            <a:r>
              <a:rPr lang="it-IT" dirty="0"/>
              <a:t>seguito al riesame intermedio del programma</a:t>
            </a:r>
            <a:r>
              <a:rPr lang="it-IT" dirty="0" smtClean="0"/>
              <a:t>, se ritenuto necessario, lo </a:t>
            </a:r>
            <a:r>
              <a:rPr lang="it-IT" dirty="0"/>
              <a:t>Stato membro presenta alla Commissione </a:t>
            </a:r>
            <a:r>
              <a:rPr lang="it-IT" dirty="0" smtClean="0"/>
              <a:t>la proposta di programma modificato, previa approvazione del </a:t>
            </a:r>
            <a:r>
              <a:rPr lang="it-IT" dirty="0" err="1" smtClean="0"/>
              <a:t>CdS</a:t>
            </a:r>
            <a:r>
              <a:rPr lang="it-IT" dirty="0" smtClean="0"/>
              <a:t>. </a:t>
            </a:r>
          </a:p>
          <a:p>
            <a:pPr lvl="1" algn="just"/>
            <a:r>
              <a:rPr lang="it-IT" dirty="0" smtClean="0"/>
              <a:t>Le </a:t>
            </a:r>
            <a:r>
              <a:rPr lang="it-IT" dirty="0"/>
              <a:t>revisioni comprendono: </a:t>
            </a:r>
            <a:endParaRPr lang="it-IT" dirty="0" smtClean="0"/>
          </a:p>
          <a:p>
            <a:pPr lvl="1" algn="just"/>
            <a:r>
              <a:rPr lang="it-IT" dirty="0" smtClean="0"/>
              <a:t>a</a:t>
            </a:r>
            <a:r>
              <a:rPr lang="it-IT" dirty="0"/>
              <a:t>) le dotazioni di risorse finanziarie per priorità; </a:t>
            </a:r>
            <a:endParaRPr lang="it-IT" dirty="0" smtClean="0"/>
          </a:p>
          <a:p>
            <a:pPr lvl="1" algn="just"/>
            <a:r>
              <a:rPr lang="it-IT" dirty="0" smtClean="0"/>
              <a:t>b</a:t>
            </a:r>
            <a:r>
              <a:rPr lang="it-IT" dirty="0"/>
              <a:t>) i target finali riveduti o </a:t>
            </a:r>
            <a:r>
              <a:rPr lang="it-IT" dirty="0" smtClean="0"/>
              <a:t>nuovi.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1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983" y="1445623"/>
            <a:ext cx="7282436" cy="3985022"/>
          </a:xfrm>
        </p:spPr>
        <p:txBody>
          <a:bodyPr>
            <a:normAutofit fontScale="92500"/>
          </a:bodyPr>
          <a:lstStyle/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it-IT" dirty="0"/>
              <a:t>Se, in seguito al riesame intermedio, lo Stato membro ritiene che il programma non debba essere modificato, la Commissione: </a:t>
            </a:r>
            <a:endParaRPr lang="it-IT" dirty="0" smtClean="0"/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it-IT" dirty="0" smtClean="0"/>
              <a:t>adotta</a:t>
            </a:r>
            <a:r>
              <a:rPr lang="it-IT" dirty="0"/>
              <a:t>, entro tre mesi dalla presentazione della </a:t>
            </a:r>
            <a:r>
              <a:rPr lang="it-IT" dirty="0" smtClean="0"/>
              <a:t>valutazione,  una </a:t>
            </a:r>
            <a:r>
              <a:rPr lang="it-IT" dirty="0"/>
              <a:t>decisione in cui conferma l’assegnazione definitiva dell’importo di flessibilità; </a:t>
            </a:r>
            <a:endParaRPr lang="it-IT" dirty="0" smtClean="0"/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it-IT" dirty="0" smtClean="0"/>
              <a:t>chiede </a:t>
            </a:r>
            <a:r>
              <a:rPr lang="it-IT" dirty="0"/>
              <a:t>allo Stato membro, entro due mesi dalla presentazione della </a:t>
            </a:r>
            <a:r>
              <a:rPr lang="it-IT" dirty="0" smtClean="0"/>
              <a:t>valutazione, </a:t>
            </a:r>
            <a:r>
              <a:rPr lang="it-IT" dirty="0"/>
              <a:t>di presentare un programma modificato in conformità dell’articolo </a:t>
            </a:r>
            <a:r>
              <a:rPr lang="it-IT" dirty="0" smtClean="0"/>
              <a:t>24 del RDC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2425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983" y="1445623"/>
            <a:ext cx="7282436" cy="3985022"/>
          </a:xfrm>
        </p:spPr>
        <p:txBody>
          <a:bodyPr>
            <a:normAutofit/>
          </a:bodyPr>
          <a:lstStyle/>
          <a:p>
            <a:pPr lvl="1" algn="l"/>
            <a:endParaRPr lang="it-IT" dirty="0" smtClean="0"/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dirty="0" smtClean="0"/>
              <a:t>La </a:t>
            </a:r>
            <a:r>
              <a:rPr lang="it-IT" dirty="0"/>
              <a:t>riserva di flessibilità è definitivamente assegnata al programma solo dopo l’adozione della decisione della </a:t>
            </a:r>
            <a:r>
              <a:rPr lang="it-IT" dirty="0" smtClean="0"/>
              <a:t>Commissione, </a:t>
            </a:r>
            <a:r>
              <a:rPr lang="it-IT" dirty="0"/>
              <a:t>in seguito al riesame </a:t>
            </a:r>
            <a:r>
              <a:rPr lang="it-IT" dirty="0" smtClean="0"/>
              <a:t>intermedio, </a:t>
            </a:r>
            <a:r>
              <a:rPr lang="it-IT" dirty="0"/>
              <a:t>in conformità a</a:t>
            </a:r>
            <a:r>
              <a:rPr lang="it-IT" dirty="0" smtClean="0"/>
              <a:t>ll’articolo 18</a:t>
            </a:r>
            <a:r>
              <a:rPr lang="it-IT" dirty="0"/>
              <a:t> </a:t>
            </a:r>
            <a:r>
              <a:rPr lang="it-IT" dirty="0" smtClean="0"/>
              <a:t>del RDC.</a:t>
            </a:r>
          </a:p>
          <a:p>
            <a:pPr lvl="1" algn="l"/>
            <a:endParaRPr lang="it-IT" dirty="0"/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dirty="0" smtClean="0"/>
              <a:t>Fino </a:t>
            </a:r>
            <a:r>
              <a:rPr lang="it-IT" dirty="0"/>
              <a:t>all’adozione della decisione della Commissione, l’importo di flessibilità non è disponibile per la selezione delle operazioni.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4929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2F14AC-7A91-F7D7-6262-C38BBED7D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2759050"/>
          </a:xfrm>
        </p:spPr>
        <p:txBody>
          <a:bodyPr/>
          <a:lstStyle/>
          <a:p>
            <a:r>
              <a:rPr lang="it-IT" i="1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334011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400</TotalTime>
  <Words>314</Words>
  <Application>Microsoft Office PowerPoint</Application>
  <PresentationFormat>Presentazione su schermo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Maria Antonietta Marini</cp:lastModifiedBy>
  <cp:revision>33</cp:revision>
  <cp:lastPrinted>2024-12-10T15:01:04Z</cp:lastPrinted>
  <dcterms:created xsi:type="dcterms:W3CDTF">2024-04-23T09:19:37Z</dcterms:created>
  <dcterms:modified xsi:type="dcterms:W3CDTF">2024-12-10T17:29:26Z</dcterms:modified>
</cp:coreProperties>
</file>