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71" r:id="rId6"/>
    <p:sldId id="266" r:id="rId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474" autoAdjust="0"/>
  </p:normalViewPr>
  <p:slideViewPr>
    <p:cSldViewPr snapToGrid="0">
      <p:cViewPr varScale="1">
        <p:scale>
          <a:sx n="110" d="100"/>
          <a:sy n="110" d="100"/>
        </p:scale>
        <p:origin x="1680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9" y="1122363"/>
            <a:ext cx="8596921" cy="1153244"/>
          </a:xfrm>
        </p:spPr>
        <p:txBody>
          <a:bodyPr anchor="b">
            <a:normAutofit/>
          </a:bodyPr>
          <a:lstStyle>
            <a:lvl1pPr algn="ctr">
              <a:defRPr sz="3600"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74473"/>
            <a:ext cx="6858000" cy="168332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1D3A8F5E-2880-4A01-B775-ECFF743CD9AE}"/>
              </a:ext>
            </a:extLst>
          </p:cNvPr>
          <p:cNvCxnSpPr/>
          <p:nvPr userDrawn="1"/>
        </p:nvCxnSpPr>
        <p:spPr>
          <a:xfrm>
            <a:off x="328827" y="972000"/>
            <a:ext cx="8640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DFD997A5-F371-4719-8A48-EB89F1F6236C}"/>
              </a:ext>
            </a:extLst>
          </p:cNvPr>
          <p:cNvCxnSpPr/>
          <p:nvPr userDrawn="1"/>
        </p:nvCxnSpPr>
        <p:spPr>
          <a:xfrm>
            <a:off x="316921" y="6278291"/>
            <a:ext cx="8640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magine 4">
            <a:extLst>
              <a:ext uri="{FF2B5EF4-FFF2-40B4-BE49-F238E27FC236}">
                <a16:creationId xmlns:a16="http://schemas.microsoft.com/office/drawing/2014/main" id="{7D4557BA-128F-467E-9D88-8E2C0587CD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3071" y="112420"/>
            <a:ext cx="8267700" cy="721020"/>
          </a:xfrm>
          <a:prstGeom prst="rect">
            <a:avLst/>
          </a:prstGeom>
        </p:spPr>
      </p:pic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C22C275F-B0EB-864E-5D43-E55BA2FCC9B4}"/>
              </a:ext>
            </a:extLst>
          </p:cNvPr>
          <p:cNvSpPr txBox="1">
            <a:spLocks/>
          </p:cNvSpPr>
          <p:nvPr userDrawn="1"/>
        </p:nvSpPr>
        <p:spPr>
          <a:xfrm>
            <a:off x="360000" y="6336353"/>
            <a:ext cx="8640000" cy="5216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Dipartimento Presidenza – Programmazione - Turismo</a:t>
            </a:r>
          </a:p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Servizio Autorità di Gestione Unica FESR - FSE</a:t>
            </a:r>
          </a:p>
          <a:p>
            <a:pPr>
              <a:defRPr/>
            </a:pP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452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631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231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99521" y="6336353"/>
            <a:ext cx="2057400" cy="365125"/>
          </a:xfrm>
        </p:spPr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2393A3FD-4B52-4FBD-B393-009D2335416E}"/>
              </a:ext>
            </a:extLst>
          </p:cNvPr>
          <p:cNvCxnSpPr/>
          <p:nvPr userDrawn="1"/>
        </p:nvCxnSpPr>
        <p:spPr>
          <a:xfrm>
            <a:off x="316921" y="6247118"/>
            <a:ext cx="8640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egnaposto piè di pagina 2">
            <a:extLst>
              <a:ext uri="{FF2B5EF4-FFF2-40B4-BE49-F238E27FC236}">
                <a16:creationId xmlns:a16="http://schemas.microsoft.com/office/drawing/2014/main" id="{60AE5991-ACFD-44B6-898E-2E059947EE44}"/>
              </a:ext>
            </a:extLst>
          </p:cNvPr>
          <p:cNvSpPr txBox="1">
            <a:spLocks/>
          </p:cNvSpPr>
          <p:nvPr userDrawn="1"/>
        </p:nvSpPr>
        <p:spPr>
          <a:xfrm>
            <a:off x="360000" y="6336353"/>
            <a:ext cx="8640000" cy="5216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Dipartimento Presidenza – Programmazione - Turismo</a:t>
            </a:r>
          </a:p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Servizio Autorità di Gestione Unica FESR - FSE</a:t>
            </a:r>
          </a:p>
          <a:p>
            <a:pPr>
              <a:defRPr/>
            </a:pP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FD6D9B1-EB6C-4A2E-896A-68F6D2661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539" y="1143878"/>
            <a:ext cx="8596921" cy="394710"/>
          </a:xfrm>
        </p:spPr>
        <p:txBody>
          <a:bodyPr anchor="b">
            <a:normAutofit/>
          </a:bodyPr>
          <a:lstStyle>
            <a:lvl1pPr algn="ctr">
              <a:defRPr sz="2800"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EF44E54A-7608-4A71-895B-B7F2667DE8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3071" y="153146"/>
            <a:ext cx="8267700" cy="721020"/>
          </a:xfrm>
          <a:prstGeom prst="rect">
            <a:avLst/>
          </a:prstGeom>
        </p:spPr>
      </p:pic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DE8D05ED-D0AF-4DFC-A2AF-5A2BE93E2593}"/>
              </a:ext>
            </a:extLst>
          </p:cNvPr>
          <p:cNvCxnSpPr/>
          <p:nvPr userDrawn="1"/>
        </p:nvCxnSpPr>
        <p:spPr>
          <a:xfrm>
            <a:off x="328827" y="972000"/>
            <a:ext cx="8640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72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2037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6222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543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718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04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530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687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5A730-D846-4577-BE34-4315F61B728C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141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1DFFE58-41E4-473E-B889-0483BEED83DE}"/>
              </a:ext>
            </a:extLst>
          </p:cNvPr>
          <p:cNvSpPr txBox="1"/>
          <p:nvPr/>
        </p:nvSpPr>
        <p:spPr>
          <a:xfrm>
            <a:off x="359999" y="1015429"/>
            <a:ext cx="8596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chemeClr val="accent1">
                    <a:lumMod val="50000"/>
                  </a:schemeClr>
                </a:solidFill>
              </a:rPr>
              <a:t>Programmazione europea 2021 - 2027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619DC46-F542-45F4-9A34-6D250131FBEF}"/>
              </a:ext>
            </a:extLst>
          </p:cNvPr>
          <p:cNvSpPr txBox="1"/>
          <p:nvPr/>
        </p:nvSpPr>
        <p:spPr>
          <a:xfrm>
            <a:off x="359999" y="1520258"/>
            <a:ext cx="8596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PR FESR e PR FSE+ Abruzzo 2021 - 2027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A9F237A-6D40-45D6-C6B2-71D4101626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1419" y="2486753"/>
            <a:ext cx="6858000" cy="2943892"/>
          </a:xfrm>
        </p:spPr>
        <p:txBody>
          <a:bodyPr>
            <a:normAutofit/>
          </a:bodyPr>
          <a:lstStyle/>
          <a:p>
            <a:r>
              <a:rPr lang="it-IT" b="1" dirty="0"/>
              <a:t>Comitato di Sorveglianza Unico, L’Aquila 12.12.2024</a:t>
            </a:r>
          </a:p>
          <a:p>
            <a:endParaRPr lang="it-IT" b="1" i="1" dirty="0"/>
          </a:p>
          <a:p>
            <a:r>
              <a:rPr lang="it-IT" b="1" i="1" dirty="0"/>
              <a:t>Punto </a:t>
            </a:r>
            <a:r>
              <a:rPr lang="it-IT" b="1" i="1" dirty="0" smtClean="0"/>
              <a:t>10</a:t>
            </a:r>
            <a:r>
              <a:rPr lang="it-IT" b="1" i="1" dirty="0" smtClean="0"/>
              <a:t>) Informativa sulle Tempistiche e</a:t>
            </a:r>
          </a:p>
          <a:p>
            <a:r>
              <a:rPr lang="it-IT" b="1" i="1" dirty="0" smtClean="0"/>
              <a:t>Modalità del Riesame Intermedio</a:t>
            </a:r>
            <a:endParaRPr lang="it-IT" b="1" i="1" dirty="0"/>
          </a:p>
          <a:p>
            <a:pPr lvl="1" algn="l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5170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3A9F237A-6D40-45D6-C6B2-71D4101626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6983" y="1445623"/>
            <a:ext cx="7282436" cy="3985022"/>
          </a:xfrm>
        </p:spPr>
        <p:txBody>
          <a:bodyPr>
            <a:normAutofit/>
          </a:bodyPr>
          <a:lstStyle/>
          <a:p>
            <a:pPr lvl="1" algn="just"/>
            <a:r>
              <a:rPr lang="it-IT" dirty="0" smtClean="0"/>
              <a:t>In base all’art. 18 del RDC l</a:t>
            </a:r>
            <a:r>
              <a:rPr lang="it-IT" dirty="0" smtClean="0"/>
              <a:t>o </a:t>
            </a:r>
            <a:r>
              <a:rPr lang="it-IT" dirty="0"/>
              <a:t>Stato membro rivede ciascun programma tenendo </a:t>
            </a:r>
            <a:r>
              <a:rPr lang="it-IT" dirty="0" smtClean="0"/>
              <a:t>presente: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it-IT" dirty="0"/>
              <a:t> le nuove sfide individuate nelle pertinenti raccomandazioni specifiche per paese adottate nel </a:t>
            </a:r>
            <a:r>
              <a:rPr lang="it-IT" dirty="0" smtClean="0"/>
              <a:t>2024;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it-IT" dirty="0" smtClean="0"/>
              <a:t>i </a:t>
            </a:r>
            <a:r>
              <a:rPr lang="it-IT" dirty="0"/>
              <a:t>progressi compiuti nell’attuazione dei principi del pilastro europeo dei diritti </a:t>
            </a:r>
            <a:r>
              <a:rPr lang="it-IT" dirty="0" smtClean="0"/>
              <a:t>sociali;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it-IT" dirty="0" smtClean="0"/>
              <a:t>la </a:t>
            </a:r>
            <a:r>
              <a:rPr lang="it-IT" dirty="0"/>
              <a:t>situazione </a:t>
            </a:r>
            <a:r>
              <a:rPr lang="it-IT" dirty="0" smtClean="0"/>
              <a:t>socioeconomica con </a:t>
            </a:r>
            <a:r>
              <a:rPr lang="it-IT" dirty="0"/>
              <a:t>particolare riguardo alle esigenze territoriali </a:t>
            </a:r>
            <a:r>
              <a:rPr lang="it-IT" dirty="0" smtClean="0"/>
              <a:t> </a:t>
            </a:r>
            <a:r>
              <a:rPr lang="it-IT" dirty="0"/>
              <a:t>tenendo conto di eventuali sviluppi negativi </a:t>
            </a:r>
            <a:r>
              <a:rPr lang="it-IT" dirty="0" smtClean="0"/>
              <a:t>sul </a:t>
            </a:r>
            <a:r>
              <a:rPr lang="it-IT" dirty="0"/>
              <a:t>piano finanziario, economico o </a:t>
            </a:r>
            <a:r>
              <a:rPr lang="it-IT" dirty="0" smtClean="0"/>
              <a:t>sociale;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it-IT" dirty="0" smtClean="0"/>
              <a:t> </a:t>
            </a:r>
            <a:r>
              <a:rPr lang="it-IT" dirty="0"/>
              <a:t>i principali risultati delle </a:t>
            </a:r>
            <a:r>
              <a:rPr lang="it-IT" dirty="0" smtClean="0"/>
              <a:t>valutazioni;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it-IT" dirty="0" smtClean="0"/>
              <a:t>i </a:t>
            </a:r>
            <a:r>
              <a:rPr lang="it-IT" dirty="0"/>
              <a:t>progressi compiuti verso il conseguimento dei target </a:t>
            </a:r>
            <a:r>
              <a:rPr lang="it-IT" dirty="0" smtClean="0"/>
              <a:t>intermedi.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78092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3A9F237A-6D40-45D6-C6B2-71D4101626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6983" y="1445623"/>
            <a:ext cx="7282436" cy="3985022"/>
          </a:xfrm>
        </p:spPr>
        <p:txBody>
          <a:bodyPr>
            <a:normAutofit/>
          </a:bodyPr>
          <a:lstStyle/>
          <a:p>
            <a:pPr lvl="1" algn="l"/>
            <a:endParaRPr lang="it-IT" dirty="0" smtClean="0"/>
          </a:p>
          <a:p>
            <a:pPr lvl="1" algn="just"/>
            <a:r>
              <a:rPr lang="it-IT" dirty="0" smtClean="0"/>
              <a:t>Entro </a:t>
            </a:r>
            <a:r>
              <a:rPr lang="it-IT" dirty="0"/>
              <a:t>il 31/03/2025 gli SM presentano alla Commissione una </a:t>
            </a:r>
            <a:endParaRPr lang="it-IT" dirty="0" smtClean="0"/>
          </a:p>
          <a:p>
            <a:pPr lvl="1" algn="just"/>
            <a:r>
              <a:rPr lang="it-IT" dirty="0" smtClean="0"/>
              <a:t>valutazione </a:t>
            </a:r>
            <a:r>
              <a:rPr lang="it-IT" dirty="0"/>
              <a:t>relativa ai risultati del riesame </a:t>
            </a:r>
            <a:r>
              <a:rPr lang="it-IT" dirty="0" smtClean="0"/>
              <a:t>intermedio </a:t>
            </a:r>
            <a:r>
              <a:rPr lang="it-IT" dirty="0"/>
              <a:t>e una </a:t>
            </a:r>
            <a:endParaRPr lang="it-IT" dirty="0" smtClean="0"/>
          </a:p>
          <a:p>
            <a:pPr lvl="1" algn="just"/>
            <a:r>
              <a:rPr lang="it-IT" dirty="0" smtClean="0"/>
              <a:t>proposta </a:t>
            </a:r>
            <a:r>
              <a:rPr lang="it-IT" dirty="0"/>
              <a:t>sull’assegnazione definitiva dell’importo di flessibilità</a:t>
            </a:r>
            <a:r>
              <a:rPr lang="it-IT" dirty="0" smtClean="0"/>
              <a:t>.</a:t>
            </a:r>
          </a:p>
          <a:p>
            <a:pPr lvl="1" algn="just"/>
            <a:endParaRPr lang="it-IT" dirty="0" smtClean="0"/>
          </a:p>
          <a:p>
            <a:pPr lvl="1" algn="just"/>
            <a:r>
              <a:rPr lang="it-IT" dirty="0" smtClean="0"/>
              <a:t>In </a:t>
            </a:r>
            <a:r>
              <a:rPr lang="it-IT" dirty="0"/>
              <a:t>seguito al riesame intermedio del programma</a:t>
            </a:r>
            <a:r>
              <a:rPr lang="it-IT" dirty="0" smtClean="0"/>
              <a:t>, se ritenuto necessario, lo </a:t>
            </a:r>
            <a:r>
              <a:rPr lang="it-IT" dirty="0"/>
              <a:t>Stato membro presenta alla Commissione </a:t>
            </a:r>
            <a:r>
              <a:rPr lang="it-IT" dirty="0" smtClean="0"/>
              <a:t>la proposta di programma modificato, previa approvazione del </a:t>
            </a:r>
            <a:r>
              <a:rPr lang="it-IT" dirty="0" err="1" smtClean="0"/>
              <a:t>CdS</a:t>
            </a:r>
            <a:r>
              <a:rPr lang="it-IT" dirty="0" smtClean="0"/>
              <a:t>. </a:t>
            </a:r>
          </a:p>
          <a:p>
            <a:pPr lvl="1" algn="just"/>
            <a:r>
              <a:rPr lang="it-IT" dirty="0" smtClean="0"/>
              <a:t>Le </a:t>
            </a:r>
            <a:r>
              <a:rPr lang="it-IT" dirty="0"/>
              <a:t>revisioni comprendono: </a:t>
            </a:r>
            <a:endParaRPr lang="it-IT" dirty="0" smtClean="0"/>
          </a:p>
          <a:p>
            <a:pPr lvl="1" algn="just"/>
            <a:r>
              <a:rPr lang="it-IT" dirty="0" smtClean="0"/>
              <a:t>a</a:t>
            </a:r>
            <a:r>
              <a:rPr lang="it-IT" dirty="0"/>
              <a:t>) le dotazioni di risorse finanziarie per priorità; </a:t>
            </a:r>
            <a:endParaRPr lang="it-IT" dirty="0" smtClean="0"/>
          </a:p>
          <a:p>
            <a:pPr lvl="1" algn="just"/>
            <a:r>
              <a:rPr lang="it-IT" dirty="0" smtClean="0"/>
              <a:t>b</a:t>
            </a:r>
            <a:r>
              <a:rPr lang="it-IT" dirty="0"/>
              <a:t>) i target finali riveduti o </a:t>
            </a:r>
            <a:r>
              <a:rPr lang="it-IT" dirty="0" smtClean="0"/>
              <a:t>nuovi.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3210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3A9F237A-6D40-45D6-C6B2-71D4101626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6983" y="1445623"/>
            <a:ext cx="7282436" cy="3985022"/>
          </a:xfrm>
        </p:spPr>
        <p:txBody>
          <a:bodyPr>
            <a:normAutofit fontScale="92500"/>
          </a:bodyPr>
          <a:lstStyle/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it-IT" dirty="0"/>
              <a:t>Se, in seguito al riesame intermedio, lo Stato membro ritiene che il programma non debba essere modificato, la Commissione: </a:t>
            </a:r>
            <a:endParaRPr lang="it-IT" dirty="0" smtClean="0"/>
          </a:p>
          <a:p>
            <a:pPr marL="914400" lvl="1" indent="-457200" algn="just">
              <a:lnSpc>
                <a:spcPct val="150000"/>
              </a:lnSpc>
              <a:spcBef>
                <a:spcPts val="0"/>
              </a:spcBef>
              <a:buAutoNum type="alphaLcParenR"/>
            </a:pPr>
            <a:r>
              <a:rPr lang="it-IT" dirty="0" smtClean="0"/>
              <a:t>adotta</a:t>
            </a:r>
            <a:r>
              <a:rPr lang="it-IT" dirty="0"/>
              <a:t>, entro tre mesi dalla presentazione della </a:t>
            </a:r>
            <a:r>
              <a:rPr lang="it-IT" dirty="0" smtClean="0"/>
              <a:t>valutazione,  una </a:t>
            </a:r>
            <a:r>
              <a:rPr lang="it-IT" dirty="0"/>
              <a:t>decisione in cui conferma l’assegnazione definitiva dell’importo di flessibilità; </a:t>
            </a:r>
            <a:endParaRPr lang="it-IT" dirty="0" smtClean="0"/>
          </a:p>
          <a:p>
            <a:pPr marL="914400" lvl="1" indent="-457200" algn="just">
              <a:lnSpc>
                <a:spcPct val="150000"/>
              </a:lnSpc>
              <a:spcBef>
                <a:spcPts val="0"/>
              </a:spcBef>
              <a:buAutoNum type="alphaLcParenR"/>
            </a:pPr>
            <a:r>
              <a:rPr lang="it-IT" dirty="0" smtClean="0"/>
              <a:t>chiede </a:t>
            </a:r>
            <a:r>
              <a:rPr lang="it-IT" dirty="0"/>
              <a:t>allo Stato membro, entro due mesi dalla presentazione della </a:t>
            </a:r>
            <a:r>
              <a:rPr lang="it-IT" dirty="0" smtClean="0"/>
              <a:t>valutazione, </a:t>
            </a:r>
            <a:r>
              <a:rPr lang="it-IT" dirty="0"/>
              <a:t>di presentare un programma modificato in conformità dell’articolo </a:t>
            </a:r>
            <a:r>
              <a:rPr lang="it-IT" dirty="0" smtClean="0"/>
              <a:t>24 del RDC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924253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3A9F237A-6D40-45D6-C6B2-71D4101626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6983" y="1445623"/>
            <a:ext cx="7282436" cy="3985022"/>
          </a:xfrm>
        </p:spPr>
        <p:txBody>
          <a:bodyPr>
            <a:normAutofit/>
          </a:bodyPr>
          <a:lstStyle/>
          <a:p>
            <a:pPr lvl="1" algn="l"/>
            <a:endParaRPr lang="it-IT" dirty="0" smtClean="0"/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it-IT" dirty="0" smtClean="0"/>
              <a:t>La </a:t>
            </a:r>
            <a:r>
              <a:rPr lang="it-IT" dirty="0"/>
              <a:t>riserva di flessibilità è definitivamente assegnata al programma solo dopo l’adozione della decisione della </a:t>
            </a:r>
            <a:r>
              <a:rPr lang="it-IT" dirty="0" smtClean="0"/>
              <a:t>Commissione, </a:t>
            </a:r>
            <a:r>
              <a:rPr lang="it-IT" dirty="0"/>
              <a:t>in seguito al riesame </a:t>
            </a:r>
            <a:r>
              <a:rPr lang="it-IT" dirty="0" smtClean="0"/>
              <a:t>intermedio, </a:t>
            </a:r>
            <a:r>
              <a:rPr lang="it-IT" dirty="0"/>
              <a:t>in conformità a</a:t>
            </a:r>
            <a:r>
              <a:rPr lang="it-IT" dirty="0" smtClean="0"/>
              <a:t>ll’articolo 18</a:t>
            </a:r>
            <a:r>
              <a:rPr lang="it-IT" dirty="0"/>
              <a:t> </a:t>
            </a:r>
            <a:r>
              <a:rPr lang="it-IT" dirty="0" smtClean="0"/>
              <a:t>del RDC.</a:t>
            </a:r>
          </a:p>
          <a:p>
            <a:pPr lvl="1" algn="l"/>
            <a:endParaRPr lang="it-IT" dirty="0"/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it-IT" dirty="0" smtClean="0"/>
              <a:t>Fino </a:t>
            </a:r>
            <a:r>
              <a:rPr lang="it-IT" dirty="0"/>
              <a:t>all’adozione della decisione della Commissione, l’importo di flessibilità non è disponibile per la selezione delle operazioni.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149292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2F14AC-7A91-F7D7-6262-C38BBED7D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539" y="1143878"/>
            <a:ext cx="8596921" cy="2759050"/>
          </a:xfrm>
        </p:spPr>
        <p:txBody>
          <a:bodyPr/>
          <a:lstStyle/>
          <a:p>
            <a:r>
              <a:rPr lang="it-IT" i="1" dirty="0"/>
              <a:t>Grazie per l’attenzione</a:t>
            </a:r>
          </a:p>
        </p:txBody>
      </p:sp>
    </p:spTree>
    <p:extLst>
      <p:ext uri="{BB962C8B-B14F-4D97-AF65-F5344CB8AC3E}">
        <p14:creationId xmlns:p14="http://schemas.microsoft.com/office/powerpoint/2010/main" val="23340119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 standard1-FESR 2021-2027.potx" id="{3F947581-A776-42A5-ACF6-4BD4A0387B15}" vid="{025B3115-D5BE-416B-AA53-BCD6443BE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standard1-FESR 2021-2027</Template>
  <TotalTime>400</TotalTime>
  <Words>314</Words>
  <Application>Microsoft Office PowerPoint</Application>
  <PresentationFormat>Presentazione su schermo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Grazie per l’attenzione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Marcello Bonitatibus</dc:creator>
  <cp:lastModifiedBy>Maria Antonietta Marini</cp:lastModifiedBy>
  <cp:revision>33</cp:revision>
  <cp:lastPrinted>2024-12-10T15:01:04Z</cp:lastPrinted>
  <dcterms:created xsi:type="dcterms:W3CDTF">2024-04-23T09:19:37Z</dcterms:created>
  <dcterms:modified xsi:type="dcterms:W3CDTF">2024-12-10T17:29:26Z</dcterms:modified>
</cp:coreProperties>
</file>