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6" r:id="rId5"/>
    <p:sldId id="259" r:id="rId6"/>
    <p:sldId id="277" r:id="rId7"/>
    <p:sldId id="260" r:id="rId8"/>
    <p:sldId id="269" r:id="rId9"/>
    <p:sldId id="261" r:id="rId10"/>
    <p:sldId id="263" r:id="rId11"/>
    <p:sldId id="264" r:id="rId12"/>
    <p:sldId id="278" r:id="rId13"/>
    <p:sldId id="280" r:id="rId14"/>
    <p:sldId id="266" r:id="rId15"/>
    <p:sldId id="272" r:id="rId16"/>
    <p:sldId id="271" r:id="rId17"/>
    <p:sldId id="274" r:id="rId18"/>
    <p:sldId id="267" r:id="rId19"/>
    <p:sldId id="262" r:id="rId20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CCFFCC"/>
    <a:srgbClr val="66FF66"/>
    <a:srgbClr val="99FF33"/>
    <a:srgbClr val="66FF33"/>
    <a:srgbClr val="339933"/>
    <a:srgbClr val="33CC33"/>
    <a:srgbClr val="00CC66"/>
    <a:srgbClr val="00FF99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 autoAdjust="0"/>
  </p:normalViewPr>
  <p:slideViewPr>
    <p:cSldViewPr snapToGrid="0">
      <p:cViewPr varScale="1">
        <p:scale>
          <a:sx n="115" d="100"/>
          <a:sy n="115" d="100"/>
        </p:scale>
        <p:origin x="1530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05D8D6-F5C2-49EA-8DDE-FDE9C423272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BBE683E-41CF-4667-94C8-098B0BEC1C97}">
      <dgm:prSet phldrT="[Tes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solidFill>
          <a:srgbClr val="CCECFF"/>
        </a:solidFill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r>
            <a:rPr lang="it-IT" sz="2000" dirty="0">
              <a:solidFill>
                <a:srgbClr val="002060"/>
              </a:solidFill>
              <a:latin typeface="+mn-lt"/>
            </a:rPr>
            <a:t>€ </a:t>
          </a:r>
          <a:r>
            <a:rPr lang="it-IT" sz="2000" dirty="0" smtClean="0">
              <a:solidFill>
                <a:srgbClr val="002060"/>
              </a:solidFill>
              <a:latin typeface="+mn-lt"/>
            </a:rPr>
            <a:t>217.442.895,71</a:t>
          </a:r>
          <a:endParaRPr lang="it-IT" sz="2000" dirty="0">
            <a:solidFill>
              <a:srgbClr val="002060"/>
            </a:solidFill>
            <a:latin typeface="+mn-lt"/>
          </a:endParaRPr>
        </a:p>
      </dgm:t>
    </dgm:pt>
    <dgm:pt modelId="{AD59BC97-958F-4F70-85EF-EE3D6A11168E}" type="parTrans" cxnId="{67E1BA84-6BAA-43DD-9263-469521B5E039}">
      <dgm:prSet/>
      <dgm:spPr/>
      <dgm:t>
        <a:bodyPr/>
        <a:lstStyle/>
        <a:p>
          <a:endParaRPr lang="it-IT">
            <a:solidFill>
              <a:srgbClr val="002060"/>
            </a:solidFill>
          </a:endParaRPr>
        </a:p>
      </dgm:t>
    </dgm:pt>
    <dgm:pt modelId="{1C518AF3-BDC1-4DDD-84E6-1ED87E4A2BD2}" type="sibTrans" cxnId="{67E1BA84-6BAA-43DD-9263-469521B5E039}">
      <dgm:prSet/>
      <dgm:spPr/>
      <dgm:t>
        <a:bodyPr/>
        <a:lstStyle/>
        <a:p>
          <a:endParaRPr lang="it-IT">
            <a:solidFill>
              <a:srgbClr val="002060"/>
            </a:solidFill>
          </a:endParaRPr>
        </a:p>
      </dgm:t>
    </dgm:pt>
    <dgm:pt modelId="{DA94244A-B080-4554-8E23-1EEC91E726A4}">
      <dgm:prSet phldrT="[Testo]" custT="1"/>
      <dgm:spPr/>
      <dgm:t>
        <a:bodyPr/>
        <a:lstStyle/>
        <a:p>
          <a:r>
            <a:rPr lang="it-IT" sz="1800" dirty="0">
              <a:solidFill>
                <a:srgbClr val="002060"/>
              </a:solidFill>
            </a:rPr>
            <a:t>TOTALE SPESA CUMULATA </a:t>
          </a:r>
          <a:r>
            <a:rPr lang="it-IT" sz="1800" dirty="0" smtClean="0">
              <a:solidFill>
                <a:srgbClr val="002060"/>
              </a:solidFill>
            </a:rPr>
            <a:t>CERTIFICATA AL NETTO DEI RITIRI OPERATI NEI CONTI</a:t>
          </a:r>
          <a:endParaRPr lang="it-IT" sz="1800" dirty="0">
            <a:solidFill>
              <a:srgbClr val="002060"/>
            </a:solidFill>
          </a:endParaRPr>
        </a:p>
      </dgm:t>
    </dgm:pt>
    <dgm:pt modelId="{F9CE231B-657A-4286-914B-4A5D96631F35}" type="parTrans" cxnId="{8BF373BD-62CF-47DA-B6B6-A4CA10BEDB43}">
      <dgm:prSet/>
      <dgm:spPr/>
      <dgm:t>
        <a:bodyPr/>
        <a:lstStyle/>
        <a:p>
          <a:endParaRPr lang="it-IT">
            <a:solidFill>
              <a:srgbClr val="002060"/>
            </a:solidFill>
          </a:endParaRPr>
        </a:p>
      </dgm:t>
    </dgm:pt>
    <dgm:pt modelId="{CE54B1EC-A70A-428B-9770-2ECDA760CA75}" type="sibTrans" cxnId="{8BF373BD-62CF-47DA-B6B6-A4CA10BEDB43}">
      <dgm:prSet/>
      <dgm:spPr/>
      <dgm:t>
        <a:bodyPr/>
        <a:lstStyle/>
        <a:p>
          <a:endParaRPr lang="it-IT">
            <a:solidFill>
              <a:srgbClr val="002060"/>
            </a:solidFill>
          </a:endParaRPr>
        </a:p>
      </dgm:t>
    </dgm:pt>
    <dgm:pt modelId="{8415A415-4480-4168-B66F-88AF5EA2B526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solidFill>
          <a:srgbClr val="FFCCCC"/>
        </a:solidFill>
      </dgm:spPr>
      <dgm:t>
        <a:bodyPr/>
        <a:lstStyle/>
        <a:p>
          <a:r>
            <a:rPr lang="it-IT" sz="2000" dirty="0" smtClean="0">
              <a:solidFill>
                <a:srgbClr val="002060"/>
              </a:solidFill>
            </a:rPr>
            <a:t>78,92%</a:t>
          </a:r>
          <a:endParaRPr lang="it-IT" sz="2000" dirty="0">
            <a:solidFill>
              <a:srgbClr val="002060"/>
            </a:solidFill>
          </a:endParaRPr>
        </a:p>
      </dgm:t>
    </dgm:pt>
    <dgm:pt modelId="{651B304D-5D8C-4D7C-8C6A-CD93FD037DEC}" type="parTrans" cxnId="{3A93EC88-4E46-4735-BD03-4638479B1D60}">
      <dgm:prSet/>
      <dgm:spPr/>
      <dgm:t>
        <a:bodyPr/>
        <a:lstStyle/>
        <a:p>
          <a:endParaRPr lang="it-IT">
            <a:solidFill>
              <a:srgbClr val="002060"/>
            </a:solidFill>
          </a:endParaRPr>
        </a:p>
      </dgm:t>
    </dgm:pt>
    <dgm:pt modelId="{DCE3F4D5-7C79-439E-95BB-27265BB2A7E3}" type="sibTrans" cxnId="{3A93EC88-4E46-4735-BD03-4638479B1D60}">
      <dgm:prSet/>
      <dgm:spPr/>
      <dgm:t>
        <a:bodyPr/>
        <a:lstStyle/>
        <a:p>
          <a:endParaRPr lang="it-IT">
            <a:solidFill>
              <a:srgbClr val="002060"/>
            </a:solidFill>
          </a:endParaRPr>
        </a:p>
      </dgm:t>
    </dgm:pt>
    <dgm:pt modelId="{29C60601-BECF-40B1-9D8D-6BEC44E0C211}">
      <dgm:prSet phldrT="[Testo]" custT="1"/>
      <dgm:spPr/>
      <dgm:t>
        <a:bodyPr/>
        <a:lstStyle/>
        <a:p>
          <a:pPr algn="l"/>
          <a:r>
            <a:rPr lang="it-IT" sz="1800" dirty="0">
              <a:solidFill>
                <a:srgbClr val="002060"/>
              </a:solidFill>
            </a:rPr>
            <a:t>% SPESA CERTIFICATA AL </a:t>
          </a:r>
          <a:r>
            <a:rPr lang="it-IT" sz="1800" dirty="0" smtClean="0">
              <a:solidFill>
                <a:srgbClr val="002060"/>
              </a:solidFill>
            </a:rPr>
            <a:t>30.10.2024 RISPETTO ALLA DOTAZIONE FINANZIARIA COMPLESSIVA DEL PROGRAMMA </a:t>
          </a:r>
          <a:endParaRPr lang="it-IT" sz="1800" dirty="0">
            <a:solidFill>
              <a:srgbClr val="002060"/>
            </a:solidFill>
          </a:endParaRPr>
        </a:p>
      </dgm:t>
    </dgm:pt>
    <dgm:pt modelId="{7827464C-6975-4C90-A63E-A89237083984}" type="parTrans" cxnId="{F15028F5-CA7F-4687-83F0-8C7E587E63F3}">
      <dgm:prSet/>
      <dgm:spPr/>
      <dgm:t>
        <a:bodyPr/>
        <a:lstStyle/>
        <a:p>
          <a:endParaRPr lang="it-IT">
            <a:solidFill>
              <a:srgbClr val="002060"/>
            </a:solidFill>
          </a:endParaRPr>
        </a:p>
      </dgm:t>
    </dgm:pt>
    <dgm:pt modelId="{B2603477-FA6D-4511-81A0-3CAE8A52AACC}" type="sibTrans" cxnId="{F15028F5-CA7F-4687-83F0-8C7E587E63F3}">
      <dgm:prSet/>
      <dgm:spPr/>
      <dgm:t>
        <a:bodyPr/>
        <a:lstStyle/>
        <a:p>
          <a:endParaRPr lang="it-IT">
            <a:solidFill>
              <a:srgbClr val="002060"/>
            </a:solidFill>
          </a:endParaRPr>
        </a:p>
      </dgm:t>
    </dgm:pt>
    <dgm:pt modelId="{F1EAFD4A-DD8D-4ABD-88D9-64A20768554E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rgbClr val="CCFFCC"/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it-IT" sz="2000" dirty="0">
              <a:solidFill>
                <a:srgbClr val="002060"/>
              </a:solidFill>
            </a:rPr>
            <a:t>€ </a:t>
          </a:r>
          <a:r>
            <a:rPr lang="it-IT" sz="2000" dirty="0" smtClean="0">
              <a:solidFill>
                <a:srgbClr val="002060"/>
              </a:solidFill>
            </a:rPr>
            <a:t>474.487,05</a:t>
          </a:r>
          <a:endParaRPr lang="it-IT" sz="2000" dirty="0">
            <a:solidFill>
              <a:srgbClr val="002060"/>
            </a:solidFill>
          </a:endParaRPr>
        </a:p>
      </dgm:t>
    </dgm:pt>
    <dgm:pt modelId="{AA2787ED-5007-430D-944E-F6AE7872F865}" type="sibTrans" cxnId="{8FD4DDC1-CBD4-4BA5-9A8E-8378B8FCEDE4}">
      <dgm:prSet/>
      <dgm:spPr/>
      <dgm:t>
        <a:bodyPr/>
        <a:lstStyle/>
        <a:p>
          <a:endParaRPr lang="it-IT">
            <a:solidFill>
              <a:srgbClr val="002060"/>
            </a:solidFill>
          </a:endParaRPr>
        </a:p>
      </dgm:t>
    </dgm:pt>
    <dgm:pt modelId="{8382E13D-8457-483E-B296-635FD092084B}" type="parTrans" cxnId="{8FD4DDC1-CBD4-4BA5-9A8E-8378B8FCEDE4}">
      <dgm:prSet/>
      <dgm:spPr/>
      <dgm:t>
        <a:bodyPr/>
        <a:lstStyle/>
        <a:p>
          <a:endParaRPr lang="it-IT">
            <a:solidFill>
              <a:srgbClr val="002060"/>
            </a:solidFill>
          </a:endParaRPr>
        </a:p>
      </dgm:t>
    </dgm:pt>
    <dgm:pt modelId="{4D12EE05-E361-4442-AE27-C968D38F148B}">
      <dgm:prSet phldrT="[Testo]" custT="1"/>
      <dgm:spPr/>
      <dgm:t>
        <a:bodyPr/>
        <a:lstStyle/>
        <a:p>
          <a:r>
            <a:rPr lang="it-IT" sz="1800" dirty="0">
              <a:solidFill>
                <a:srgbClr val="002060"/>
              </a:solidFill>
            </a:rPr>
            <a:t>IMPORTO TOTALE DEI RITIRI OPERATI NEI CONTI</a:t>
          </a:r>
        </a:p>
      </dgm:t>
    </dgm:pt>
    <dgm:pt modelId="{0A2065A2-705B-455C-B4F5-B53962E10EE6}" type="sibTrans" cxnId="{D193E8B6-2F95-41E6-B0DC-392563DB88EC}">
      <dgm:prSet/>
      <dgm:spPr/>
      <dgm:t>
        <a:bodyPr/>
        <a:lstStyle/>
        <a:p>
          <a:endParaRPr lang="it-IT">
            <a:solidFill>
              <a:srgbClr val="002060"/>
            </a:solidFill>
          </a:endParaRPr>
        </a:p>
      </dgm:t>
    </dgm:pt>
    <dgm:pt modelId="{2B20768F-76EB-4EE5-B600-D8D5248EE3DC}" type="parTrans" cxnId="{D193E8B6-2F95-41E6-B0DC-392563DB88EC}">
      <dgm:prSet/>
      <dgm:spPr/>
      <dgm:t>
        <a:bodyPr/>
        <a:lstStyle/>
        <a:p>
          <a:endParaRPr lang="it-IT">
            <a:solidFill>
              <a:srgbClr val="002060"/>
            </a:solidFill>
          </a:endParaRPr>
        </a:p>
      </dgm:t>
    </dgm:pt>
    <dgm:pt modelId="{620DE28E-8BA8-47D6-8FA5-9717099D4427}" type="pres">
      <dgm:prSet presAssocID="{6405D8D6-F5C2-49EA-8DDE-FDE9C423272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46EFA3AE-FFAE-4C6B-A2FC-E9D449410754}" type="pres">
      <dgm:prSet presAssocID="{7BBE683E-41CF-4667-94C8-098B0BEC1C97}" presName="linNode" presStyleCnt="0"/>
      <dgm:spPr/>
    </dgm:pt>
    <dgm:pt modelId="{023F3D2A-41E6-426D-9449-4ED564A66964}" type="pres">
      <dgm:prSet presAssocID="{7BBE683E-41CF-4667-94C8-098B0BEC1C97}" presName="parentText" presStyleLbl="node1" presStyleIdx="0" presStyleCnt="3" custScaleX="100103" custLinFactNeighborX="119" custLinFactNeighborY="837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13D0534-6489-406D-98A2-A9CC4099F76F}" type="pres">
      <dgm:prSet presAssocID="{7BBE683E-41CF-4667-94C8-098B0BEC1C97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42750BA-DBFE-423E-BCD9-EC2D158AAA82}" type="pres">
      <dgm:prSet presAssocID="{1C518AF3-BDC1-4DDD-84E6-1ED87E4A2BD2}" presName="sp" presStyleCnt="0"/>
      <dgm:spPr/>
    </dgm:pt>
    <dgm:pt modelId="{0B7DD610-DEBE-4797-8D64-DDF38032C43D}" type="pres">
      <dgm:prSet presAssocID="{F1EAFD4A-DD8D-4ABD-88D9-64A20768554E}" presName="linNode" presStyleCnt="0"/>
      <dgm:spPr/>
    </dgm:pt>
    <dgm:pt modelId="{45AE5A7D-CB06-4DC9-862C-FBF66A50E777}" type="pres">
      <dgm:prSet presAssocID="{F1EAFD4A-DD8D-4ABD-88D9-64A20768554E}" presName="parentText" presStyleLbl="node1" presStyleIdx="1" presStyleCnt="3" custLinFactNeighborX="136" custLinFactNeighborY="849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8AA4685-33E0-4F0C-85A0-899B069A0F9B}" type="pres">
      <dgm:prSet presAssocID="{F1EAFD4A-DD8D-4ABD-88D9-64A20768554E}" presName="descendantText" presStyleLbl="alignAccFollowNode1" presStyleIdx="1" presStyleCnt="3" custLinFactNeighborY="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D2DFCF8-B98A-4706-98DE-02E729B35720}" type="pres">
      <dgm:prSet presAssocID="{AA2787ED-5007-430D-944E-F6AE7872F865}" presName="sp" presStyleCnt="0"/>
      <dgm:spPr/>
    </dgm:pt>
    <dgm:pt modelId="{4BACEA0F-5A6F-4FD9-9DC4-84980195FC6A}" type="pres">
      <dgm:prSet presAssocID="{8415A415-4480-4168-B66F-88AF5EA2B526}" presName="linNode" presStyleCnt="0"/>
      <dgm:spPr/>
    </dgm:pt>
    <dgm:pt modelId="{99DA231A-DAE8-46BC-8CAA-098909E0CF49}" type="pres">
      <dgm:prSet presAssocID="{8415A415-4480-4168-B66F-88AF5EA2B526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2F201A7-F0DC-4BCD-9B7F-C99F75CF9A92}" type="pres">
      <dgm:prSet presAssocID="{8415A415-4480-4168-B66F-88AF5EA2B526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3A93EC88-4E46-4735-BD03-4638479B1D60}" srcId="{6405D8D6-F5C2-49EA-8DDE-FDE9C423272B}" destId="{8415A415-4480-4168-B66F-88AF5EA2B526}" srcOrd="2" destOrd="0" parTransId="{651B304D-5D8C-4D7C-8C6A-CD93FD037DEC}" sibTransId="{DCE3F4D5-7C79-439E-95BB-27265BB2A7E3}"/>
    <dgm:cxn modelId="{67E1BA84-6BAA-43DD-9263-469521B5E039}" srcId="{6405D8D6-F5C2-49EA-8DDE-FDE9C423272B}" destId="{7BBE683E-41CF-4667-94C8-098B0BEC1C97}" srcOrd="0" destOrd="0" parTransId="{AD59BC97-958F-4F70-85EF-EE3D6A11168E}" sibTransId="{1C518AF3-BDC1-4DDD-84E6-1ED87E4A2BD2}"/>
    <dgm:cxn modelId="{DCCEB262-5CCE-4D0D-9ACA-387B8671EE2B}" type="presOf" srcId="{7BBE683E-41CF-4667-94C8-098B0BEC1C97}" destId="{023F3D2A-41E6-426D-9449-4ED564A66964}" srcOrd="0" destOrd="0" presId="urn:microsoft.com/office/officeart/2005/8/layout/vList5"/>
    <dgm:cxn modelId="{E0004051-5A3D-4C7F-8EB1-AE10996ACE58}" type="presOf" srcId="{4D12EE05-E361-4442-AE27-C968D38F148B}" destId="{F8AA4685-33E0-4F0C-85A0-899B069A0F9B}" srcOrd="0" destOrd="0" presId="urn:microsoft.com/office/officeart/2005/8/layout/vList5"/>
    <dgm:cxn modelId="{D193E8B6-2F95-41E6-B0DC-392563DB88EC}" srcId="{F1EAFD4A-DD8D-4ABD-88D9-64A20768554E}" destId="{4D12EE05-E361-4442-AE27-C968D38F148B}" srcOrd="0" destOrd="0" parTransId="{2B20768F-76EB-4EE5-B600-D8D5248EE3DC}" sibTransId="{0A2065A2-705B-455C-B4F5-B53962E10EE6}"/>
    <dgm:cxn modelId="{8FD4DDC1-CBD4-4BA5-9A8E-8378B8FCEDE4}" srcId="{6405D8D6-F5C2-49EA-8DDE-FDE9C423272B}" destId="{F1EAFD4A-DD8D-4ABD-88D9-64A20768554E}" srcOrd="1" destOrd="0" parTransId="{8382E13D-8457-483E-B296-635FD092084B}" sibTransId="{AA2787ED-5007-430D-944E-F6AE7872F865}"/>
    <dgm:cxn modelId="{F15028F5-CA7F-4687-83F0-8C7E587E63F3}" srcId="{8415A415-4480-4168-B66F-88AF5EA2B526}" destId="{29C60601-BECF-40B1-9D8D-6BEC44E0C211}" srcOrd="0" destOrd="0" parTransId="{7827464C-6975-4C90-A63E-A89237083984}" sibTransId="{B2603477-FA6D-4511-81A0-3CAE8A52AACC}"/>
    <dgm:cxn modelId="{64C99ECB-3E27-441F-A703-74960A5E7811}" type="presOf" srcId="{6405D8D6-F5C2-49EA-8DDE-FDE9C423272B}" destId="{620DE28E-8BA8-47D6-8FA5-9717099D4427}" srcOrd="0" destOrd="0" presId="urn:microsoft.com/office/officeart/2005/8/layout/vList5"/>
    <dgm:cxn modelId="{E05A814F-6F64-429C-9F25-E470FC3CDC87}" type="presOf" srcId="{F1EAFD4A-DD8D-4ABD-88D9-64A20768554E}" destId="{45AE5A7D-CB06-4DC9-862C-FBF66A50E777}" srcOrd="0" destOrd="0" presId="urn:microsoft.com/office/officeart/2005/8/layout/vList5"/>
    <dgm:cxn modelId="{79A28100-C471-44D5-8C6A-921248971056}" type="presOf" srcId="{DA94244A-B080-4554-8E23-1EEC91E726A4}" destId="{813D0534-6489-406D-98A2-A9CC4099F76F}" srcOrd="0" destOrd="0" presId="urn:microsoft.com/office/officeart/2005/8/layout/vList5"/>
    <dgm:cxn modelId="{8BF373BD-62CF-47DA-B6B6-A4CA10BEDB43}" srcId="{7BBE683E-41CF-4667-94C8-098B0BEC1C97}" destId="{DA94244A-B080-4554-8E23-1EEC91E726A4}" srcOrd="0" destOrd="0" parTransId="{F9CE231B-657A-4286-914B-4A5D96631F35}" sibTransId="{CE54B1EC-A70A-428B-9770-2ECDA760CA75}"/>
    <dgm:cxn modelId="{B78B95FD-9A01-4684-9BA2-1C9C480588C2}" type="presOf" srcId="{8415A415-4480-4168-B66F-88AF5EA2B526}" destId="{99DA231A-DAE8-46BC-8CAA-098909E0CF49}" srcOrd="0" destOrd="0" presId="urn:microsoft.com/office/officeart/2005/8/layout/vList5"/>
    <dgm:cxn modelId="{92DAD3F4-FAD9-42E3-AE48-0D3ECE55A898}" type="presOf" srcId="{29C60601-BECF-40B1-9D8D-6BEC44E0C211}" destId="{52F201A7-F0DC-4BCD-9B7F-C99F75CF9A92}" srcOrd="0" destOrd="0" presId="urn:microsoft.com/office/officeart/2005/8/layout/vList5"/>
    <dgm:cxn modelId="{19486959-CCF9-4B06-83A7-8FEC43E18B1F}" type="presParOf" srcId="{620DE28E-8BA8-47D6-8FA5-9717099D4427}" destId="{46EFA3AE-FFAE-4C6B-A2FC-E9D449410754}" srcOrd="0" destOrd="0" presId="urn:microsoft.com/office/officeart/2005/8/layout/vList5"/>
    <dgm:cxn modelId="{AC2EEF79-998D-4572-B388-4AA776415725}" type="presParOf" srcId="{46EFA3AE-FFAE-4C6B-A2FC-E9D449410754}" destId="{023F3D2A-41E6-426D-9449-4ED564A66964}" srcOrd="0" destOrd="0" presId="urn:microsoft.com/office/officeart/2005/8/layout/vList5"/>
    <dgm:cxn modelId="{0586A5E2-82A9-41E3-8E77-4773FC9337E7}" type="presParOf" srcId="{46EFA3AE-FFAE-4C6B-A2FC-E9D449410754}" destId="{813D0534-6489-406D-98A2-A9CC4099F76F}" srcOrd="1" destOrd="0" presId="urn:microsoft.com/office/officeart/2005/8/layout/vList5"/>
    <dgm:cxn modelId="{2D74901B-B6CA-4905-A895-A3AFCAED9363}" type="presParOf" srcId="{620DE28E-8BA8-47D6-8FA5-9717099D4427}" destId="{D42750BA-DBFE-423E-BCD9-EC2D158AAA82}" srcOrd="1" destOrd="0" presId="urn:microsoft.com/office/officeart/2005/8/layout/vList5"/>
    <dgm:cxn modelId="{6C1A1732-C3DF-42C2-A244-4D0543788DB7}" type="presParOf" srcId="{620DE28E-8BA8-47D6-8FA5-9717099D4427}" destId="{0B7DD610-DEBE-4797-8D64-DDF38032C43D}" srcOrd="2" destOrd="0" presId="urn:microsoft.com/office/officeart/2005/8/layout/vList5"/>
    <dgm:cxn modelId="{5DDFC7BD-98AD-4452-A061-8AF2FEC053DD}" type="presParOf" srcId="{0B7DD610-DEBE-4797-8D64-DDF38032C43D}" destId="{45AE5A7D-CB06-4DC9-862C-FBF66A50E777}" srcOrd="0" destOrd="0" presId="urn:microsoft.com/office/officeart/2005/8/layout/vList5"/>
    <dgm:cxn modelId="{CBAB21B6-7052-4389-A3ED-25682F504EEB}" type="presParOf" srcId="{0B7DD610-DEBE-4797-8D64-DDF38032C43D}" destId="{F8AA4685-33E0-4F0C-85A0-899B069A0F9B}" srcOrd="1" destOrd="0" presId="urn:microsoft.com/office/officeart/2005/8/layout/vList5"/>
    <dgm:cxn modelId="{9EF85922-4A50-4161-AF53-3D0E9A6F9870}" type="presParOf" srcId="{620DE28E-8BA8-47D6-8FA5-9717099D4427}" destId="{9D2DFCF8-B98A-4706-98DE-02E729B35720}" srcOrd="3" destOrd="0" presId="urn:microsoft.com/office/officeart/2005/8/layout/vList5"/>
    <dgm:cxn modelId="{4FC8F7C7-925E-414E-8CFC-0CEA34904EDC}" type="presParOf" srcId="{620DE28E-8BA8-47D6-8FA5-9717099D4427}" destId="{4BACEA0F-5A6F-4FD9-9DC4-84980195FC6A}" srcOrd="4" destOrd="0" presId="urn:microsoft.com/office/officeart/2005/8/layout/vList5"/>
    <dgm:cxn modelId="{C305C115-8986-4655-8372-91AF28928BE0}" type="presParOf" srcId="{4BACEA0F-5A6F-4FD9-9DC4-84980195FC6A}" destId="{99DA231A-DAE8-46BC-8CAA-098909E0CF49}" srcOrd="0" destOrd="0" presId="urn:microsoft.com/office/officeart/2005/8/layout/vList5"/>
    <dgm:cxn modelId="{3859A99F-C38D-4298-8FC1-E7C55515B4B0}" type="presParOf" srcId="{4BACEA0F-5A6F-4FD9-9DC4-84980195FC6A}" destId="{52F201A7-F0DC-4BCD-9B7F-C99F75CF9A9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5D6E22-9845-4078-91EB-0EB615FE7C7A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3FE5FA97-6079-4961-8826-CDE2897F7220}">
      <dgm:prSet phldrT="[Testo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algn="just">
            <a:buFontTx/>
            <a:buNone/>
          </a:pPr>
          <a:r>
            <a:rPr lang="it-IT" sz="1800" dirty="0" smtClean="0">
              <a:solidFill>
                <a:srgbClr val="002060"/>
              </a:solidFill>
            </a:rPr>
            <a:t>Trasmissione </a:t>
          </a:r>
          <a:r>
            <a:rPr lang="it-IT" sz="1800" dirty="0">
              <a:solidFill>
                <a:srgbClr val="002060"/>
              </a:solidFill>
            </a:rPr>
            <a:t>dati finanziari con relative previsioni di spesa ex art. 112 Reg(UE) </a:t>
          </a:r>
          <a:r>
            <a:rPr lang="it-IT" sz="1800" dirty="0" smtClean="0">
              <a:solidFill>
                <a:srgbClr val="002060"/>
              </a:solidFill>
            </a:rPr>
            <a:t>1303/2013</a:t>
          </a:r>
          <a:endParaRPr lang="it-IT" sz="1800" dirty="0">
            <a:solidFill>
              <a:srgbClr val="002060"/>
            </a:solidFill>
          </a:endParaRPr>
        </a:p>
      </dgm:t>
    </dgm:pt>
    <dgm:pt modelId="{7177796A-CD1D-4FC9-A6BE-C33800732DD5}" type="parTrans" cxnId="{17D4C96A-9D92-4A86-A166-44CF6C951DC4}">
      <dgm:prSet/>
      <dgm:spPr/>
      <dgm:t>
        <a:bodyPr/>
        <a:lstStyle/>
        <a:p>
          <a:endParaRPr lang="it-IT"/>
        </a:p>
      </dgm:t>
    </dgm:pt>
    <dgm:pt modelId="{5E674DE6-44FF-4760-8EDC-99BCC723E219}" type="sibTrans" cxnId="{17D4C96A-9D92-4A86-A166-44CF6C951DC4}">
      <dgm:prSet/>
      <dgm:spPr>
        <a:noFill/>
        <a:ln>
          <a:noFill/>
        </a:ln>
      </dgm:spPr>
      <dgm:t>
        <a:bodyPr/>
        <a:lstStyle/>
        <a:p>
          <a:endParaRPr lang="it-IT"/>
        </a:p>
      </dgm:t>
    </dgm:pt>
    <dgm:pt modelId="{8747BA6D-B6C3-414E-80D9-E064A073FC82}">
      <dgm:prSet phldrT="[Testo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algn="just"/>
          <a:r>
            <a:rPr lang="it-IT" sz="1800" dirty="0" smtClean="0">
              <a:solidFill>
                <a:srgbClr val="002060"/>
              </a:solidFill>
            </a:rPr>
            <a:t>  Conti </a:t>
          </a:r>
          <a:r>
            <a:rPr lang="it-IT" sz="1800" dirty="0" err="1" smtClean="0">
              <a:solidFill>
                <a:srgbClr val="002060"/>
              </a:solidFill>
            </a:rPr>
            <a:t>a.c.</a:t>
          </a:r>
          <a:r>
            <a:rPr lang="it-IT" sz="1800" dirty="0" smtClean="0">
              <a:solidFill>
                <a:srgbClr val="002060"/>
              </a:solidFill>
            </a:rPr>
            <a:t> 2022-2023: </a:t>
          </a:r>
        </a:p>
        <a:p>
          <a:pPr algn="just"/>
          <a:r>
            <a:rPr lang="it-IT" sz="1800" dirty="0" smtClean="0">
              <a:solidFill>
                <a:srgbClr val="002060"/>
              </a:solidFill>
            </a:rPr>
            <a:t>- Elaborazione e trasmissione dei Conti alla Commissione Europea ex art. 137 del Reg(UE) 1303/2013 in data 29/02/2024 (versione 2022.0) </a:t>
          </a:r>
        </a:p>
        <a:p>
          <a:pPr algn="just"/>
          <a:r>
            <a:rPr lang="it-IT" sz="1800" dirty="0" smtClean="0">
              <a:solidFill>
                <a:srgbClr val="002060"/>
              </a:solidFill>
            </a:rPr>
            <a:t>- Accettazione da parte CE Decisione C(2024)3091 </a:t>
          </a:r>
          <a:r>
            <a:rPr lang="it-IT" sz="1800" dirty="0" err="1" smtClean="0">
              <a:solidFill>
                <a:srgbClr val="002060"/>
              </a:solidFill>
            </a:rPr>
            <a:t>final</a:t>
          </a:r>
          <a:r>
            <a:rPr lang="it-IT" sz="1800" dirty="0" smtClean="0">
              <a:solidFill>
                <a:srgbClr val="002060"/>
              </a:solidFill>
            </a:rPr>
            <a:t> del 30/04/2024</a:t>
          </a:r>
          <a:endParaRPr lang="it-IT" sz="1800" dirty="0">
            <a:solidFill>
              <a:srgbClr val="002060"/>
            </a:solidFill>
          </a:endParaRPr>
        </a:p>
      </dgm:t>
    </dgm:pt>
    <dgm:pt modelId="{D5902C95-A831-45A5-830A-6DF7BF2BB96B}" type="sibTrans" cxnId="{E37A35DA-C211-47CC-A429-99C9009288B8}">
      <dgm:prSet/>
      <dgm:spPr/>
      <dgm:t>
        <a:bodyPr/>
        <a:lstStyle/>
        <a:p>
          <a:endParaRPr lang="it-IT"/>
        </a:p>
      </dgm:t>
    </dgm:pt>
    <dgm:pt modelId="{D09E30A4-A014-4EDF-9934-AF39F0A6E8AE}" type="parTrans" cxnId="{E37A35DA-C211-47CC-A429-99C9009288B8}">
      <dgm:prSet/>
      <dgm:spPr/>
      <dgm:t>
        <a:bodyPr/>
        <a:lstStyle/>
        <a:p>
          <a:endParaRPr lang="it-IT"/>
        </a:p>
      </dgm:t>
    </dgm:pt>
    <dgm:pt modelId="{057E44CC-6ED1-4ED3-8F4E-17FDC7BEBFCB}" type="pres">
      <dgm:prSet presAssocID="{8B5D6E22-9845-4078-91EB-0EB615FE7C7A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78EFE960-B9F9-44EC-AB16-75504F357F44}" type="pres">
      <dgm:prSet presAssocID="{8B5D6E22-9845-4078-91EB-0EB615FE7C7A}" presName="dummyMaxCanvas" presStyleCnt="0">
        <dgm:presLayoutVars/>
      </dgm:prSet>
      <dgm:spPr/>
    </dgm:pt>
    <dgm:pt modelId="{7C2976A5-5F1B-4281-B6DE-862B7A7AB78C}" type="pres">
      <dgm:prSet presAssocID="{8B5D6E22-9845-4078-91EB-0EB615FE7C7A}" presName="TwoNodes_1" presStyleLbl="node1" presStyleIdx="0" presStyleCnt="2" custScaleY="87910" custLinFactNeighborX="-722" custLinFactNeighborY="895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B0F34DC-8585-4A92-8ED9-D211D0FC5253}" type="pres">
      <dgm:prSet presAssocID="{8B5D6E22-9845-4078-91EB-0EB615FE7C7A}" presName="TwoNodes_2" presStyleLbl="node1" presStyleIdx="1" presStyleCnt="2" custLinFactNeighborX="422" custLinFactNeighborY="-856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55428B6-3D18-40DC-845B-3C9AE46614A6}" type="pres">
      <dgm:prSet presAssocID="{8B5D6E22-9845-4078-91EB-0EB615FE7C7A}" presName="TwoConn_1-2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A026071-D5E1-40CF-8092-163AC4B62AA2}" type="pres">
      <dgm:prSet presAssocID="{8B5D6E22-9845-4078-91EB-0EB615FE7C7A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2783215-86BD-4FF0-80DF-525CE0D1A6A9}" type="pres">
      <dgm:prSet presAssocID="{8B5D6E22-9845-4078-91EB-0EB615FE7C7A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E37A35DA-C211-47CC-A429-99C9009288B8}" srcId="{8B5D6E22-9845-4078-91EB-0EB615FE7C7A}" destId="{8747BA6D-B6C3-414E-80D9-E064A073FC82}" srcOrd="1" destOrd="0" parTransId="{D09E30A4-A014-4EDF-9934-AF39F0A6E8AE}" sibTransId="{D5902C95-A831-45A5-830A-6DF7BF2BB96B}"/>
    <dgm:cxn modelId="{9897F21B-8A0F-4A42-9515-B41140240E6C}" type="presOf" srcId="{8B5D6E22-9845-4078-91EB-0EB615FE7C7A}" destId="{057E44CC-6ED1-4ED3-8F4E-17FDC7BEBFCB}" srcOrd="0" destOrd="0" presId="urn:microsoft.com/office/officeart/2005/8/layout/vProcess5"/>
    <dgm:cxn modelId="{C588E016-7366-4C23-B4E3-F5179954CA37}" type="presOf" srcId="{8747BA6D-B6C3-414E-80D9-E064A073FC82}" destId="{9B0F34DC-8585-4A92-8ED9-D211D0FC5253}" srcOrd="0" destOrd="0" presId="urn:microsoft.com/office/officeart/2005/8/layout/vProcess5"/>
    <dgm:cxn modelId="{7383C26A-C805-40D6-A9A0-6BB22D4E62AB}" type="presOf" srcId="{5E674DE6-44FF-4760-8EDC-99BCC723E219}" destId="{855428B6-3D18-40DC-845B-3C9AE46614A6}" srcOrd="0" destOrd="0" presId="urn:microsoft.com/office/officeart/2005/8/layout/vProcess5"/>
    <dgm:cxn modelId="{F955A3A2-A137-435E-A5C3-1346307B68A2}" type="presOf" srcId="{3FE5FA97-6079-4961-8826-CDE2897F7220}" destId="{7C2976A5-5F1B-4281-B6DE-862B7A7AB78C}" srcOrd="0" destOrd="0" presId="urn:microsoft.com/office/officeart/2005/8/layout/vProcess5"/>
    <dgm:cxn modelId="{7703F916-EE3E-4723-AF16-2F43CC74F4BC}" type="presOf" srcId="{3FE5FA97-6079-4961-8826-CDE2897F7220}" destId="{4A026071-D5E1-40CF-8092-163AC4B62AA2}" srcOrd="1" destOrd="0" presId="urn:microsoft.com/office/officeart/2005/8/layout/vProcess5"/>
    <dgm:cxn modelId="{17D4C96A-9D92-4A86-A166-44CF6C951DC4}" srcId="{8B5D6E22-9845-4078-91EB-0EB615FE7C7A}" destId="{3FE5FA97-6079-4961-8826-CDE2897F7220}" srcOrd="0" destOrd="0" parTransId="{7177796A-CD1D-4FC9-A6BE-C33800732DD5}" sibTransId="{5E674DE6-44FF-4760-8EDC-99BCC723E219}"/>
    <dgm:cxn modelId="{65884C1C-7AAA-46C4-9FD9-D08B3FDA42DB}" type="presOf" srcId="{8747BA6D-B6C3-414E-80D9-E064A073FC82}" destId="{42783215-86BD-4FF0-80DF-525CE0D1A6A9}" srcOrd="1" destOrd="0" presId="urn:microsoft.com/office/officeart/2005/8/layout/vProcess5"/>
    <dgm:cxn modelId="{61A6A4A8-DA55-40A2-9F1C-8E9404B85E57}" type="presParOf" srcId="{057E44CC-6ED1-4ED3-8F4E-17FDC7BEBFCB}" destId="{78EFE960-B9F9-44EC-AB16-75504F357F44}" srcOrd="0" destOrd="0" presId="urn:microsoft.com/office/officeart/2005/8/layout/vProcess5"/>
    <dgm:cxn modelId="{8E47FEAD-C596-431C-87ED-0119ED011497}" type="presParOf" srcId="{057E44CC-6ED1-4ED3-8F4E-17FDC7BEBFCB}" destId="{7C2976A5-5F1B-4281-B6DE-862B7A7AB78C}" srcOrd="1" destOrd="0" presId="urn:microsoft.com/office/officeart/2005/8/layout/vProcess5"/>
    <dgm:cxn modelId="{58E8B713-7097-4814-8422-FE9BCE15CE2A}" type="presParOf" srcId="{057E44CC-6ED1-4ED3-8F4E-17FDC7BEBFCB}" destId="{9B0F34DC-8585-4A92-8ED9-D211D0FC5253}" srcOrd="2" destOrd="0" presId="urn:microsoft.com/office/officeart/2005/8/layout/vProcess5"/>
    <dgm:cxn modelId="{C02F2033-45ED-4EC4-BB62-E2861D07993A}" type="presParOf" srcId="{057E44CC-6ED1-4ED3-8F4E-17FDC7BEBFCB}" destId="{855428B6-3D18-40DC-845B-3C9AE46614A6}" srcOrd="3" destOrd="0" presId="urn:microsoft.com/office/officeart/2005/8/layout/vProcess5"/>
    <dgm:cxn modelId="{AAA90BBB-1FB9-40F1-83FB-226806BA7364}" type="presParOf" srcId="{057E44CC-6ED1-4ED3-8F4E-17FDC7BEBFCB}" destId="{4A026071-D5E1-40CF-8092-163AC4B62AA2}" srcOrd="4" destOrd="0" presId="urn:microsoft.com/office/officeart/2005/8/layout/vProcess5"/>
    <dgm:cxn modelId="{F2A6F1BC-7D64-405A-8596-376997787FCD}" type="presParOf" srcId="{057E44CC-6ED1-4ED3-8F4E-17FDC7BEBFCB}" destId="{42783215-86BD-4FF0-80DF-525CE0D1A6A9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405D8D6-F5C2-49EA-8DDE-FDE9C423272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BBE683E-41CF-4667-94C8-098B0BEC1C97}">
      <dgm:prSet phldrT="[Tes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solidFill>
          <a:srgbClr val="CCECFF"/>
        </a:solidFill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r>
            <a:rPr lang="it-IT" sz="2000" dirty="0">
              <a:solidFill>
                <a:srgbClr val="002060"/>
              </a:solidFill>
              <a:latin typeface="+mn-lt"/>
            </a:rPr>
            <a:t>€ </a:t>
          </a:r>
          <a:r>
            <a:rPr lang="it-IT" sz="2000" dirty="0" smtClean="0">
              <a:solidFill>
                <a:srgbClr val="002060"/>
              </a:solidFill>
              <a:latin typeface="+mn-lt"/>
            </a:rPr>
            <a:t>104.444.693,99</a:t>
          </a:r>
          <a:endParaRPr lang="it-IT" sz="2000" dirty="0">
            <a:solidFill>
              <a:srgbClr val="002060"/>
            </a:solidFill>
            <a:latin typeface="+mn-lt"/>
          </a:endParaRPr>
        </a:p>
      </dgm:t>
    </dgm:pt>
    <dgm:pt modelId="{AD59BC97-958F-4F70-85EF-EE3D6A11168E}" type="parTrans" cxnId="{67E1BA84-6BAA-43DD-9263-469521B5E039}">
      <dgm:prSet/>
      <dgm:spPr/>
      <dgm:t>
        <a:bodyPr/>
        <a:lstStyle/>
        <a:p>
          <a:endParaRPr lang="it-IT">
            <a:solidFill>
              <a:srgbClr val="002060"/>
            </a:solidFill>
          </a:endParaRPr>
        </a:p>
      </dgm:t>
    </dgm:pt>
    <dgm:pt modelId="{1C518AF3-BDC1-4DDD-84E6-1ED87E4A2BD2}" type="sibTrans" cxnId="{67E1BA84-6BAA-43DD-9263-469521B5E039}">
      <dgm:prSet/>
      <dgm:spPr/>
      <dgm:t>
        <a:bodyPr/>
        <a:lstStyle/>
        <a:p>
          <a:endParaRPr lang="it-IT">
            <a:solidFill>
              <a:srgbClr val="002060"/>
            </a:solidFill>
          </a:endParaRPr>
        </a:p>
      </dgm:t>
    </dgm:pt>
    <dgm:pt modelId="{DA94244A-B080-4554-8E23-1EEC91E726A4}">
      <dgm:prSet phldrT="[Testo]" custT="1"/>
      <dgm:spPr/>
      <dgm:t>
        <a:bodyPr/>
        <a:lstStyle/>
        <a:p>
          <a:r>
            <a:rPr lang="it-IT" sz="1800" dirty="0">
              <a:solidFill>
                <a:srgbClr val="002060"/>
              </a:solidFill>
            </a:rPr>
            <a:t>TOTALE SPESA CUMULATA </a:t>
          </a:r>
          <a:r>
            <a:rPr lang="it-IT" sz="1800" dirty="0" smtClean="0">
              <a:solidFill>
                <a:srgbClr val="002060"/>
              </a:solidFill>
            </a:rPr>
            <a:t>CERTIFICATA AL NETTO DEI RITIRI OPERATI NEI CONTI</a:t>
          </a:r>
          <a:endParaRPr lang="it-IT" sz="1800" dirty="0">
            <a:solidFill>
              <a:srgbClr val="002060"/>
            </a:solidFill>
          </a:endParaRPr>
        </a:p>
      </dgm:t>
    </dgm:pt>
    <dgm:pt modelId="{F9CE231B-657A-4286-914B-4A5D96631F35}" type="parTrans" cxnId="{8BF373BD-62CF-47DA-B6B6-A4CA10BEDB43}">
      <dgm:prSet/>
      <dgm:spPr/>
      <dgm:t>
        <a:bodyPr/>
        <a:lstStyle/>
        <a:p>
          <a:endParaRPr lang="it-IT">
            <a:solidFill>
              <a:srgbClr val="002060"/>
            </a:solidFill>
          </a:endParaRPr>
        </a:p>
      </dgm:t>
    </dgm:pt>
    <dgm:pt modelId="{CE54B1EC-A70A-428B-9770-2ECDA760CA75}" type="sibTrans" cxnId="{8BF373BD-62CF-47DA-B6B6-A4CA10BEDB43}">
      <dgm:prSet/>
      <dgm:spPr/>
      <dgm:t>
        <a:bodyPr/>
        <a:lstStyle/>
        <a:p>
          <a:endParaRPr lang="it-IT">
            <a:solidFill>
              <a:srgbClr val="002060"/>
            </a:solidFill>
          </a:endParaRPr>
        </a:p>
      </dgm:t>
    </dgm:pt>
    <dgm:pt modelId="{8415A415-4480-4168-B66F-88AF5EA2B526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solidFill>
          <a:srgbClr val="FFCCCC"/>
        </a:solidFill>
      </dgm:spPr>
      <dgm:t>
        <a:bodyPr/>
        <a:lstStyle/>
        <a:p>
          <a:r>
            <a:rPr lang="it-IT" sz="2000" dirty="0" smtClean="0">
              <a:solidFill>
                <a:srgbClr val="002060"/>
              </a:solidFill>
            </a:rPr>
            <a:t>75,41%</a:t>
          </a:r>
          <a:endParaRPr lang="it-IT" sz="2000" dirty="0">
            <a:solidFill>
              <a:srgbClr val="002060"/>
            </a:solidFill>
          </a:endParaRPr>
        </a:p>
      </dgm:t>
    </dgm:pt>
    <dgm:pt modelId="{651B304D-5D8C-4D7C-8C6A-CD93FD037DEC}" type="parTrans" cxnId="{3A93EC88-4E46-4735-BD03-4638479B1D60}">
      <dgm:prSet/>
      <dgm:spPr/>
      <dgm:t>
        <a:bodyPr/>
        <a:lstStyle/>
        <a:p>
          <a:endParaRPr lang="it-IT">
            <a:solidFill>
              <a:srgbClr val="002060"/>
            </a:solidFill>
          </a:endParaRPr>
        </a:p>
      </dgm:t>
    </dgm:pt>
    <dgm:pt modelId="{DCE3F4D5-7C79-439E-95BB-27265BB2A7E3}" type="sibTrans" cxnId="{3A93EC88-4E46-4735-BD03-4638479B1D60}">
      <dgm:prSet/>
      <dgm:spPr/>
      <dgm:t>
        <a:bodyPr/>
        <a:lstStyle/>
        <a:p>
          <a:endParaRPr lang="it-IT">
            <a:solidFill>
              <a:srgbClr val="002060"/>
            </a:solidFill>
          </a:endParaRPr>
        </a:p>
      </dgm:t>
    </dgm:pt>
    <dgm:pt modelId="{29C60601-BECF-40B1-9D8D-6BEC44E0C211}">
      <dgm:prSet phldrT="[Testo]" custT="1"/>
      <dgm:spPr/>
      <dgm:t>
        <a:bodyPr/>
        <a:lstStyle/>
        <a:p>
          <a:pPr algn="l"/>
          <a:r>
            <a:rPr lang="it-IT" sz="1800" dirty="0">
              <a:solidFill>
                <a:srgbClr val="002060"/>
              </a:solidFill>
            </a:rPr>
            <a:t>% SPESA CERTIFICATA AL </a:t>
          </a:r>
          <a:r>
            <a:rPr lang="it-IT" sz="1800" dirty="0" smtClean="0">
              <a:solidFill>
                <a:srgbClr val="002060"/>
              </a:solidFill>
            </a:rPr>
            <a:t>28.10.2024 RISPETTO ALLA DOTAZIONE FINANZIARIA COMPLESSIVA DEL PROGRAMMA </a:t>
          </a:r>
          <a:endParaRPr lang="it-IT" sz="1800" dirty="0">
            <a:solidFill>
              <a:srgbClr val="002060"/>
            </a:solidFill>
          </a:endParaRPr>
        </a:p>
      </dgm:t>
    </dgm:pt>
    <dgm:pt modelId="{7827464C-6975-4C90-A63E-A89237083984}" type="parTrans" cxnId="{F15028F5-CA7F-4687-83F0-8C7E587E63F3}">
      <dgm:prSet/>
      <dgm:spPr/>
      <dgm:t>
        <a:bodyPr/>
        <a:lstStyle/>
        <a:p>
          <a:endParaRPr lang="it-IT">
            <a:solidFill>
              <a:srgbClr val="002060"/>
            </a:solidFill>
          </a:endParaRPr>
        </a:p>
      </dgm:t>
    </dgm:pt>
    <dgm:pt modelId="{B2603477-FA6D-4511-81A0-3CAE8A52AACC}" type="sibTrans" cxnId="{F15028F5-CA7F-4687-83F0-8C7E587E63F3}">
      <dgm:prSet/>
      <dgm:spPr/>
      <dgm:t>
        <a:bodyPr/>
        <a:lstStyle/>
        <a:p>
          <a:endParaRPr lang="it-IT">
            <a:solidFill>
              <a:srgbClr val="002060"/>
            </a:solidFill>
          </a:endParaRPr>
        </a:p>
      </dgm:t>
    </dgm:pt>
    <dgm:pt modelId="{F1EAFD4A-DD8D-4ABD-88D9-64A20768554E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rgbClr val="CCFFCC"/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it-IT" sz="2000" dirty="0" smtClean="0">
              <a:solidFill>
                <a:srgbClr val="002060"/>
              </a:solidFill>
            </a:rPr>
            <a:t>€  1.027.069,89</a:t>
          </a:r>
          <a:endParaRPr lang="it-IT" sz="2000" dirty="0">
            <a:solidFill>
              <a:srgbClr val="002060"/>
            </a:solidFill>
          </a:endParaRPr>
        </a:p>
      </dgm:t>
    </dgm:pt>
    <dgm:pt modelId="{AA2787ED-5007-430D-944E-F6AE7872F865}" type="sibTrans" cxnId="{8FD4DDC1-CBD4-4BA5-9A8E-8378B8FCEDE4}">
      <dgm:prSet/>
      <dgm:spPr/>
      <dgm:t>
        <a:bodyPr/>
        <a:lstStyle/>
        <a:p>
          <a:endParaRPr lang="it-IT">
            <a:solidFill>
              <a:srgbClr val="002060"/>
            </a:solidFill>
          </a:endParaRPr>
        </a:p>
      </dgm:t>
    </dgm:pt>
    <dgm:pt modelId="{8382E13D-8457-483E-B296-635FD092084B}" type="parTrans" cxnId="{8FD4DDC1-CBD4-4BA5-9A8E-8378B8FCEDE4}">
      <dgm:prSet/>
      <dgm:spPr/>
      <dgm:t>
        <a:bodyPr/>
        <a:lstStyle/>
        <a:p>
          <a:endParaRPr lang="it-IT">
            <a:solidFill>
              <a:srgbClr val="002060"/>
            </a:solidFill>
          </a:endParaRPr>
        </a:p>
      </dgm:t>
    </dgm:pt>
    <dgm:pt modelId="{4D12EE05-E361-4442-AE27-C968D38F148B}">
      <dgm:prSet phldrT="[Testo]" custT="1"/>
      <dgm:spPr/>
      <dgm:t>
        <a:bodyPr/>
        <a:lstStyle/>
        <a:p>
          <a:r>
            <a:rPr lang="it-IT" sz="1800" dirty="0">
              <a:solidFill>
                <a:srgbClr val="002060"/>
              </a:solidFill>
            </a:rPr>
            <a:t>IMPORTO TOTALE DEI RITIRI OPERATI NEI CONTI</a:t>
          </a:r>
        </a:p>
      </dgm:t>
    </dgm:pt>
    <dgm:pt modelId="{0A2065A2-705B-455C-B4F5-B53962E10EE6}" type="sibTrans" cxnId="{D193E8B6-2F95-41E6-B0DC-392563DB88EC}">
      <dgm:prSet/>
      <dgm:spPr/>
      <dgm:t>
        <a:bodyPr/>
        <a:lstStyle/>
        <a:p>
          <a:endParaRPr lang="it-IT">
            <a:solidFill>
              <a:srgbClr val="002060"/>
            </a:solidFill>
          </a:endParaRPr>
        </a:p>
      </dgm:t>
    </dgm:pt>
    <dgm:pt modelId="{2B20768F-76EB-4EE5-B600-D8D5248EE3DC}" type="parTrans" cxnId="{D193E8B6-2F95-41E6-B0DC-392563DB88EC}">
      <dgm:prSet/>
      <dgm:spPr/>
      <dgm:t>
        <a:bodyPr/>
        <a:lstStyle/>
        <a:p>
          <a:endParaRPr lang="it-IT">
            <a:solidFill>
              <a:srgbClr val="002060"/>
            </a:solidFill>
          </a:endParaRPr>
        </a:p>
      </dgm:t>
    </dgm:pt>
    <dgm:pt modelId="{620DE28E-8BA8-47D6-8FA5-9717099D4427}" type="pres">
      <dgm:prSet presAssocID="{6405D8D6-F5C2-49EA-8DDE-FDE9C423272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46EFA3AE-FFAE-4C6B-A2FC-E9D449410754}" type="pres">
      <dgm:prSet presAssocID="{7BBE683E-41CF-4667-94C8-098B0BEC1C97}" presName="linNode" presStyleCnt="0"/>
      <dgm:spPr/>
    </dgm:pt>
    <dgm:pt modelId="{023F3D2A-41E6-426D-9449-4ED564A66964}" type="pres">
      <dgm:prSet presAssocID="{7BBE683E-41CF-4667-94C8-098B0BEC1C97}" presName="parentText" presStyleLbl="node1" presStyleIdx="0" presStyleCnt="3" custScaleX="100103" custLinFactNeighborX="119" custLinFactNeighborY="837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13D0534-6489-406D-98A2-A9CC4099F76F}" type="pres">
      <dgm:prSet presAssocID="{7BBE683E-41CF-4667-94C8-098B0BEC1C97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42750BA-DBFE-423E-BCD9-EC2D158AAA82}" type="pres">
      <dgm:prSet presAssocID="{1C518AF3-BDC1-4DDD-84E6-1ED87E4A2BD2}" presName="sp" presStyleCnt="0"/>
      <dgm:spPr/>
    </dgm:pt>
    <dgm:pt modelId="{0B7DD610-DEBE-4797-8D64-DDF38032C43D}" type="pres">
      <dgm:prSet presAssocID="{F1EAFD4A-DD8D-4ABD-88D9-64A20768554E}" presName="linNode" presStyleCnt="0"/>
      <dgm:spPr/>
    </dgm:pt>
    <dgm:pt modelId="{45AE5A7D-CB06-4DC9-862C-FBF66A50E777}" type="pres">
      <dgm:prSet presAssocID="{F1EAFD4A-DD8D-4ABD-88D9-64A20768554E}" presName="parentText" presStyleLbl="node1" presStyleIdx="1" presStyleCnt="3" custLinFactNeighborX="136" custLinFactNeighborY="849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8AA4685-33E0-4F0C-85A0-899B069A0F9B}" type="pres">
      <dgm:prSet presAssocID="{F1EAFD4A-DD8D-4ABD-88D9-64A20768554E}" presName="descendantText" presStyleLbl="alignAccFollowNode1" presStyleIdx="1" presStyleCnt="3" custLinFactNeighborY="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D2DFCF8-B98A-4706-98DE-02E729B35720}" type="pres">
      <dgm:prSet presAssocID="{AA2787ED-5007-430D-944E-F6AE7872F865}" presName="sp" presStyleCnt="0"/>
      <dgm:spPr/>
    </dgm:pt>
    <dgm:pt modelId="{4BACEA0F-5A6F-4FD9-9DC4-84980195FC6A}" type="pres">
      <dgm:prSet presAssocID="{8415A415-4480-4168-B66F-88AF5EA2B526}" presName="linNode" presStyleCnt="0"/>
      <dgm:spPr/>
    </dgm:pt>
    <dgm:pt modelId="{99DA231A-DAE8-46BC-8CAA-098909E0CF49}" type="pres">
      <dgm:prSet presAssocID="{8415A415-4480-4168-B66F-88AF5EA2B526}" presName="parentText" presStyleLbl="node1" presStyleIdx="2" presStyleCnt="3" custScaleX="108239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2F201A7-F0DC-4BCD-9B7F-C99F75CF9A92}" type="pres">
      <dgm:prSet presAssocID="{8415A415-4480-4168-B66F-88AF5EA2B526}" presName="descendantText" presStyleLbl="alignAccFollowNode1" presStyleIdx="2" presStyleCnt="3" custScaleX="110385" custScaleY="9649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3A93EC88-4E46-4735-BD03-4638479B1D60}" srcId="{6405D8D6-F5C2-49EA-8DDE-FDE9C423272B}" destId="{8415A415-4480-4168-B66F-88AF5EA2B526}" srcOrd="2" destOrd="0" parTransId="{651B304D-5D8C-4D7C-8C6A-CD93FD037DEC}" sibTransId="{DCE3F4D5-7C79-439E-95BB-27265BB2A7E3}"/>
    <dgm:cxn modelId="{67E1BA84-6BAA-43DD-9263-469521B5E039}" srcId="{6405D8D6-F5C2-49EA-8DDE-FDE9C423272B}" destId="{7BBE683E-41CF-4667-94C8-098B0BEC1C97}" srcOrd="0" destOrd="0" parTransId="{AD59BC97-958F-4F70-85EF-EE3D6A11168E}" sibTransId="{1C518AF3-BDC1-4DDD-84E6-1ED87E4A2BD2}"/>
    <dgm:cxn modelId="{DCCEB262-5CCE-4D0D-9ACA-387B8671EE2B}" type="presOf" srcId="{7BBE683E-41CF-4667-94C8-098B0BEC1C97}" destId="{023F3D2A-41E6-426D-9449-4ED564A66964}" srcOrd="0" destOrd="0" presId="urn:microsoft.com/office/officeart/2005/8/layout/vList5"/>
    <dgm:cxn modelId="{E0004051-5A3D-4C7F-8EB1-AE10996ACE58}" type="presOf" srcId="{4D12EE05-E361-4442-AE27-C968D38F148B}" destId="{F8AA4685-33E0-4F0C-85A0-899B069A0F9B}" srcOrd="0" destOrd="0" presId="urn:microsoft.com/office/officeart/2005/8/layout/vList5"/>
    <dgm:cxn modelId="{D193E8B6-2F95-41E6-B0DC-392563DB88EC}" srcId="{F1EAFD4A-DD8D-4ABD-88D9-64A20768554E}" destId="{4D12EE05-E361-4442-AE27-C968D38F148B}" srcOrd="0" destOrd="0" parTransId="{2B20768F-76EB-4EE5-B600-D8D5248EE3DC}" sibTransId="{0A2065A2-705B-455C-B4F5-B53962E10EE6}"/>
    <dgm:cxn modelId="{8FD4DDC1-CBD4-4BA5-9A8E-8378B8FCEDE4}" srcId="{6405D8D6-F5C2-49EA-8DDE-FDE9C423272B}" destId="{F1EAFD4A-DD8D-4ABD-88D9-64A20768554E}" srcOrd="1" destOrd="0" parTransId="{8382E13D-8457-483E-B296-635FD092084B}" sibTransId="{AA2787ED-5007-430D-944E-F6AE7872F865}"/>
    <dgm:cxn modelId="{F15028F5-CA7F-4687-83F0-8C7E587E63F3}" srcId="{8415A415-4480-4168-B66F-88AF5EA2B526}" destId="{29C60601-BECF-40B1-9D8D-6BEC44E0C211}" srcOrd="0" destOrd="0" parTransId="{7827464C-6975-4C90-A63E-A89237083984}" sibTransId="{B2603477-FA6D-4511-81A0-3CAE8A52AACC}"/>
    <dgm:cxn modelId="{64C99ECB-3E27-441F-A703-74960A5E7811}" type="presOf" srcId="{6405D8D6-F5C2-49EA-8DDE-FDE9C423272B}" destId="{620DE28E-8BA8-47D6-8FA5-9717099D4427}" srcOrd="0" destOrd="0" presId="urn:microsoft.com/office/officeart/2005/8/layout/vList5"/>
    <dgm:cxn modelId="{E05A814F-6F64-429C-9F25-E470FC3CDC87}" type="presOf" srcId="{F1EAFD4A-DD8D-4ABD-88D9-64A20768554E}" destId="{45AE5A7D-CB06-4DC9-862C-FBF66A50E777}" srcOrd="0" destOrd="0" presId="urn:microsoft.com/office/officeart/2005/8/layout/vList5"/>
    <dgm:cxn modelId="{79A28100-C471-44D5-8C6A-921248971056}" type="presOf" srcId="{DA94244A-B080-4554-8E23-1EEC91E726A4}" destId="{813D0534-6489-406D-98A2-A9CC4099F76F}" srcOrd="0" destOrd="0" presId="urn:microsoft.com/office/officeart/2005/8/layout/vList5"/>
    <dgm:cxn modelId="{8BF373BD-62CF-47DA-B6B6-A4CA10BEDB43}" srcId="{7BBE683E-41CF-4667-94C8-098B0BEC1C97}" destId="{DA94244A-B080-4554-8E23-1EEC91E726A4}" srcOrd="0" destOrd="0" parTransId="{F9CE231B-657A-4286-914B-4A5D96631F35}" sibTransId="{CE54B1EC-A70A-428B-9770-2ECDA760CA75}"/>
    <dgm:cxn modelId="{B78B95FD-9A01-4684-9BA2-1C9C480588C2}" type="presOf" srcId="{8415A415-4480-4168-B66F-88AF5EA2B526}" destId="{99DA231A-DAE8-46BC-8CAA-098909E0CF49}" srcOrd="0" destOrd="0" presId="urn:microsoft.com/office/officeart/2005/8/layout/vList5"/>
    <dgm:cxn modelId="{92DAD3F4-FAD9-42E3-AE48-0D3ECE55A898}" type="presOf" srcId="{29C60601-BECF-40B1-9D8D-6BEC44E0C211}" destId="{52F201A7-F0DC-4BCD-9B7F-C99F75CF9A92}" srcOrd="0" destOrd="0" presId="urn:microsoft.com/office/officeart/2005/8/layout/vList5"/>
    <dgm:cxn modelId="{19486959-CCF9-4B06-83A7-8FEC43E18B1F}" type="presParOf" srcId="{620DE28E-8BA8-47D6-8FA5-9717099D4427}" destId="{46EFA3AE-FFAE-4C6B-A2FC-E9D449410754}" srcOrd="0" destOrd="0" presId="urn:microsoft.com/office/officeart/2005/8/layout/vList5"/>
    <dgm:cxn modelId="{AC2EEF79-998D-4572-B388-4AA776415725}" type="presParOf" srcId="{46EFA3AE-FFAE-4C6B-A2FC-E9D449410754}" destId="{023F3D2A-41E6-426D-9449-4ED564A66964}" srcOrd="0" destOrd="0" presId="urn:microsoft.com/office/officeart/2005/8/layout/vList5"/>
    <dgm:cxn modelId="{0586A5E2-82A9-41E3-8E77-4773FC9337E7}" type="presParOf" srcId="{46EFA3AE-FFAE-4C6B-A2FC-E9D449410754}" destId="{813D0534-6489-406D-98A2-A9CC4099F76F}" srcOrd="1" destOrd="0" presId="urn:microsoft.com/office/officeart/2005/8/layout/vList5"/>
    <dgm:cxn modelId="{2D74901B-B6CA-4905-A895-A3AFCAED9363}" type="presParOf" srcId="{620DE28E-8BA8-47D6-8FA5-9717099D4427}" destId="{D42750BA-DBFE-423E-BCD9-EC2D158AAA82}" srcOrd="1" destOrd="0" presId="urn:microsoft.com/office/officeart/2005/8/layout/vList5"/>
    <dgm:cxn modelId="{6C1A1732-C3DF-42C2-A244-4D0543788DB7}" type="presParOf" srcId="{620DE28E-8BA8-47D6-8FA5-9717099D4427}" destId="{0B7DD610-DEBE-4797-8D64-DDF38032C43D}" srcOrd="2" destOrd="0" presId="urn:microsoft.com/office/officeart/2005/8/layout/vList5"/>
    <dgm:cxn modelId="{5DDFC7BD-98AD-4452-A061-8AF2FEC053DD}" type="presParOf" srcId="{0B7DD610-DEBE-4797-8D64-DDF38032C43D}" destId="{45AE5A7D-CB06-4DC9-862C-FBF66A50E777}" srcOrd="0" destOrd="0" presId="urn:microsoft.com/office/officeart/2005/8/layout/vList5"/>
    <dgm:cxn modelId="{CBAB21B6-7052-4389-A3ED-25682F504EEB}" type="presParOf" srcId="{0B7DD610-DEBE-4797-8D64-DDF38032C43D}" destId="{F8AA4685-33E0-4F0C-85A0-899B069A0F9B}" srcOrd="1" destOrd="0" presId="urn:microsoft.com/office/officeart/2005/8/layout/vList5"/>
    <dgm:cxn modelId="{9EF85922-4A50-4161-AF53-3D0E9A6F9870}" type="presParOf" srcId="{620DE28E-8BA8-47D6-8FA5-9717099D4427}" destId="{9D2DFCF8-B98A-4706-98DE-02E729B35720}" srcOrd="3" destOrd="0" presId="urn:microsoft.com/office/officeart/2005/8/layout/vList5"/>
    <dgm:cxn modelId="{4FC8F7C7-925E-414E-8CFC-0CEA34904EDC}" type="presParOf" srcId="{620DE28E-8BA8-47D6-8FA5-9717099D4427}" destId="{4BACEA0F-5A6F-4FD9-9DC4-84980195FC6A}" srcOrd="4" destOrd="0" presId="urn:microsoft.com/office/officeart/2005/8/layout/vList5"/>
    <dgm:cxn modelId="{C305C115-8986-4655-8372-91AF28928BE0}" type="presParOf" srcId="{4BACEA0F-5A6F-4FD9-9DC4-84980195FC6A}" destId="{99DA231A-DAE8-46BC-8CAA-098909E0CF49}" srcOrd="0" destOrd="0" presId="urn:microsoft.com/office/officeart/2005/8/layout/vList5"/>
    <dgm:cxn modelId="{3859A99F-C38D-4298-8FC1-E7C55515B4B0}" type="presParOf" srcId="{4BACEA0F-5A6F-4FD9-9DC4-84980195FC6A}" destId="{52F201A7-F0DC-4BCD-9B7F-C99F75CF9A9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B5D6E22-9845-4078-91EB-0EB615FE7C7A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3FE5FA97-6079-4961-8826-CDE2897F7220}">
      <dgm:prSet phldrT="[Testo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algn="just">
            <a:buFontTx/>
            <a:buNone/>
          </a:pPr>
          <a:r>
            <a:rPr lang="it-IT" sz="1800" dirty="0" smtClean="0">
              <a:solidFill>
                <a:srgbClr val="002060"/>
              </a:solidFill>
            </a:rPr>
            <a:t>Trasmissione </a:t>
          </a:r>
          <a:r>
            <a:rPr lang="it-IT" sz="1800" dirty="0">
              <a:solidFill>
                <a:srgbClr val="002060"/>
              </a:solidFill>
            </a:rPr>
            <a:t>dati finanziari con relative previsioni di spesa conformemente al Regolamento (UE) 1303/2013 art. 112</a:t>
          </a:r>
        </a:p>
      </dgm:t>
    </dgm:pt>
    <dgm:pt modelId="{7177796A-CD1D-4FC9-A6BE-C33800732DD5}" type="parTrans" cxnId="{17D4C96A-9D92-4A86-A166-44CF6C951DC4}">
      <dgm:prSet/>
      <dgm:spPr/>
      <dgm:t>
        <a:bodyPr/>
        <a:lstStyle/>
        <a:p>
          <a:endParaRPr lang="it-IT">
            <a:solidFill>
              <a:srgbClr val="002060"/>
            </a:solidFill>
          </a:endParaRPr>
        </a:p>
      </dgm:t>
    </dgm:pt>
    <dgm:pt modelId="{5E674DE6-44FF-4760-8EDC-99BCC723E219}" type="sibTrans" cxnId="{17D4C96A-9D92-4A86-A166-44CF6C951DC4}">
      <dgm:prSet/>
      <dgm:spPr>
        <a:noFill/>
        <a:ln>
          <a:noFill/>
        </a:ln>
      </dgm:spPr>
      <dgm:t>
        <a:bodyPr/>
        <a:lstStyle/>
        <a:p>
          <a:endParaRPr lang="it-IT"/>
        </a:p>
      </dgm:t>
    </dgm:pt>
    <dgm:pt modelId="{8747BA6D-B6C3-414E-80D9-E064A073FC82}">
      <dgm:prSet phldrT="[Testo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algn="just"/>
          <a:r>
            <a:rPr lang="it-IT" sz="1800" dirty="0" smtClean="0">
              <a:solidFill>
                <a:srgbClr val="002060"/>
              </a:solidFill>
            </a:rPr>
            <a:t>Conti </a:t>
          </a:r>
          <a:r>
            <a:rPr lang="it-IT" sz="1800" dirty="0" err="1" smtClean="0">
              <a:solidFill>
                <a:srgbClr val="002060"/>
              </a:solidFill>
            </a:rPr>
            <a:t>a.c.</a:t>
          </a:r>
          <a:r>
            <a:rPr lang="it-IT" sz="1800" dirty="0" smtClean="0">
              <a:solidFill>
                <a:srgbClr val="002060"/>
              </a:solidFill>
            </a:rPr>
            <a:t> 2022-2023: </a:t>
          </a:r>
        </a:p>
        <a:p>
          <a:pPr algn="just"/>
          <a:r>
            <a:rPr lang="it-IT" sz="1800" dirty="0" smtClean="0">
              <a:solidFill>
                <a:srgbClr val="002060"/>
              </a:solidFill>
            </a:rPr>
            <a:t>-   Elaborazione e trasmissione dei Conti alla Commissione Europea ex art. 137 del Reg(UE) 1303/2013 in data 01/03/2024 (versione 2022.0) </a:t>
          </a:r>
        </a:p>
        <a:p>
          <a:pPr algn="just"/>
          <a:r>
            <a:rPr lang="it-IT" sz="1800" dirty="0" smtClean="0">
              <a:solidFill>
                <a:srgbClr val="002060"/>
              </a:solidFill>
            </a:rPr>
            <a:t>-   Accettazione </a:t>
          </a:r>
          <a:r>
            <a:rPr lang="it-IT" sz="1800" dirty="0">
              <a:solidFill>
                <a:srgbClr val="002060"/>
              </a:solidFill>
            </a:rPr>
            <a:t>da parte </a:t>
          </a:r>
          <a:r>
            <a:rPr lang="it-IT" sz="1800" dirty="0" smtClean="0">
              <a:solidFill>
                <a:srgbClr val="002060"/>
              </a:solidFill>
            </a:rPr>
            <a:t>CE Decisione C(2024) 3394 </a:t>
          </a:r>
          <a:r>
            <a:rPr lang="it-IT" sz="1800" dirty="0" err="1" smtClean="0">
              <a:solidFill>
                <a:srgbClr val="002060"/>
              </a:solidFill>
            </a:rPr>
            <a:t>final</a:t>
          </a:r>
          <a:r>
            <a:rPr lang="it-IT" sz="1800" dirty="0" smtClean="0">
              <a:solidFill>
                <a:srgbClr val="002060"/>
              </a:solidFill>
            </a:rPr>
            <a:t> </a:t>
          </a:r>
          <a:r>
            <a:rPr lang="it-IT" sz="1800" dirty="0">
              <a:solidFill>
                <a:srgbClr val="002060"/>
              </a:solidFill>
            </a:rPr>
            <a:t>del </a:t>
          </a:r>
          <a:r>
            <a:rPr lang="it-IT" sz="1800" dirty="0" smtClean="0">
              <a:solidFill>
                <a:srgbClr val="002060"/>
              </a:solidFill>
            </a:rPr>
            <a:t>15/05/2024</a:t>
          </a:r>
          <a:endParaRPr lang="it-IT" sz="1800" dirty="0">
            <a:solidFill>
              <a:srgbClr val="002060"/>
            </a:solidFill>
          </a:endParaRPr>
        </a:p>
      </dgm:t>
    </dgm:pt>
    <dgm:pt modelId="{D09E30A4-A014-4EDF-9934-AF39F0A6E8AE}" type="parTrans" cxnId="{E37A35DA-C211-47CC-A429-99C9009288B8}">
      <dgm:prSet/>
      <dgm:spPr/>
      <dgm:t>
        <a:bodyPr/>
        <a:lstStyle/>
        <a:p>
          <a:endParaRPr lang="it-IT">
            <a:solidFill>
              <a:srgbClr val="002060"/>
            </a:solidFill>
          </a:endParaRPr>
        </a:p>
      </dgm:t>
    </dgm:pt>
    <dgm:pt modelId="{D5902C95-A831-45A5-830A-6DF7BF2BB96B}" type="sibTrans" cxnId="{E37A35DA-C211-47CC-A429-99C9009288B8}">
      <dgm:prSet/>
      <dgm:spPr/>
      <dgm:t>
        <a:bodyPr/>
        <a:lstStyle/>
        <a:p>
          <a:endParaRPr lang="it-IT">
            <a:solidFill>
              <a:srgbClr val="002060"/>
            </a:solidFill>
          </a:endParaRPr>
        </a:p>
      </dgm:t>
    </dgm:pt>
    <dgm:pt modelId="{057E44CC-6ED1-4ED3-8F4E-17FDC7BEBFCB}" type="pres">
      <dgm:prSet presAssocID="{8B5D6E22-9845-4078-91EB-0EB615FE7C7A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78EFE960-B9F9-44EC-AB16-75504F357F44}" type="pres">
      <dgm:prSet presAssocID="{8B5D6E22-9845-4078-91EB-0EB615FE7C7A}" presName="dummyMaxCanvas" presStyleCnt="0">
        <dgm:presLayoutVars/>
      </dgm:prSet>
      <dgm:spPr/>
    </dgm:pt>
    <dgm:pt modelId="{2AB57BBC-AC10-46EB-88B3-6E0EE1401AC3}" type="pres">
      <dgm:prSet presAssocID="{8B5D6E22-9845-4078-91EB-0EB615FE7C7A}" presName="TwoNodes_1" presStyleLbl="node1" presStyleIdx="0" presStyleCnt="2" custScaleY="8465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41D7F91-9766-4347-94D1-7523B86A6B42}" type="pres">
      <dgm:prSet presAssocID="{8B5D6E22-9845-4078-91EB-0EB615FE7C7A}" presName="TwoNodes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6758F48-A824-4E61-9A8D-D13F2E441CDE}" type="pres">
      <dgm:prSet presAssocID="{8B5D6E22-9845-4078-91EB-0EB615FE7C7A}" presName="TwoConn_1-2" presStyleLbl="fgAccFollowNode1" presStyleIdx="0" presStyleCnt="1" custLinFactNeighborX="187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357A1C0-7BD2-4D2D-A1C4-72E49C166868}" type="pres">
      <dgm:prSet presAssocID="{8B5D6E22-9845-4078-91EB-0EB615FE7C7A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8163164-BB07-4842-88C2-987BD9AA3355}" type="pres">
      <dgm:prSet presAssocID="{8B5D6E22-9845-4078-91EB-0EB615FE7C7A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8C6E16D3-0945-49E6-A645-DEFF81BB7E80}" type="presOf" srcId="{5E674DE6-44FF-4760-8EDC-99BCC723E219}" destId="{06758F48-A824-4E61-9A8D-D13F2E441CDE}" srcOrd="0" destOrd="0" presId="urn:microsoft.com/office/officeart/2005/8/layout/vProcess5"/>
    <dgm:cxn modelId="{9897F21B-8A0F-4A42-9515-B41140240E6C}" type="presOf" srcId="{8B5D6E22-9845-4078-91EB-0EB615FE7C7A}" destId="{057E44CC-6ED1-4ED3-8F4E-17FDC7BEBFCB}" srcOrd="0" destOrd="0" presId="urn:microsoft.com/office/officeart/2005/8/layout/vProcess5"/>
    <dgm:cxn modelId="{A4C70716-CA6A-4323-B269-2A8722B0E22F}" type="presOf" srcId="{8747BA6D-B6C3-414E-80D9-E064A073FC82}" destId="{E8163164-BB07-4842-88C2-987BD9AA3355}" srcOrd="1" destOrd="0" presId="urn:microsoft.com/office/officeart/2005/8/layout/vProcess5"/>
    <dgm:cxn modelId="{221DAE5C-CC24-45C0-A119-A0F3AA5EAE4E}" type="presOf" srcId="{8747BA6D-B6C3-414E-80D9-E064A073FC82}" destId="{741D7F91-9766-4347-94D1-7523B86A6B42}" srcOrd="0" destOrd="0" presId="urn:microsoft.com/office/officeart/2005/8/layout/vProcess5"/>
    <dgm:cxn modelId="{08BCA632-B933-410D-B9FD-1817B5D2677C}" type="presOf" srcId="{3FE5FA97-6079-4961-8826-CDE2897F7220}" destId="{A357A1C0-7BD2-4D2D-A1C4-72E49C166868}" srcOrd="1" destOrd="0" presId="urn:microsoft.com/office/officeart/2005/8/layout/vProcess5"/>
    <dgm:cxn modelId="{17D4C96A-9D92-4A86-A166-44CF6C951DC4}" srcId="{8B5D6E22-9845-4078-91EB-0EB615FE7C7A}" destId="{3FE5FA97-6079-4961-8826-CDE2897F7220}" srcOrd="0" destOrd="0" parTransId="{7177796A-CD1D-4FC9-A6BE-C33800732DD5}" sibTransId="{5E674DE6-44FF-4760-8EDC-99BCC723E219}"/>
    <dgm:cxn modelId="{957BD47A-1F5E-4AC4-9606-9A807FD98B2A}" type="presOf" srcId="{3FE5FA97-6079-4961-8826-CDE2897F7220}" destId="{2AB57BBC-AC10-46EB-88B3-6E0EE1401AC3}" srcOrd="0" destOrd="0" presId="urn:microsoft.com/office/officeart/2005/8/layout/vProcess5"/>
    <dgm:cxn modelId="{E37A35DA-C211-47CC-A429-99C9009288B8}" srcId="{8B5D6E22-9845-4078-91EB-0EB615FE7C7A}" destId="{8747BA6D-B6C3-414E-80D9-E064A073FC82}" srcOrd="1" destOrd="0" parTransId="{D09E30A4-A014-4EDF-9934-AF39F0A6E8AE}" sibTransId="{D5902C95-A831-45A5-830A-6DF7BF2BB96B}"/>
    <dgm:cxn modelId="{61A6A4A8-DA55-40A2-9F1C-8E9404B85E57}" type="presParOf" srcId="{057E44CC-6ED1-4ED3-8F4E-17FDC7BEBFCB}" destId="{78EFE960-B9F9-44EC-AB16-75504F357F44}" srcOrd="0" destOrd="0" presId="urn:microsoft.com/office/officeart/2005/8/layout/vProcess5"/>
    <dgm:cxn modelId="{6EB2CABB-D0C2-4035-9CDC-E89E1BD9D38E}" type="presParOf" srcId="{057E44CC-6ED1-4ED3-8F4E-17FDC7BEBFCB}" destId="{2AB57BBC-AC10-46EB-88B3-6E0EE1401AC3}" srcOrd="1" destOrd="0" presId="urn:microsoft.com/office/officeart/2005/8/layout/vProcess5"/>
    <dgm:cxn modelId="{8E9BABE5-88EB-4A32-9602-F96D4BC733C9}" type="presParOf" srcId="{057E44CC-6ED1-4ED3-8F4E-17FDC7BEBFCB}" destId="{741D7F91-9766-4347-94D1-7523B86A6B42}" srcOrd="2" destOrd="0" presId="urn:microsoft.com/office/officeart/2005/8/layout/vProcess5"/>
    <dgm:cxn modelId="{FA6B8CF5-5C9B-477C-AF3D-33F00C1BC685}" type="presParOf" srcId="{057E44CC-6ED1-4ED3-8F4E-17FDC7BEBFCB}" destId="{06758F48-A824-4E61-9A8D-D13F2E441CDE}" srcOrd="3" destOrd="0" presId="urn:microsoft.com/office/officeart/2005/8/layout/vProcess5"/>
    <dgm:cxn modelId="{1E9C8349-8F79-403B-8F28-45F9ABA9CD2B}" type="presParOf" srcId="{057E44CC-6ED1-4ED3-8F4E-17FDC7BEBFCB}" destId="{A357A1C0-7BD2-4D2D-A1C4-72E49C166868}" srcOrd="4" destOrd="0" presId="urn:microsoft.com/office/officeart/2005/8/layout/vProcess5"/>
    <dgm:cxn modelId="{11F96B80-64A1-44F0-8947-1B69AE6B490D}" type="presParOf" srcId="{057E44CC-6ED1-4ED3-8F4E-17FDC7BEBFCB}" destId="{E8163164-BB07-4842-88C2-987BD9AA3355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3D0534-6489-406D-98A2-A9CC4099F76F}">
      <dsp:nvSpPr>
        <dsp:cNvPr id="0" name=""/>
        <dsp:cNvSpPr/>
      </dsp:nvSpPr>
      <dsp:spPr>
        <a:xfrm rot="5400000">
          <a:off x="3591882" y="-1257216"/>
          <a:ext cx="1103214" cy="389763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>
              <a:solidFill>
                <a:srgbClr val="002060"/>
              </a:solidFill>
            </a:rPr>
            <a:t>TOTALE SPESA CUMULATA </a:t>
          </a:r>
          <a:r>
            <a:rPr lang="it-IT" sz="1800" kern="1200" dirty="0" smtClean="0">
              <a:solidFill>
                <a:srgbClr val="002060"/>
              </a:solidFill>
            </a:rPr>
            <a:t>CERTIFICATA AL NETTO DEI RITIRI OPERATI NEI CONTI</a:t>
          </a:r>
          <a:endParaRPr lang="it-IT" sz="1800" kern="1200" dirty="0">
            <a:solidFill>
              <a:srgbClr val="002060"/>
            </a:solidFill>
          </a:endParaRPr>
        </a:p>
      </dsp:txBody>
      <dsp:txXfrm rot="-5400000">
        <a:off x="2194674" y="193846"/>
        <a:ext cx="3843776" cy="995506"/>
      </dsp:txXfrm>
    </dsp:sp>
    <dsp:sp modelId="{023F3D2A-41E6-426D-9449-4ED564A66964}">
      <dsp:nvSpPr>
        <dsp:cNvPr id="0" name=""/>
        <dsp:cNvSpPr/>
      </dsp:nvSpPr>
      <dsp:spPr>
        <a:xfrm>
          <a:off x="4638" y="13631"/>
          <a:ext cx="2194675" cy="1379018"/>
        </a:xfrm>
        <a:prstGeom prst="roundRect">
          <a:avLst/>
        </a:prstGeom>
        <a:solidFill>
          <a:srgbClr val="CCECFF"/>
        </a:solidFill>
        <a:ln w="6350" cap="flat" cmpd="sng" algn="ctr">
          <a:solidFill>
            <a:schemeClr val="accent5">
              <a:lumMod val="75000"/>
            </a:schemeClr>
          </a:solidFill>
          <a:prstDash val="solid"/>
          <a:miter lim="800000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>
              <a:solidFill>
                <a:srgbClr val="002060"/>
              </a:solidFill>
              <a:latin typeface="+mn-lt"/>
            </a:rPr>
            <a:t>€ </a:t>
          </a:r>
          <a:r>
            <a:rPr lang="it-IT" sz="2000" kern="1200" dirty="0" smtClean="0">
              <a:solidFill>
                <a:srgbClr val="002060"/>
              </a:solidFill>
              <a:latin typeface="+mn-lt"/>
            </a:rPr>
            <a:t>217.442.895,71</a:t>
          </a:r>
          <a:endParaRPr lang="it-IT" sz="2000" kern="1200" dirty="0">
            <a:solidFill>
              <a:srgbClr val="002060"/>
            </a:solidFill>
            <a:latin typeface="+mn-lt"/>
          </a:endParaRPr>
        </a:p>
      </dsp:txBody>
      <dsp:txXfrm>
        <a:off x="71956" y="80949"/>
        <a:ext cx="2060039" cy="1244382"/>
      </dsp:txXfrm>
    </dsp:sp>
    <dsp:sp modelId="{F8AA4685-33E0-4F0C-85A0-899B069A0F9B}">
      <dsp:nvSpPr>
        <dsp:cNvPr id="0" name=""/>
        <dsp:cNvSpPr/>
      </dsp:nvSpPr>
      <dsp:spPr>
        <a:xfrm rot="5400000">
          <a:off x="3593672" y="188847"/>
          <a:ext cx="1103214" cy="39014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>
              <a:solidFill>
                <a:srgbClr val="002060"/>
              </a:solidFill>
            </a:rPr>
            <a:t>IMPORTO TOTALE DEI RITIRI OPERATI NEI CONTI</a:t>
          </a:r>
        </a:p>
      </dsp:txBody>
      <dsp:txXfrm rot="-5400000">
        <a:off x="2194559" y="1641814"/>
        <a:ext cx="3847586" cy="995506"/>
      </dsp:txXfrm>
    </dsp:sp>
    <dsp:sp modelId="{45AE5A7D-CB06-4DC9-862C-FBF66A50E777}">
      <dsp:nvSpPr>
        <dsp:cNvPr id="0" name=""/>
        <dsp:cNvSpPr/>
      </dsp:nvSpPr>
      <dsp:spPr>
        <a:xfrm>
          <a:off x="5305" y="1461766"/>
          <a:ext cx="2194560" cy="1379018"/>
        </a:xfrm>
        <a:prstGeom prst="roundRect">
          <a:avLst/>
        </a:prstGeom>
        <a:solidFill>
          <a:srgbClr val="CCFFCC"/>
        </a:solidFill>
        <a:ln w="635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>
              <a:solidFill>
                <a:srgbClr val="002060"/>
              </a:solidFill>
            </a:rPr>
            <a:t>€ </a:t>
          </a:r>
          <a:r>
            <a:rPr lang="it-IT" sz="2000" kern="1200" dirty="0" smtClean="0">
              <a:solidFill>
                <a:srgbClr val="002060"/>
              </a:solidFill>
            </a:rPr>
            <a:t>474.487,05</a:t>
          </a:r>
          <a:endParaRPr lang="it-IT" sz="2000" kern="1200" dirty="0">
            <a:solidFill>
              <a:srgbClr val="002060"/>
            </a:solidFill>
          </a:endParaRPr>
        </a:p>
      </dsp:txBody>
      <dsp:txXfrm>
        <a:off x="72623" y="1529084"/>
        <a:ext cx="2059924" cy="1244382"/>
      </dsp:txXfrm>
    </dsp:sp>
    <dsp:sp modelId="{52F201A7-F0DC-4BCD-9B7F-C99F75CF9A92}">
      <dsp:nvSpPr>
        <dsp:cNvPr id="0" name=""/>
        <dsp:cNvSpPr/>
      </dsp:nvSpPr>
      <dsp:spPr>
        <a:xfrm rot="5400000">
          <a:off x="3593672" y="1636816"/>
          <a:ext cx="1103214" cy="39014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>
              <a:solidFill>
                <a:srgbClr val="002060"/>
              </a:solidFill>
            </a:rPr>
            <a:t>% SPESA CERTIFICATA AL </a:t>
          </a:r>
          <a:r>
            <a:rPr lang="it-IT" sz="1800" kern="1200" dirty="0" smtClean="0">
              <a:solidFill>
                <a:srgbClr val="002060"/>
              </a:solidFill>
            </a:rPr>
            <a:t>30.10.2024 RISPETTO ALLA DOTAZIONE FINANZIARIA COMPLESSIVA DEL PROGRAMMA </a:t>
          </a:r>
          <a:endParaRPr lang="it-IT" sz="1800" kern="1200" dirty="0">
            <a:solidFill>
              <a:srgbClr val="002060"/>
            </a:solidFill>
          </a:endParaRPr>
        </a:p>
      </dsp:txBody>
      <dsp:txXfrm rot="-5400000">
        <a:off x="2194559" y="3089783"/>
        <a:ext cx="3847586" cy="995506"/>
      </dsp:txXfrm>
    </dsp:sp>
    <dsp:sp modelId="{99DA231A-DAE8-46BC-8CAA-098909E0CF49}">
      <dsp:nvSpPr>
        <dsp:cNvPr id="0" name=""/>
        <dsp:cNvSpPr/>
      </dsp:nvSpPr>
      <dsp:spPr>
        <a:xfrm>
          <a:off x="0" y="2898027"/>
          <a:ext cx="2194560" cy="1379018"/>
        </a:xfrm>
        <a:prstGeom prst="roundRect">
          <a:avLst/>
        </a:prstGeom>
        <a:solidFill>
          <a:srgbClr val="FFCCCC"/>
        </a:soli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>
              <a:solidFill>
                <a:srgbClr val="002060"/>
              </a:solidFill>
            </a:rPr>
            <a:t>78,92%</a:t>
          </a:r>
          <a:endParaRPr lang="it-IT" sz="2000" kern="1200" dirty="0">
            <a:solidFill>
              <a:srgbClr val="002060"/>
            </a:solidFill>
          </a:endParaRPr>
        </a:p>
      </dsp:txBody>
      <dsp:txXfrm>
        <a:off x="67318" y="2965345"/>
        <a:ext cx="2059924" cy="12443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2976A5-5F1B-4281-B6DE-862B7A7AB78C}">
      <dsp:nvSpPr>
        <dsp:cNvPr id="0" name=""/>
        <dsp:cNvSpPr/>
      </dsp:nvSpPr>
      <dsp:spPr>
        <a:xfrm>
          <a:off x="0" y="306392"/>
          <a:ext cx="6611586" cy="1796263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it-IT" sz="1800" kern="1200" dirty="0" smtClean="0">
              <a:solidFill>
                <a:srgbClr val="002060"/>
              </a:solidFill>
            </a:rPr>
            <a:t>Trasmissione </a:t>
          </a:r>
          <a:r>
            <a:rPr lang="it-IT" sz="1800" kern="1200" dirty="0">
              <a:solidFill>
                <a:srgbClr val="002060"/>
              </a:solidFill>
            </a:rPr>
            <a:t>dati finanziari con relative previsioni di spesa ex art. 112 Reg(UE) </a:t>
          </a:r>
          <a:r>
            <a:rPr lang="it-IT" sz="1800" kern="1200" dirty="0" smtClean="0">
              <a:solidFill>
                <a:srgbClr val="002060"/>
              </a:solidFill>
            </a:rPr>
            <a:t>1303/2013</a:t>
          </a:r>
          <a:endParaRPr lang="it-IT" sz="1800" kern="1200" dirty="0">
            <a:solidFill>
              <a:srgbClr val="002060"/>
            </a:solidFill>
          </a:endParaRPr>
        </a:p>
      </dsp:txBody>
      <dsp:txXfrm>
        <a:off x="52611" y="359003"/>
        <a:ext cx="4514148" cy="1691041"/>
      </dsp:txXfrm>
    </dsp:sp>
    <dsp:sp modelId="{9B0F34DC-8585-4A92-8ED9-D211D0FC5253}">
      <dsp:nvSpPr>
        <dsp:cNvPr id="0" name=""/>
        <dsp:cNvSpPr/>
      </dsp:nvSpPr>
      <dsp:spPr>
        <a:xfrm>
          <a:off x="1166750" y="2322437"/>
          <a:ext cx="6611586" cy="2043297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>
              <a:solidFill>
                <a:srgbClr val="002060"/>
              </a:solidFill>
            </a:rPr>
            <a:t>  Conti </a:t>
          </a:r>
          <a:r>
            <a:rPr lang="it-IT" sz="1800" kern="1200" dirty="0" err="1" smtClean="0">
              <a:solidFill>
                <a:srgbClr val="002060"/>
              </a:solidFill>
            </a:rPr>
            <a:t>a.c.</a:t>
          </a:r>
          <a:r>
            <a:rPr lang="it-IT" sz="1800" kern="1200" dirty="0" smtClean="0">
              <a:solidFill>
                <a:srgbClr val="002060"/>
              </a:solidFill>
            </a:rPr>
            <a:t> 2022-2023: </a:t>
          </a: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>
              <a:solidFill>
                <a:srgbClr val="002060"/>
              </a:solidFill>
            </a:rPr>
            <a:t>- Elaborazione e trasmissione dei Conti alla Commissione Europea ex art. 137 del Reg(UE) 1303/2013 in data 29/02/2024 (versione 2022.0) </a:t>
          </a: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>
              <a:solidFill>
                <a:srgbClr val="002060"/>
              </a:solidFill>
            </a:rPr>
            <a:t>- Accettazione da parte CE Decisione C(2024)3091 </a:t>
          </a:r>
          <a:r>
            <a:rPr lang="it-IT" sz="1800" kern="1200" dirty="0" err="1" smtClean="0">
              <a:solidFill>
                <a:srgbClr val="002060"/>
              </a:solidFill>
            </a:rPr>
            <a:t>final</a:t>
          </a:r>
          <a:r>
            <a:rPr lang="it-IT" sz="1800" kern="1200" dirty="0" smtClean="0">
              <a:solidFill>
                <a:srgbClr val="002060"/>
              </a:solidFill>
            </a:rPr>
            <a:t> del 30/04/2024</a:t>
          </a:r>
          <a:endParaRPr lang="it-IT" sz="1800" kern="1200" dirty="0">
            <a:solidFill>
              <a:srgbClr val="002060"/>
            </a:solidFill>
          </a:endParaRPr>
        </a:p>
      </dsp:txBody>
      <dsp:txXfrm>
        <a:off x="1226596" y="2382283"/>
        <a:ext cx="3997000" cy="1923605"/>
      </dsp:txXfrm>
    </dsp:sp>
    <dsp:sp modelId="{855428B6-3D18-40DC-845B-3C9AE46614A6}">
      <dsp:nvSpPr>
        <dsp:cNvPr id="0" name=""/>
        <dsp:cNvSpPr/>
      </dsp:nvSpPr>
      <dsp:spPr>
        <a:xfrm>
          <a:off x="5283442" y="1606259"/>
          <a:ext cx="1328143" cy="1328143"/>
        </a:xfrm>
        <a:prstGeom prst="downArrow">
          <a:avLst>
            <a:gd name="adj1" fmla="val 55000"/>
            <a:gd name="adj2" fmla="val 45000"/>
          </a:avLst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3600" kern="1200"/>
        </a:p>
      </dsp:txBody>
      <dsp:txXfrm>
        <a:off x="5582274" y="1606259"/>
        <a:ext cx="730479" cy="9994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3D0534-6489-406D-98A2-A9CC4099F76F}">
      <dsp:nvSpPr>
        <dsp:cNvPr id="0" name=""/>
        <dsp:cNvSpPr/>
      </dsp:nvSpPr>
      <dsp:spPr>
        <a:xfrm rot="5400000">
          <a:off x="3591882" y="-1257216"/>
          <a:ext cx="1103214" cy="389763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>
              <a:solidFill>
                <a:srgbClr val="002060"/>
              </a:solidFill>
            </a:rPr>
            <a:t>TOTALE SPESA CUMULATA </a:t>
          </a:r>
          <a:r>
            <a:rPr lang="it-IT" sz="1800" kern="1200" dirty="0" smtClean="0">
              <a:solidFill>
                <a:srgbClr val="002060"/>
              </a:solidFill>
            </a:rPr>
            <a:t>CERTIFICATA AL NETTO DEI RITIRI OPERATI NEI CONTI</a:t>
          </a:r>
          <a:endParaRPr lang="it-IT" sz="1800" kern="1200" dirty="0">
            <a:solidFill>
              <a:srgbClr val="002060"/>
            </a:solidFill>
          </a:endParaRPr>
        </a:p>
      </dsp:txBody>
      <dsp:txXfrm rot="-5400000">
        <a:off x="2194674" y="193846"/>
        <a:ext cx="3843776" cy="995506"/>
      </dsp:txXfrm>
    </dsp:sp>
    <dsp:sp modelId="{023F3D2A-41E6-426D-9449-4ED564A66964}">
      <dsp:nvSpPr>
        <dsp:cNvPr id="0" name=""/>
        <dsp:cNvSpPr/>
      </dsp:nvSpPr>
      <dsp:spPr>
        <a:xfrm>
          <a:off x="4638" y="13631"/>
          <a:ext cx="2194675" cy="1379018"/>
        </a:xfrm>
        <a:prstGeom prst="roundRect">
          <a:avLst/>
        </a:prstGeom>
        <a:solidFill>
          <a:srgbClr val="CCECFF"/>
        </a:solidFill>
        <a:ln w="6350" cap="flat" cmpd="sng" algn="ctr">
          <a:solidFill>
            <a:schemeClr val="accent5">
              <a:lumMod val="75000"/>
            </a:schemeClr>
          </a:solidFill>
          <a:prstDash val="solid"/>
          <a:miter lim="800000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>
              <a:solidFill>
                <a:srgbClr val="002060"/>
              </a:solidFill>
              <a:latin typeface="+mn-lt"/>
            </a:rPr>
            <a:t>€ </a:t>
          </a:r>
          <a:r>
            <a:rPr lang="it-IT" sz="2000" kern="1200" dirty="0" smtClean="0">
              <a:solidFill>
                <a:srgbClr val="002060"/>
              </a:solidFill>
              <a:latin typeface="+mn-lt"/>
            </a:rPr>
            <a:t>104.444.693,99</a:t>
          </a:r>
          <a:endParaRPr lang="it-IT" sz="2000" kern="1200" dirty="0">
            <a:solidFill>
              <a:srgbClr val="002060"/>
            </a:solidFill>
            <a:latin typeface="+mn-lt"/>
          </a:endParaRPr>
        </a:p>
      </dsp:txBody>
      <dsp:txXfrm>
        <a:off x="71956" y="80949"/>
        <a:ext cx="2060039" cy="1244382"/>
      </dsp:txXfrm>
    </dsp:sp>
    <dsp:sp modelId="{F8AA4685-33E0-4F0C-85A0-899B069A0F9B}">
      <dsp:nvSpPr>
        <dsp:cNvPr id="0" name=""/>
        <dsp:cNvSpPr/>
      </dsp:nvSpPr>
      <dsp:spPr>
        <a:xfrm rot="5400000">
          <a:off x="3593672" y="188847"/>
          <a:ext cx="1103214" cy="39014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>
              <a:solidFill>
                <a:srgbClr val="002060"/>
              </a:solidFill>
            </a:rPr>
            <a:t>IMPORTO TOTALE DEI RITIRI OPERATI NEI CONTI</a:t>
          </a:r>
        </a:p>
      </dsp:txBody>
      <dsp:txXfrm rot="-5400000">
        <a:off x="2194559" y="1641814"/>
        <a:ext cx="3847586" cy="995506"/>
      </dsp:txXfrm>
    </dsp:sp>
    <dsp:sp modelId="{45AE5A7D-CB06-4DC9-862C-FBF66A50E777}">
      <dsp:nvSpPr>
        <dsp:cNvPr id="0" name=""/>
        <dsp:cNvSpPr/>
      </dsp:nvSpPr>
      <dsp:spPr>
        <a:xfrm>
          <a:off x="5305" y="1461766"/>
          <a:ext cx="2194560" cy="1379018"/>
        </a:xfrm>
        <a:prstGeom prst="roundRect">
          <a:avLst/>
        </a:prstGeom>
        <a:solidFill>
          <a:srgbClr val="CCFFCC"/>
        </a:solidFill>
        <a:ln w="635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>
              <a:solidFill>
                <a:srgbClr val="002060"/>
              </a:solidFill>
            </a:rPr>
            <a:t>€  1.027.069,89</a:t>
          </a:r>
          <a:endParaRPr lang="it-IT" sz="2000" kern="1200" dirty="0">
            <a:solidFill>
              <a:srgbClr val="002060"/>
            </a:solidFill>
          </a:endParaRPr>
        </a:p>
      </dsp:txBody>
      <dsp:txXfrm>
        <a:off x="72623" y="1529084"/>
        <a:ext cx="2059924" cy="1244382"/>
      </dsp:txXfrm>
    </dsp:sp>
    <dsp:sp modelId="{52F201A7-F0DC-4BCD-9B7F-C99F75CF9A92}">
      <dsp:nvSpPr>
        <dsp:cNvPr id="0" name=""/>
        <dsp:cNvSpPr/>
      </dsp:nvSpPr>
      <dsp:spPr>
        <a:xfrm rot="5400000">
          <a:off x="3598359" y="1623489"/>
          <a:ext cx="1064568" cy="392809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>
              <a:solidFill>
                <a:srgbClr val="002060"/>
              </a:solidFill>
            </a:rPr>
            <a:t>% SPESA CERTIFICATA AL </a:t>
          </a:r>
          <a:r>
            <a:rPr lang="it-IT" sz="1800" kern="1200" dirty="0" smtClean="0">
              <a:solidFill>
                <a:srgbClr val="002060"/>
              </a:solidFill>
            </a:rPr>
            <a:t>28.10.2024 RISPETTO ALLA DOTAZIONE FINANZIARIA COMPLESSIVA DEL PROGRAMMA </a:t>
          </a:r>
          <a:endParaRPr lang="it-IT" sz="1800" kern="1200" dirty="0">
            <a:solidFill>
              <a:srgbClr val="002060"/>
            </a:solidFill>
          </a:endParaRPr>
        </a:p>
      </dsp:txBody>
      <dsp:txXfrm rot="-5400000">
        <a:off x="2166596" y="3107220"/>
        <a:ext cx="3876126" cy="960632"/>
      </dsp:txXfrm>
    </dsp:sp>
    <dsp:sp modelId="{99DA231A-DAE8-46BC-8CAA-098909E0CF49}">
      <dsp:nvSpPr>
        <dsp:cNvPr id="0" name=""/>
        <dsp:cNvSpPr/>
      </dsp:nvSpPr>
      <dsp:spPr>
        <a:xfrm>
          <a:off x="0" y="2898027"/>
          <a:ext cx="2166597" cy="1379018"/>
        </a:xfrm>
        <a:prstGeom prst="roundRect">
          <a:avLst/>
        </a:prstGeom>
        <a:solidFill>
          <a:srgbClr val="FFCCCC"/>
        </a:soli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>
              <a:solidFill>
                <a:srgbClr val="002060"/>
              </a:solidFill>
            </a:rPr>
            <a:t>75,41%</a:t>
          </a:r>
          <a:endParaRPr lang="it-IT" sz="2000" kern="1200" dirty="0">
            <a:solidFill>
              <a:srgbClr val="002060"/>
            </a:solidFill>
          </a:endParaRPr>
        </a:p>
      </dsp:txBody>
      <dsp:txXfrm>
        <a:off x="67318" y="2965345"/>
        <a:ext cx="2031961" cy="124438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B57BBC-AC10-46EB-88B3-6E0EE1401AC3}">
      <dsp:nvSpPr>
        <dsp:cNvPr id="0" name=""/>
        <dsp:cNvSpPr/>
      </dsp:nvSpPr>
      <dsp:spPr>
        <a:xfrm>
          <a:off x="0" y="156772"/>
          <a:ext cx="6850756" cy="1729753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it-IT" sz="1800" kern="1200" dirty="0" smtClean="0">
              <a:solidFill>
                <a:srgbClr val="002060"/>
              </a:solidFill>
            </a:rPr>
            <a:t>Trasmissione </a:t>
          </a:r>
          <a:r>
            <a:rPr lang="it-IT" sz="1800" kern="1200" dirty="0">
              <a:solidFill>
                <a:srgbClr val="002060"/>
              </a:solidFill>
            </a:rPr>
            <a:t>dati finanziari con relative previsioni di spesa conformemente al Regolamento (UE) 1303/2013 art. 112</a:t>
          </a:r>
        </a:p>
      </dsp:txBody>
      <dsp:txXfrm>
        <a:off x="50663" y="207435"/>
        <a:ext cx="4757214" cy="1628427"/>
      </dsp:txXfrm>
    </dsp:sp>
    <dsp:sp modelId="{741D7F91-9766-4347-94D1-7523B86A6B42}">
      <dsp:nvSpPr>
        <dsp:cNvPr id="0" name=""/>
        <dsp:cNvSpPr/>
      </dsp:nvSpPr>
      <dsp:spPr>
        <a:xfrm>
          <a:off x="1208956" y="2497364"/>
          <a:ext cx="6850756" cy="2043297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>
              <a:solidFill>
                <a:srgbClr val="002060"/>
              </a:solidFill>
            </a:rPr>
            <a:t>Conti </a:t>
          </a:r>
          <a:r>
            <a:rPr lang="it-IT" sz="1800" kern="1200" dirty="0" err="1" smtClean="0">
              <a:solidFill>
                <a:srgbClr val="002060"/>
              </a:solidFill>
            </a:rPr>
            <a:t>a.c.</a:t>
          </a:r>
          <a:r>
            <a:rPr lang="it-IT" sz="1800" kern="1200" dirty="0" smtClean="0">
              <a:solidFill>
                <a:srgbClr val="002060"/>
              </a:solidFill>
            </a:rPr>
            <a:t> 2022-2023: </a:t>
          </a: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>
              <a:solidFill>
                <a:srgbClr val="002060"/>
              </a:solidFill>
            </a:rPr>
            <a:t>-   Elaborazione e trasmissione dei Conti alla Commissione Europea ex art. 137 del Reg(UE) 1303/2013 in data 01/03/2024 (versione 2022.0) </a:t>
          </a: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>
              <a:solidFill>
                <a:srgbClr val="002060"/>
              </a:solidFill>
            </a:rPr>
            <a:t>-   Accettazione </a:t>
          </a:r>
          <a:r>
            <a:rPr lang="it-IT" sz="1800" kern="1200" dirty="0">
              <a:solidFill>
                <a:srgbClr val="002060"/>
              </a:solidFill>
            </a:rPr>
            <a:t>da parte </a:t>
          </a:r>
          <a:r>
            <a:rPr lang="it-IT" sz="1800" kern="1200" dirty="0" smtClean="0">
              <a:solidFill>
                <a:srgbClr val="002060"/>
              </a:solidFill>
            </a:rPr>
            <a:t>CE Decisione C(2024) 3394 </a:t>
          </a:r>
          <a:r>
            <a:rPr lang="it-IT" sz="1800" kern="1200" dirty="0" err="1" smtClean="0">
              <a:solidFill>
                <a:srgbClr val="002060"/>
              </a:solidFill>
            </a:rPr>
            <a:t>final</a:t>
          </a:r>
          <a:r>
            <a:rPr lang="it-IT" sz="1800" kern="1200" dirty="0" smtClean="0">
              <a:solidFill>
                <a:srgbClr val="002060"/>
              </a:solidFill>
            </a:rPr>
            <a:t> </a:t>
          </a:r>
          <a:r>
            <a:rPr lang="it-IT" sz="1800" kern="1200" dirty="0">
              <a:solidFill>
                <a:srgbClr val="002060"/>
              </a:solidFill>
            </a:rPr>
            <a:t>del </a:t>
          </a:r>
          <a:r>
            <a:rPr lang="it-IT" sz="1800" kern="1200" dirty="0" smtClean="0">
              <a:solidFill>
                <a:srgbClr val="002060"/>
              </a:solidFill>
            </a:rPr>
            <a:t>15/05/2024</a:t>
          </a:r>
          <a:endParaRPr lang="it-IT" sz="1800" kern="1200" dirty="0">
            <a:solidFill>
              <a:srgbClr val="002060"/>
            </a:solidFill>
          </a:endParaRPr>
        </a:p>
      </dsp:txBody>
      <dsp:txXfrm>
        <a:off x="1268802" y="2557210"/>
        <a:ext cx="4193963" cy="1923605"/>
      </dsp:txXfrm>
    </dsp:sp>
    <dsp:sp modelId="{06758F48-A824-4E61-9A8D-D13F2E441CDE}">
      <dsp:nvSpPr>
        <dsp:cNvPr id="0" name=""/>
        <dsp:cNvSpPr/>
      </dsp:nvSpPr>
      <dsp:spPr>
        <a:xfrm>
          <a:off x="5547554" y="1606259"/>
          <a:ext cx="1328143" cy="1328143"/>
        </a:xfrm>
        <a:prstGeom prst="downArrow">
          <a:avLst>
            <a:gd name="adj1" fmla="val 55000"/>
            <a:gd name="adj2" fmla="val 45000"/>
          </a:avLst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3600" kern="1200"/>
        </a:p>
      </dsp:txBody>
      <dsp:txXfrm>
        <a:off x="5846386" y="1606259"/>
        <a:ext cx="730479" cy="9994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9" y="1122363"/>
            <a:ext cx="8596921" cy="1153244"/>
          </a:xfrm>
        </p:spPr>
        <p:txBody>
          <a:bodyPr anchor="b">
            <a:normAutofit/>
          </a:bodyPr>
          <a:lstStyle>
            <a:lvl1pPr algn="ctr">
              <a:defRPr sz="3600">
                <a:latin typeface="+mn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574473"/>
            <a:ext cx="6858000" cy="168332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1D3A8F5E-2880-4A01-B775-ECFF743CD9AE}"/>
              </a:ext>
            </a:extLst>
          </p:cNvPr>
          <p:cNvCxnSpPr/>
          <p:nvPr userDrawn="1"/>
        </p:nvCxnSpPr>
        <p:spPr>
          <a:xfrm>
            <a:off x="328827" y="972000"/>
            <a:ext cx="8640000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DFD997A5-F371-4719-8A48-EB89F1F6236C}"/>
              </a:ext>
            </a:extLst>
          </p:cNvPr>
          <p:cNvCxnSpPr/>
          <p:nvPr userDrawn="1"/>
        </p:nvCxnSpPr>
        <p:spPr>
          <a:xfrm>
            <a:off x="316921" y="6278291"/>
            <a:ext cx="8640000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C4BD2122-BFC9-423A-A570-6004416BB1BF}"/>
              </a:ext>
            </a:extLst>
          </p:cNvPr>
          <p:cNvSpPr txBox="1">
            <a:spLocks/>
          </p:cNvSpPr>
          <p:nvPr userDrawn="1"/>
        </p:nvSpPr>
        <p:spPr>
          <a:xfrm>
            <a:off x="360000" y="6336353"/>
            <a:ext cx="8640000" cy="5216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dirty="0">
                <a:solidFill>
                  <a:schemeClr val="tx1"/>
                </a:solidFill>
              </a:rPr>
              <a:t>Dipartimento Presidenza</a:t>
            </a:r>
          </a:p>
          <a:p>
            <a:pPr>
              <a:defRPr/>
            </a:pPr>
            <a:r>
              <a:rPr lang="it-IT" dirty="0">
                <a:solidFill>
                  <a:schemeClr val="tx1"/>
                </a:solidFill>
              </a:rPr>
              <a:t>Servizio </a:t>
            </a:r>
            <a:r>
              <a:rPr lang="it-IT" dirty="0" err="1">
                <a:solidFill>
                  <a:schemeClr val="tx1"/>
                </a:solidFill>
              </a:rPr>
              <a:t>AdG</a:t>
            </a:r>
            <a:r>
              <a:rPr lang="it-IT" dirty="0">
                <a:solidFill>
                  <a:schemeClr val="tx1"/>
                </a:solidFill>
              </a:rPr>
              <a:t> Unica FESR – FSE</a:t>
            </a:r>
          </a:p>
          <a:p>
            <a:pPr>
              <a:defRPr/>
            </a:pPr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7D4557BA-128F-467E-9D88-8E2C0587CD8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3071" y="167000"/>
            <a:ext cx="8267700" cy="756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452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6313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2318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99521" y="6336353"/>
            <a:ext cx="2057400" cy="365125"/>
          </a:xfrm>
        </p:spPr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C5C32F5D-50C8-4FFD-B8F3-44DE1124E836}"/>
              </a:ext>
            </a:extLst>
          </p:cNvPr>
          <p:cNvCxnSpPr/>
          <p:nvPr userDrawn="1"/>
        </p:nvCxnSpPr>
        <p:spPr>
          <a:xfrm>
            <a:off x="360000" y="972000"/>
            <a:ext cx="8640000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2393A3FD-4B52-4FBD-B393-009D2335416E}"/>
              </a:ext>
            </a:extLst>
          </p:cNvPr>
          <p:cNvCxnSpPr/>
          <p:nvPr userDrawn="1"/>
        </p:nvCxnSpPr>
        <p:spPr>
          <a:xfrm>
            <a:off x="316921" y="6247118"/>
            <a:ext cx="86400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egnaposto piè di pagina 2">
            <a:extLst>
              <a:ext uri="{FF2B5EF4-FFF2-40B4-BE49-F238E27FC236}">
                <a16:creationId xmlns:a16="http://schemas.microsoft.com/office/drawing/2014/main" id="{60AE5991-ACFD-44B6-898E-2E059947EE44}"/>
              </a:ext>
            </a:extLst>
          </p:cNvPr>
          <p:cNvSpPr txBox="1">
            <a:spLocks/>
          </p:cNvSpPr>
          <p:nvPr userDrawn="1"/>
        </p:nvSpPr>
        <p:spPr>
          <a:xfrm>
            <a:off x="360000" y="6336353"/>
            <a:ext cx="8640000" cy="5216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dirty="0">
                <a:solidFill>
                  <a:schemeClr val="tx1"/>
                </a:solidFill>
              </a:rPr>
              <a:t>Dipartimento Presidenza</a:t>
            </a:r>
          </a:p>
          <a:p>
            <a:pPr>
              <a:defRPr/>
            </a:pPr>
            <a:r>
              <a:rPr lang="it-IT" dirty="0">
                <a:solidFill>
                  <a:schemeClr val="tx1"/>
                </a:solidFill>
              </a:rPr>
              <a:t>Servizio </a:t>
            </a:r>
            <a:r>
              <a:rPr lang="it-IT" dirty="0" err="1">
                <a:solidFill>
                  <a:schemeClr val="tx1"/>
                </a:solidFill>
              </a:rPr>
              <a:t>AdG</a:t>
            </a:r>
            <a:r>
              <a:rPr lang="it-IT" dirty="0">
                <a:solidFill>
                  <a:schemeClr val="tx1"/>
                </a:solidFill>
              </a:rPr>
              <a:t> Unica FESR – FSE</a:t>
            </a:r>
          </a:p>
          <a:p>
            <a:pPr>
              <a:defRPr/>
            </a:pPr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FD6D9B1-EB6C-4A2E-896A-68F6D2661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999" y="1122363"/>
            <a:ext cx="8596921" cy="394710"/>
          </a:xfrm>
        </p:spPr>
        <p:txBody>
          <a:bodyPr anchor="b">
            <a:normAutofit/>
          </a:bodyPr>
          <a:lstStyle>
            <a:lvl1pPr algn="ctr">
              <a:defRPr sz="2800">
                <a:latin typeface="+mn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EF44E54A-7608-4A71-895B-B7F2667DE8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3071" y="167000"/>
            <a:ext cx="8267700" cy="756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72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2037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6222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5431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7184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3047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3530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6875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1418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09D77B07-29F8-4498-916C-146C89E690CB}"/>
              </a:ext>
            </a:extLst>
          </p:cNvPr>
          <p:cNvSpPr txBox="1"/>
          <p:nvPr/>
        </p:nvSpPr>
        <p:spPr>
          <a:xfrm>
            <a:off x="359999" y="2484139"/>
            <a:ext cx="8596921" cy="58477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3200" b="0" i="0" u="none" strike="noStrike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FillTx/>
                <a:sym typeface="Helvetica"/>
              </a:rPr>
              <a:t>Comitato di Sorveglianza Unico – </a:t>
            </a:r>
            <a:r>
              <a:rPr kumimoji="0" lang="it-IT" sz="3200" b="0" i="0" u="none" strike="noStrike" cap="none" spc="0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uFillTx/>
                <a:sym typeface="Helvetica"/>
              </a:rPr>
              <a:t>12</a:t>
            </a:r>
            <a:r>
              <a:rPr lang="it-IT" sz="3200" dirty="0" smtClean="0">
                <a:solidFill>
                  <a:srgbClr val="002060"/>
                </a:solidFill>
              </a:rPr>
              <a:t>/12/2024</a:t>
            </a:r>
            <a:endParaRPr kumimoji="0" lang="it-IT" sz="3200" b="0" i="0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sym typeface="Helvetica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1DFFE58-41E4-473E-B889-0483BEED83DE}"/>
              </a:ext>
            </a:extLst>
          </p:cNvPr>
          <p:cNvSpPr txBox="1"/>
          <p:nvPr/>
        </p:nvSpPr>
        <p:spPr>
          <a:xfrm>
            <a:off x="359999" y="1015429"/>
            <a:ext cx="85969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rgbClr val="0070C0"/>
                </a:solidFill>
              </a:rPr>
              <a:t>Programmazione europea </a:t>
            </a:r>
            <a:r>
              <a:rPr lang="it-IT" sz="3200" b="1" dirty="0" smtClean="0">
                <a:solidFill>
                  <a:srgbClr val="0070C0"/>
                </a:solidFill>
              </a:rPr>
              <a:t>2014 </a:t>
            </a:r>
            <a:r>
              <a:rPr lang="it-IT" sz="3200" b="1" dirty="0">
                <a:solidFill>
                  <a:srgbClr val="0070C0"/>
                </a:solidFill>
              </a:rPr>
              <a:t>- </a:t>
            </a:r>
            <a:r>
              <a:rPr lang="it-IT" sz="3200" b="1" dirty="0" smtClean="0">
                <a:solidFill>
                  <a:srgbClr val="0070C0"/>
                </a:solidFill>
              </a:rPr>
              <a:t>2020</a:t>
            </a:r>
            <a:endParaRPr lang="it-IT" sz="3200" b="1" dirty="0">
              <a:solidFill>
                <a:srgbClr val="0070C0"/>
              </a:solidFill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8619DC46-F542-45F4-9A34-6D250131FBEF}"/>
              </a:ext>
            </a:extLst>
          </p:cNvPr>
          <p:cNvSpPr txBox="1"/>
          <p:nvPr/>
        </p:nvSpPr>
        <p:spPr>
          <a:xfrm>
            <a:off x="359999" y="1487601"/>
            <a:ext cx="8596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POR </a:t>
            </a:r>
            <a:r>
              <a:rPr lang="it-IT" sz="2400" b="1" dirty="0">
                <a:solidFill>
                  <a:srgbClr val="0070C0"/>
                </a:solidFill>
              </a:rPr>
              <a:t>FESR e </a:t>
            </a:r>
            <a:r>
              <a:rPr lang="it-IT" sz="2400" b="1" dirty="0" smtClean="0">
                <a:solidFill>
                  <a:srgbClr val="0070C0"/>
                </a:solidFill>
              </a:rPr>
              <a:t>POR FSE </a:t>
            </a:r>
            <a:r>
              <a:rPr lang="it-IT" sz="2400" b="1" dirty="0">
                <a:solidFill>
                  <a:srgbClr val="0070C0"/>
                </a:solidFill>
              </a:rPr>
              <a:t>Abruzzo </a:t>
            </a:r>
            <a:r>
              <a:rPr lang="it-IT" sz="2400" b="1" dirty="0" smtClean="0">
                <a:solidFill>
                  <a:srgbClr val="0070C0"/>
                </a:solidFill>
              </a:rPr>
              <a:t>2014 </a:t>
            </a:r>
            <a:r>
              <a:rPr lang="it-IT" sz="2400" b="1" dirty="0">
                <a:solidFill>
                  <a:srgbClr val="0070C0"/>
                </a:solidFill>
              </a:rPr>
              <a:t>- </a:t>
            </a:r>
            <a:r>
              <a:rPr lang="it-IT" sz="2400" b="1" dirty="0" smtClean="0">
                <a:solidFill>
                  <a:srgbClr val="0070C0"/>
                </a:solidFill>
              </a:rPr>
              <a:t>2020</a:t>
            </a:r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F608B35D-8D33-4524-8EE3-15EA6931D266}"/>
              </a:ext>
            </a:extLst>
          </p:cNvPr>
          <p:cNvSpPr txBox="1"/>
          <p:nvPr/>
        </p:nvSpPr>
        <p:spPr>
          <a:xfrm>
            <a:off x="2435628" y="5153077"/>
            <a:ext cx="4508829" cy="6303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it-IT" sz="14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L’Aquila, </a:t>
            </a:r>
            <a:r>
              <a:rPr lang="it-IT" sz="1400" b="1" i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12 dicembre 2024</a:t>
            </a:r>
            <a:endParaRPr lang="it-IT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it-IT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4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Auditorium del Gran Sasso Science </a:t>
            </a:r>
            <a:r>
              <a:rPr lang="it-IT" sz="1400" i="1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Institute</a:t>
            </a:r>
            <a:endParaRPr lang="it-IT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Segnaposto piè di pagina 3">
            <a:extLst>
              <a:ext uri="{FF2B5EF4-FFF2-40B4-BE49-F238E27FC236}">
                <a16:creationId xmlns:a16="http://schemas.microsoft.com/office/drawing/2014/main" id="{FCE97AE0-D9C8-4A7F-AD90-C4461D9AB860}"/>
              </a:ext>
            </a:extLst>
          </p:cNvPr>
          <p:cNvSpPr txBox="1">
            <a:spLocks/>
          </p:cNvSpPr>
          <p:nvPr/>
        </p:nvSpPr>
        <p:spPr>
          <a:xfrm>
            <a:off x="2056096" y="6324692"/>
            <a:ext cx="5011699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defTabSz="457200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dirty="0">
                <a:solidFill>
                  <a:schemeClr val="tx1"/>
                </a:solidFill>
              </a:rPr>
              <a:t>Direzione Generale – DRG</a:t>
            </a:r>
          </a:p>
          <a:p>
            <a:pPr>
              <a:defRPr/>
            </a:pPr>
            <a:r>
              <a:rPr lang="it-IT" dirty="0">
                <a:solidFill>
                  <a:schemeClr val="tx1"/>
                </a:solidFill>
              </a:rPr>
              <a:t>Servizio PNRR, Aree Interne – RESTART e Certificazione – DRG011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09D77B07-29F8-4498-916C-146C89E690CB}"/>
              </a:ext>
            </a:extLst>
          </p:cNvPr>
          <p:cNvSpPr txBox="1"/>
          <p:nvPr/>
        </p:nvSpPr>
        <p:spPr>
          <a:xfrm>
            <a:off x="379568" y="3572386"/>
            <a:ext cx="8596921" cy="10772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algn="ctr" defTabSz="914400" hangingPunct="0"/>
            <a:r>
              <a:rPr lang="it-IT" sz="3200" dirty="0">
                <a:solidFill>
                  <a:srgbClr val="002060"/>
                </a:solidFill>
              </a:rPr>
              <a:t>Informativa sulle attività </a:t>
            </a:r>
            <a:endParaRPr lang="it-IT" sz="3200" dirty="0" smtClean="0">
              <a:solidFill>
                <a:srgbClr val="002060"/>
              </a:solidFill>
            </a:endParaRPr>
          </a:p>
          <a:p>
            <a:pPr algn="ctr" defTabSz="914400" hangingPunct="0"/>
            <a:r>
              <a:rPr lang="it-IT" sz="3200" dirty="0" smtClean="0">
                <a:solidFill>
                  <a:srgbClr val="002060"/>
                </a:solidFill>
              </a:rPr>
              <a:t>dell’Autorità </a:t>
            </a:r>
            <a:r>
              <a:rPr lang="it-IT" sz="3200" dirty="0">
                <a:solidFill>
                  <a:srgbClr val="002060"/>
                </a:solidFill>
              </a:rPr>
              <a:t>di Certificazione</a:t>
            </a:r>
          </a:p>
        </p:txBody>
      </p:sp>
      <p:pic>
        <p:nvPicPr>
          <p:cNvPr id="10" name="Immagine 9" descr="logo 202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593" y="85953"/>
            <a:ext cx="460143" cy="866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1517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piè di pagina 3">
            <a:extLst>
              <a:ext uri="{FF2B5EF4-FFF2-40B4-BE49-F238E27FC236}">
                <a16:creationId xmlns:a16="http://schemas.microsoft.com/office/drawing/2014/main" id="{FCE97AE0-D9C8-4A7F-AD90-C4461D9AB860}"/>
              </a:ext>
            </a:extLst>
          </p:cNvPr>
          <p:cNvSpPr txBox="1">
            <a:spLocks/>
          </p:cNvSpPr>
          <p:nvPr/>
        </p:nvSpPr>
        <p:spPr>
          <a:xfrm>
            <a:off x="2056096" y="6324692"/>
            <a:ext cx="5011699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defTabSz="457200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dirty="0">
                <a:solidFill>
                  <a:schemeClr val="tx1"/>
                </a:solidFill>
              </a:rPr>
              <a:t>Direzione Generale – DRG</a:t>
            </a:r>
          </a:p>
          <a:p>
            <a:pPr>
              <a:defRPr/>
            </a:pPr>
            <a:r>
              <a:rPr lang="it-IT" dirty="0">
                <a:solidFill>
                  <a:schemeClr val="tx1"/>
                </a:solidFill>
              </a:rPr>
              <a:t>Servizio PNRR, Aree Interne – RESTART e Certificazione – DRG011</a:t>
            </a: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252413" y="1039440"/>
            <a:ext cx="8639175" cy="49841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it-IT" sz="1800" b="1" dirty="0">
                <a:solidFill>
                  <a:srgbClr val="002060"/>
                </a:solidFill>
                <a:latin typeface="Calibri-Light"/>
                <a:ea typeface="+mn-ea"/>
                <a:cs typeface="+mn-cs"/>
              </a:rPr>
              <a:t>POR</a:t>
            </a:r>
            <a:r>
              <a:rPr lang="it-IT" sz="2000" dirty="0">
                <a:solidFill>
                  <a:srgbClr val="002060"/>
                </a:solidFill>
                <a:ea typeface="+mn-ea"/>
                <a:cs typeface="+mn-cs"/>
              </a:rPr>
              <a:t> </a:t>
            </a:r>
            <a:r>
              <a:rPr lang="it-IT" sz="1800" b="1" dirty="0">
                <a:solidFill>
                  <a:srgbClr val="002060"/>
                </a:solidFill>
                <a:latin typeface="Calibri-Light"/>
                <a:ea typeface="+mn-ea"/>
                <a:cs typeface="+mn-cs"/>
              </a:rPr>
              <a:t>FSE ABRUZZO 2014-2020 - CCI 2014IT05SFOP009</a:t>
            </a:r>
          </a:p>
        </p:txBody>
      </p:sp>
      <p:graphicFrame>
        <p:nvGraphicFramePr>
          <p:cNvPr id="6" name="Segnaposto contenut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2188027"/>
              </p:ext>
            </p:extLst>
          </p:nvPr>
        </p:nvGraphicFramePr>
        <p:xfrm>
          <a:off x="1460625" y="1683657"/>
          <a:ext cx="6222750" cy="42826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1635">
                  <a:extLst>
                    <a:ext uri="{9D8B030D-6E8A-4147-A177-3AD203B41FA5}">
                      <a16:colId xmlns:a16="http://schemas.microsoft.com/office/drawing/2014/main" val="1447349561"/>
                    </a:ext>
                  </a:extLst>
                </a:gridCol>
                <a:gridCol w="1816536">
                  <a:extLst>
                    <a:ext uri="{9D8B030D-6E8A-4147-A177-3AD203B41FA5}">
                      <a16:colId xmlns:a16="http://schemas.microsoft.com/office/drawing/2014/main" val="2942471024"/>
                    </a:ext>
                  </a:extLst>
                </a:gridCol>
                <a:gridCol w="2074579">
                  <a:extLst>
                    <a:ext uri="{9D8B030D-6E8A-4147-A177-3AD203B41FA5}">
                      <a16:colId xmlns:a16="http://schemas.microsoft.com/office/drawing/2014/main" val="2536762952"/>
                    </a:ext>
                  </a:extLst>
                </a:gridCol>
              </a:tblGrid>
              <a:tr h="620156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>
                          <a:solidFill>
                            <a:srgbClr val="002060"/>
                          </a:solidFill>
                        </a:rPr>
                        <a:t>AVANZAMENTO</a:t>
                      </a:r>
                      <a:r>
                        <a:rPr lang="it-IT" sz="1800" baseline="0" dirty="0">
                          <a:solidFill>
                            <a:srgbClr val="002060"/>
                          </a:solidFill>
                        </a:rPr>
                        <a:t> DELLA </a:t>
                      </a:r>
                      <a:r>
                        <a:rPr lang="it-IT" sz="1800" baseline="0" dirty="0" smtClean="0">
                          <a:solidFill>
                            <a:srgbClr val="002060"/>
                          </a:solidFill>
                        </a:rPr>
                        <a:t>SPESA</a:t>
                      </a:r>
                      <a:endParaRPr lang="it-IT" sz="18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2000" dirty="0">
                        <a:solidFill>
                          <a:srgbClr val="00009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2000" dirty="0">
                        <a:solidFill>
                          <a:srgbClr val="00009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5759810"/>
                  </a:ext>
                </a:extLst>
              </a:tr>
              <a:tr h="3019282">
                <a:tc>
                  <a:txBody>
                    <a:bodyPr/>
                    <a:lstStyle/>
                    <a:p>
                      <a:pPr algn="ctr"/>
                      <a:r>
                        <a:rPr lang="it-IT" sz="1800" b="0" dirty="0">
                          <a:solidFill>
                            <a:srgbClr val="002060"/>
                          </a:solidFill>
                        </a:rPr>
                        <a:t>DOTAZIONE FINANZIARIA </a:t>
                      </a:r>
                    </a:p>
                    <a:p>
                      <a:pPr algn="ctr"/>
                      <a:r>
                        <a:rPr lang="it-IT" sz="1800" b="0" dirty="0">
                          <a:solidFill>
                            <a:srgbClr val="002060"/>
                          </a:solidFill>
                        </a:rPr>
                        <a:t>A SEGUITO DELLA RIPROGRAMMAZIONE</a:t>
                      </a:r>
                    </a:p>
                    <a:p>
                      <a:pPr algn="ctr"/>
                      <a:endParaRPr lang="it-IT" sz="1800" b="0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it-IT" sz="1600" b="0" dirty="0" smtClean="0">
                          <a:solidFill>
                            <a:srgbClr val="002060"/>
                          </a:solidFill>
                        </a:rPr>
                        <a:t>Versione 6.1 approvata con decisione C(2021) 2657 </a:t>
                      </a:r>
                      <a:r>
                        <a:rPr lang="it-IT" sz="1600" b="0" dirty="0" err="1" smtClean="0">
                          <a:solidFill>
                            <a:srgbClr val="002060"/>
                          </a:solidFill>
                        </a:rPr>
                        <a:t>final</a:t>
                      </a:r>
                      <a:r>
                        <a:rPr lang="it-IT" sz="1600" b="0" dirty="0" smtClean="0">
                          <a:solidFill>
                            <a:srgbClr val="002060"/>
                          </a:solidFill>
                        </a:rPr>
                        <a:t> del 15/04/2021</a:t>
                      </a:r>
                      <a:endParaRPr lang="it-IT" sz="16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dirty="0">
                          <a:solidFill>
                            <a:srgbClr val="002060"/>
                          </a:solidFill>
                        </a:rPr>
                        <a:t>TOTALE SPESA  CERTIFICATA ANNO </a:t>
                      </a:r>
                    </a:p>
                    <a:p>
                      <a:pPr algn="ctr"/>
                      <a:r>
                        <a:rPr lang="it-IT" sz="1800" b="0" dirty="0">
                          <a:solidFill>
                            <a:srgbClr val="002060"/>
                          </a:solidFill>
                        </a:rPr>
                        <a:t>CONTABILE  </a:t>
                      </a:r>
                    </a:p>
                    <a:p>
                      <a:pPr algn="ctr"/>
                      <a:r>
                        <a:rPr lang="it-IT" sz="1800" b="0" dirty="0" smtClean="0">
                          <a:solidFill>
                            <a:srgbClr val="002060"/>
                          </a:solidFill>
                        </a:rPr>
                        <a:t>2023-2024 </a:t>
                      </a:r>
                    </a:p>
                    <a:p>
                      <a:pPr algn="ctr"/>
                      <a:r>
                        <a:rPr lang="it-IT" sz="1800" b="0" dirty="0" smtClean="0">
                          <a:solidFill>
                            <a:srgbClr val="002060"/>
                          </a:solidFill>
                        </a:rPr>
                        <a:t>(al 28/10/2024)</a:t>
                      </a:r>
                      <a:endParaRPr lang="it-IT" sz="1800" b="0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it-IT" sz="18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dirty="0" smtClean="0">
                          <a:solidFill>
                            <a:srgbClr val="002060"/>
                          </a:solidFill>
                        </a:rPr>
                        <a:t>TOTALE SPESA CUMULATA CERTIFICATA </a:t>
                      </a:r>
                    </a:p>
                    <a:p>
                      <a:pPr algn="ctr"/>
                      <a:r>
                        <a:rPr lang="it-IT" sz="1800" b="0" dirty="0" smtClean="0">
                          <a:solidFill>
                            <a:srgbClr val="002060"/>
                          </a:solidFill>
                        </a:rPr>
                        <a:t>AL NETTO</a:t>
                      </a:r>
                      <a:r>
                        <a:rPr lang="it-IT" sz="1800" b="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it-IT" sz="1800" b="0" dirty="0" smtClean="0">
                          <a:solidFill>
                            <a:srgbClr val="002060"/>
                          </a:solidFill>
                        </a:rPr>
                        <a:t>DELLE</a:t>
                      </a:r>
                      <a:r>
                        <a:rPr lang="it-IT" sz="1800" b="0" baseline="0" dirty="0" smtClean="0">
                          <a:solidFill>
                            <a:srgbClr val="002060"/>
                          </a:solidFill>
                        </a:rPr>
                        <a:t> RETTIFICHE</a:t>
                      </a:r>
                      <a:r>
                        <a:rPr lang="it-IT" sz="1800" b="0" dirty="0" smtClean="0">
                          <a:solidFill>
                            <a:srgbClr val="002060"/>
                          </a:solidFill>
                        </a:rPr>
                        <a:t> OPERATI NEI CONTI</a:t>
                      </a:r>
                    </a:p>
                    <a:p>
                      <a:pPr algn="ctr"/>
                      <a:endParaRPr lang="it-IT" sz="18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290731"/>
                  </a:ext>
                </a:extLst>
              </a:tr>
              <a:tr h="64318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€ </a:t>
                      </a:r>
                      <a:r>
                        <a:rPr lang="it-IT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138.503.150</a:t>
                      </a:r>
                      <a:r>
                        <a:rPr lang="it-IT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,00 </a:t>
                      </a:r>
                      <a:endParaRPr lang="it-IT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8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€ 18.252.219,57</a:t>
                      </a:r>
                      <a:endParaRPr lang="it-IT" sz="1800" b="1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€ 104.444.693,99</a:t>
                      </a:r>
                      <a:endParaRPr lang="it-IT" sz="1800" b="1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860761"/>
                  </a:ext>
                </a:extLst>
              </a:tr>
            </a:tbl>
          </a:graphicData>
        </a:graphic>
      </p:graphicFrame>
      <p:pic>
        <p:nvPicPr>
          <p:cNvPr id="7" name="Immagine 6" descr="logo 202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593" y="85953"/>
            <a:ext cx="460143" cy="866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853505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3">
            <a:extLst>
              <a:ext uri="{FF2B5EF4-FFF2-40B4-BE49-F238E27FC236}">
                <a16:creationId xmlns:a16="http://schemas.microsoft.com/office/drawing/2014/main" id="{FCE97AE0-D9C8-4A7F-AD90-C4461D9AB860}"/>
              </a:ext>
            </a:extLst>
          </p:cNvPr>
          <p:cNvSpPr txBox="1">
            <a:spLocks/>
          </p:cNvSpPr>
          <p:nvPr/>
        </p:nvSpPr>
        <p:spPr>
          <a:xfrm>
            <a:off x="2056096" y="6324692"/>
            <a:ext cx="5011699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defTabSz="457200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dirty="0">
                <a:solidFill>
                  <a:schemeClr val="tx1"/>
                </a:solidFill>
              </a:rPr>
              <a:t>Direzione Generale – DRG</a:t>
            </a:r>
          </a:p>
          <a:p>
            <a:pPr>
              <a:defRPr/>
            </a:pPr>
            <a:r>
              <a:rPr lang="it-IT" dirty="0">
                <a:solidFill>
                  <a:schemeClr val="tx1"/>
                </a:solidFill>
              </a:rPr>
              <a:t>Servizio PNRR, Aree Interne – RESTART e Certificazione – DRG011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B91A794-AA65-4002-B683-0B19102E49F2}"/>
              </a:ext>
            </a:extLst>
          </p:cNvPr>
          <p:cNvSpPr txBox="1"/>
          <p:nvPr/>
        </p:nvSpPr>
        <p:spPr>
          <a:xfrm>
            <a:off x="206074" y="1409957"/>
            <a:ext cx="87117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>
                <a:solidFill>
                  <a:srgbClr val="002060"/>
                </a:solidFill>
                <a:latin typeface="Calibri-Light"/>
              </a:rPr>
              <a:t>POR FSE ABRUZZO 2014/2020. AVANZAMENTO </a:t>
            </a:r>
            <a:r>
              <a:rPr lang="it-IT" sz="1600" b="1" i="0" u="none" strike="noStrike" baseline="0" dirty="0">
                <a:solidFill>
                  <a:srgbClr val="002060"/>
                </a:solidFill>
                <a:latin typeface="Calibri-Light"/>
              </a:rPr>
              <a:t>DELLA SPESA PER </a:t>
            </a:r>
            <a:r>
              <a:rPr lang="it-IT" sz="1600" b="1" i="0" u="none" strike="noStrike" baseline="0" dirty="0" smtClean="0">
                <a:solidFill>
                  <a:srgbClr val="002060"/>
                </a:solidFill>
                <a:latin typeface="Calibri-Light"/>
              </a:rPr>
              <a:t>ASSE AL 28/10/2024</a:t>
            </a:r>
            <a:endParaRPr lang="it-IT" sz="1600" b="1" i="0" u="sng" strike="noStrike" baseline="0" dirty="0">
              <a:solidFill>
                <a:srgbClr val="002060"/>
              </a:solidFill>
              <a:latin typeface="Calibri-Light"/>
            </a:endParaRP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585736"/>
              </p:ext>
            </p:extLst>
          </p:nvPr>
        </p:nvGraphicFramePr>
        <p:xfrm>
          <a:off x="369698" y="2019625"/>
          <a:ext cx="8384493" cy="4059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5117">
                  <a:extLst>
                    <a:ext uri="{9D8B030D-6E8A-4147-A177-3AD203B41FA5}">
                      <a16:colId xmlns:a16="http://schemas.microsoft.com/office/drawing/2014/main" val="3590487938"/>
                    </a:ext>
                  </a:extLst>
                </a:gridCol>
                <a:gridCol w="1341911">
                  <a:extLst>
                    <a:ext uri="{9D8B030D-6E8A-4147-A177-3AD203B41FA5}">
                      <a16:colId xmlns:a16="http://schemas.microsoft.com/office/drawing/2014/main" val="350450451"/>
                    </a:ext>
                  </a:extLst>
                </a:gridCol>
                <a:gridCol w="1394240">
                  <a:extLst>
                    <a:ext uri="{9D8B030D-6E8A-4147-A177-3AD203B41FA5}">
                      <a16:colId xmlns:a16="http://schemas.microsoft.com/office/drawing/2014/main" val="2251005304"/>
                    </a:ext>
                  </a:extLst>
                </a:gridCol>
                <a:gridCol w="1373225">
                  <a:extLst>
                    <a:ext uri="{9D8B030D-6E8A-4147-A177-3AD203B41FA5}">
                      <a16:colId xmlns:a16="http://schemas.microsoft.com/office/drawing/2014/main" val="3763586258"/>
                    </a:ext>
                  </a:extLst>
                </a:gridCol>
              </a:tblGrid>
              <a:tr h="800963">
                <a:tc>
                  <a:txBody>
                    <a:bodyPr/>
                    <a:lstStyle/>
                    <a:p>
                      <a:pPr algn="l"/>
                      <a:r>
                        <a:rPr lang="it-IT" sz="1100" dirty="0">
                          <a:latin typeface="+mn-lt"/>
                        </a:rPr>
                        <a:t>ASSE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>
                          <a:latin typeface="+mn-lt"/>
                        </a:rPr>
                        <a:t>DOTAZIONE </a:t>
                      </a:r>
                      <a:r>
                        <a:rPr lang="it-IT" sz="1100" dirty="0" smtClean="0">
                          <a:latin typeface="+mn-lt"/>
                        </a:rPr>
                        <a:t>FINANZIARIA</a:t>
                      </a:r>
                    </a:p>
                    <a:p>
                      <a:pPr algn="ctr"/>
                      <a:r>
                        <a:rPr lang="it-IT" sz="1100" dirty="0" smtClean="0">
                          <a:latin typeface="+mn-lt"/>
                        </a:rPr>
                        <a:t>(€)</a:t>
                      </a:r>
                      <a:endParaRPr lang="it-IT" sz="110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>
                          <a:latin typeface="+mn-lt"/>
                        </a:rPr>
                        <a:t>TOTALE SPESA CUMULATA CERTIFICATA </a:t>
                      </a:r>
                      <a:r>
                        <a:rPr lang="it-IT" sz="1100" baseline="0" dirty="0">
                          <a:latin typeface="+mn-lt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>
                          <a:latin typeface="+mn-lt"/>
                        </a:rPr>
                        <a:t>AL NETTO</a:t>
                      </a:r>
                      <a:r>
                        <a:rPr lang="it-IT" sz="1100" baseline="0" dirty="0">
                          <a:latin typeface="+mn-lt"/>
                        </a:rPr>
                        <a:t> </a:t>
                      </a:r>
                      <a:r>
                        <a:rPr lang="it-IT" sz="1100" dirty="0">
                          <a:latin typeface="+mn-lt"/>
                        </a:rPr>
                        <a:t>DEI </a:t>
                      </a:r>
                      <a:r>
                        <a:rPr lang="it-IT" sz="1100" dirty="0" smtClean="0">
                          <a:latin typeface="+mn-lt"/>
                        </a:rPr>
                        <a:t>RETTIFICHE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smtClean="0">
                          <a:latin typeface="+mn-lt"/>
                        </a:rPr>
                        <a:t>(€)</a:t>
                      </a:r>
                      <a:endParaRPr lang="it-IT" sz="110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>
                          <a:latin typeface="+mn-lt"/>
                        </a:rPr>
                        <a:t>AVANZAMENTO</a:t>
                      </a:r>
                      <a:r>
                        <a:rPr lang="it-IT" sz="1100" baseline="0" dirty="0">
                          <a:latin typeface="+mn-lt"/>
                        </a:rPr>
                        <a:t> DELLA </a:t>
                      </a:r>
                      <a:r>
                        <a:rPr lang="it-IT" sz="1100" baseline="0" dirty="0" smtClean="0">
                          <a:latin typeface="+mn-lt"/>
                        </a:rPr>
                        <a:t>SPESA</a:t>
                      </a:r>
                    </a:p>
                    <a:p>
                      <a:pPr algn="ctr"/>
                      <a:r>
                        <a:rPr lang="it-IT" sz="1100" baseline="0" dirty="0" smtClean="0">
                          <a:latin typeface="+mn-lt"/>
                        </a:rPr>
                        <a:t> (%)</a:t>
                      </a:r>
                      <a:endParaRPr lang="it-IT" sz="110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02812"/>
                  </a:ext>
                </a:extLst>
              </a:tr>
              <a:tr h="473119">
                <a:tc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None/>
                      </a:pPr>
                      <a:r>
                        <a:rPr lang="it-IT" sz="11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Asse I </a:t>
                      </a:r>
                      <a:r>
                        <a:rPr lang="it-IT" sz="11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-</a:t>
                      </a:r>
                      <a:r>
                        <a:rPr lang="it-IT" sz="1100" b="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Occupazione (OT8)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91.807.310,00 </a:t>
                      </a:r>
                      <a:endParaRPr lang="it-IT" sz="11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66.444.604,60</a:t>
                      </a:r>
                      <a:endParaRPr lang="it-IT" sz="11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kern="1200" baseline="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72,37%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34968460"/>
                  </a:ext>
                </a:extLst>
              </a:tr>
              <a:tr h="562587">
                <a:tc>
                  <a:txBody>
                    <a:bodyPr/>
                    <a:lstStyle/>
                    <a:p>
                      <a:pPr algn="l"/>
                      <a:r>
                        <a:rPr lang="it-IT" sz="11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Asse II </a:t>
                      </a:r>
                      <a:r>
                        <a:rPr lang="it-IT" sz="11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- I</a:t>
                      </a:r>
                      <a:r>
                        <a:rPr lang="it-IT" sz="1100" b="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nclusione sociale e lotta alla povertà (OT9)</a:t>
                      </a:r>
                      <a:endParaRPr lang="it-IT" sz="11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18.784.066,00 </a:t>
                      </a:r>
                      <a:endParaRPr lang="it-IT" sz="11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15.132.341,65</a:t>
                      </a:r>
                      <a:endParaRPr lang="it-IT" sz="11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80,56%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28717601"/>
                  </a:ext>
                </a:extLst>
              </a:tr>
              <a:tr h="473119">
                <a:tc>
                  <a:txBody>
                    <a:bodyPr/>
                    <a:lstStyle/>
                    <a:p>
                      <a:pPr algn="l"/>
                      <a:r>
                        <a:rPr lang="it-IT" sz="11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Asse III </a:t>
                      </a:r>
                      <a:r>
                        <a:rPr lang="it-IT" sz="11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- 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Istruzione e formazione (OT10)</a:t>
                      </a:r>
                      <a:endParaRPr lang="it-IT" sz="11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18.096.552,00 </a:t>
                      </a:r>
                      <a:endParaRPr lang="it-IT" sz="11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14.756.914,95</a:t>
                      </a:r>
                      <a:endParaRPr lang="it-IT" sz="11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81,55%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99769620"/>
                  </a:ext>
                </a:extLst>
              </a:tr>
              <a:tr h="562587">
                <a:tc>
                  <a:txBody>
                    <a:bodyPr/>
                    <a:lstStyle/>
                    <a:p>
                      <a:pPr algn="l"/>
                      <a:r>
                        <a:rPr lang="it-IT" sz="11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Asse IV </a:t>
                      </a:r>
                      <a:r>
                        <a:rPr lang="it-IT" sz="11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-</a:t>
                      </a:r>
                      <a:r>
                        <a:rPr lang="it-IT" sz="1100" b="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Capacità istituzionale ed amministrativa (OT11)</a:t>
                      </a:r>
                      <a:endParaRPr lang="it-IT" sz="11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4.275.096,00 </a:t>
                      </a:r>
                      <a:endParaRPr lang="it-IT" sz="11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3.254.611,36</a:t>
                      </a:r>
                      <a:endParaRPr lang="it-IT" sz="11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76,13%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56961461"/>
                  </a:ext>
                </a:extLst>
              </a:tr>
              <a:tr h="399015">
                <a:tc>
                  <a:txBody>
                    <a:bodyPr/>
                    <a:lstStyle/>
                    <a:p>
                      <a:pPr algn="l"/>
                      <a:r>
                        <a:rPr lang="it-IT" sz="11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Asse V </a:t>
                      </a:r>
                      <a:r>
                        <a:rPr lang="it-IT" sz="11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- 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Assistenza tecnica</a:t>
                      </a:r>
                      <a:endParaRPr lang="it-IT" sz="11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5.540.126,00 </a:t>
                      </a:r>
                      <a:endParaRPr lang="it-IT" sz="11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4.856.221,43</a:t>
                      </a:r>
                      <a:endParaRPr lang="it-IT" sz="11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87,66%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94739308"/>
                  </a:ext>
                </a:extLst>
              </a:tr>
              <a:tr h="491449">
                <a:tc>
                  <a:txBody>
                    <a:bodyPr/>
                    <a:lstStyle/>
                    <a:p>
                      <a:pPr algn="l"/>
                      <a:r>
                        <a:rPr lang="it-IT" sz="11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TOTALE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138.503.150,00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104.444.693,99</a:t>
                      </a:r>
                      <a:endParaRPr lang="it-IT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1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75,41%</a:t>
                      </a:r>
                      <a:endParaRPr lang="it-IT" sz="11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91975830"/>
                  </a:ext>
                </a:extLst>
              </a:tr>
            </a:tbl>
          </a:graphicData>
        </a:graphic>
      </p:graphicFrame>
      <p:pic>
        <p:nvPicPr>
          <p:cNvPr id="8" name="Immagine 7" descr="logo 202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593" y="85953"/>
            <a:ext cx="460143" cy="866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67871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piè di pagina 3">
            <a:extLst>
              <a:ext uri="{FF2B5EF4-FFF2-40B4-BE49-F238E27FC236}">
                <a16:creationId xmlns:a16="http://schemas.microsoft.com/office/drawing/2014/main" id="{FCE97AE0-D9C8-4A7F-AD90-C4461D9AB860}"/>
              </a:ext>
            </a:extLst>
          </p:cNvPr>
          <p:cNvSpPr txBox="1">
            <a:spLocks/>
          </p:cNvSpPr>
          <p:nvPr/>
        </p:nvSpPr>
        <p:spPr>
          <a:xfrm>
            <a:off x="2056096" y="6324692"/>
            <a:ext cx="5011699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defTabSz="457200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dirty="0">
                <a:solidFill>
                  <a:schemeClr val="tx1"/>
                </a:solidFill>
              </a:rPr>
              <a:t>Direzione Generale – DRG</a:t>
            </a:r>
          </a:p>
          <a:p>
            <a:pPr>
              <a:defRPr/>
            </a:pPr>
            <a:r>
              <a:rPr lang="it-IT" dirty="0">
                <a:solidFill>
                  <a:schemeClr val="tx1"/>
                </a:solidFill>
              </a:rPr>
              <a:t>Servizio PNRR, Aree Interne – RESTART e Certificazione – DRG011</a:t>
            </a:r>
          </a:p>
        </p:txBody>
      </p:sp>
      <p:pic>
        <p:nvPicPr>
          <p:cNvPr id="6" name="Immagine 5" descr="logo 202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593" y="85953"/>
            <a:ext cx="460143" cy="8667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ttangolo 6"/>
          <p:cNvSpPr/>
          <p:nvPr/>
        </p:nvSpPr>
        <p:spPr>
          <a:xfrm>
            <a:off x="457200" y="1039440"/>
            <a:ext cx="8434388" cy="46298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457200" y="5660967"/>
            <a:ext cx="8434388" cy="1792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/>
          <p:cNvPicPr/>
          <p:nvPr/>
        </p:nvPicPr>
        <p:blipFill>
          <a:blip r:embed="rId3"/>
          <a:stretch>
            <a:fillRect/>
          </a:stretch>
        </p:blipFill>
        <p:spPr>
          <a:xfrm>
            <a:off x="457200" y="1032617"/>
            <a:ext cx="8434388" cy="494612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0" name="Rettangolo 9"/>
          <p:cNvSpPr/>
          <p:nvPr/>
        </p:nvSpPr>
        <p:spPr>
          <a:xfrm>
            <a:off x="457200" y="1629697"/>
            <a:ext cx="8434388" cy="421047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457200" y="5796116"/>
            <a:ext cx="8434388" cy="18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387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piè di pagina 3">
            <a:extLst>
              <a:ext uri="{FF2B5EF4-FFF2-40B4-BE49-F238E27FC236}">
                <a16:creationId xmlns:a16="http://schemas.microsoft.com/office/drawing/2014/main" id="{FCE97AE0-D9C8-4A7F-AD90-C4461D9AB860}"/>
              </a:ext>
            </a:extLst>
          </p:cNvPr>
          <p:cNvSpPr txBox="1">
            <a:spLocks/>
          </p:cNvSpPr>
          <p:nvPr/>
        </p:nvSpPr>
        <p:spPr>
          <a:xfrm>
            <a:off x="2056096" y="6324692"/>
            <a:ext cx="5011699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defTabSz="457200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dirty="0">
                <a:solidFill>
                  <a:schemeClr val="tx1"/>
                </a:solidFill>
              </a:rPr>
              <a:t>Direzione Generale – DRG</a:t>
            </a:r>
          </a:p>
          <a:p>
            <a:pPr>
              <a:defRPr/>
            </a:pPr>
            <a:r>
              <a:rPr lang="it-IT" dirty="0">
                <a:solidFill>
                  <a:schemeClr val="tx1"/>
                </a:solidFill>
              </a:rPr>
              <a:t>Servizio PNRR, Aree Interne – RESTART e Certificazione – DRG011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B91A794-AA65-4002-B683-0B19102E49F2}"/>
              </a:ext>
            </a:extLst>
          </p:cNvPr>
          <p:cNvSpPr txBox="1"/>
          <p:nvPr/>
        </p:nvSpPr>
        <p:spPr bwMode="auto">
          <a:xfrm>
            <a:off x="252413" y="1039440"/>
            <a:ext cx="8639175" cy="78438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>
              <a:lnSpc>
                <a:spcPct val="90000"/>
              </a:lnSpc>
            </a:pPr>
            <a:r>
              <a:rPr lang="it-IT" b="1" dirty="0">
                <a:solidFill>
                  <a:srgbClr val="002060"/>
                </a:solidFill>
                <a:latin typeface="Calibri-Light"/>
              </a:rPr>
              <a:t>POR </a:t>
            </a:r>
            <a:r>
              <a:rPr lang="it-IT" b="1" dirty="0" smtClean="0">
                <a:solidFill>
                  <a:srgbClr val="002060"/>
                </a:solidFill>
                <a:latin typeface="Calibri-Light"/>
              </a:rPr>
              <a:t>FSE </a:t>
            </a:r>
            <a:r>
              <a:rPr lang="it-IT" b="1" dirty="0">
                <a:solidFill>
                  <a:srgbClr val="002060"/>
                </a:solidFill>
                <a:latin typeface="Calibri-Light"/>
              </a:rPr>
              <a:t>ABRUZZO 2014/2020. TABELLA RIEPILOGATIVA AL </a:t>
            </a:r>
            <a:r>
              <a:rPr lang="it-IT" b="1" dirty="0" smtClean="0">
                <a:solidFill>
                  <a:srgbClr val="002060"/>
                </a:solidFill>
                <a:latin typeface="Calibri-Light"/>
              </a:rPr>
              <a:t>28/10/2024</a:t>
            </a:r>
            <a:endParaRPr lang="it-IT" b="1" dirty="0">
              <a:solidFill>
                <a:srgbClr val="002060"/>
              </a:solidFill>
              <a:latin typeface="Calibri-Light"/>
            </a:endParaRPr>
          </a:p>
        </p:txBody>
      </p:sp>
      <p:graphicFrame>
        <p:nvGraphicFramePr>
          <p:cNvPr id="6" name="Diagramma 5"/>
          <p:cNvGraphicFramePr/>
          <p:nvPr>
            <p:extLst>
              <p:ext uri="{D42A27DB-BD31-4B8C-83A1-F6EECF244321}">
                <p14:modId xmlns:p14="http://schemas.microsoft.com/office/powerpoint/2010/main" val="779496069"/>
              </p:ext>
            </p:extLst>
          </p:nvPr>
        </p:nvGraphicFramePr>
        <p:xfrm>
          <a:off x="1524000" y="1823826"/>
          <a:ext cx="6096000" cy="42791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magine 4" descr="logo 2024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593" y="85953"/>
            <a:ext cx="460143" cy="866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0180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9B91A794-AA65-4002-B683-0B19102E49F2}"/>
              </a:ext>
            </a:extLst>
          </p:cNvPr>
          <p:cNvSpPr txBox="1"/>
          <p:nvPr/>
        </p:nvSpPr>
        <p:spPr>
          <a:xfrm>
            <a:off x="241946" y="1116419"/>
            <a:ext cx="864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rgbClr val="002060"/>
                </a:solidFill>
                <a:latin typeface="Calibri-Light"/>
              </a:rPr>
              <a:t>POR FSE ABRUZZO 2014/2020 </a:t>
            </a:r>
            <a:endParaRPr lang="it-IT" sz="1800" b="1" i="0" u="none" strike="noStrike" baseline="0" dirty="0">
              <a:solidFill>
                <a:srgbClr val="002060"/>
              </a:solidFill>
              <a:latin typeface="Calibri-Light"/>
            </a:endParaRPr>
          </a:p>
          <a:p>
            <a:pPr algn="ctr"/>
            <a:r>
              <a:rPr lang="it-IT" sz="1800" b="1" i="0" u="none" strike="noStrike" baseline="0" dirty="0">
                <a:solidFill>
                  <a:srgbClr val="002060"/>
                </a:solidFill>
                <a:latin typeface="Calibri-Light"/>
              </a:rPr>
              <a:t>Anno Contabile </a:t>
            </a:r>
            <a:r>
              <a:rPr lang="it-IT" sz="1800" b="1" i="0" u="none" strike="noStrike" baseline="0" dirty="0" smtClean="0">
                <a:solidFill>
                  <a:srgbClr val="002060"/>
                </a:solidFill>
                <a:latin typeface="Calibri-Light"/>
              </a:rPr>
              <a:t>2022 </a:t>
            </a:r>
            <a:r>
              <a:rPr lang="it-IT" sz="1800" b="1" i="0" u="none" strike="noStrike" baseline="0" dirty="0">
                <a:solidFill>
                  <a:srgbClr val="002060"/>
                </a:solidFill>
                <a:latin typeface="Calibri-Light"/>
              </a:rPr>
              <a:t>- </a:t>
            </a:r>
            <a:r>
              <a:rPr lang="it-IT" sz="1800" b="1" i="0" u="none" strike="noStrike" baseline="0" dirty="0" smtClean="0">
                <a:solidFill>
                  <a:srgbClr val="002060"/>
                </a:solidFill>
                <a:latin typeface="Calibri-Light"/>
              </a:rPr>
              <a:t>2023 </a:t>
            </a:r>
            <a:r>
              <a:rPr lang="it-IT" sz="1800" b="1" i="0" u="none" strike="noStrike" baseline="0" dirty="0">
                <a:solidFill>
                  <a:srgbClr val="002060"/>
                </a:solidFill>
                <a:latin typeface="Calibri-Light"/>
              </a:rPr>
              <a:t>- ATTIVITA’ SVOLTE</a:t>
            </a:r>
            <a:endParaRPr lang="it-IT" sz="1800" b="1" i="0" u="sng" strike="noStrike" baseline="0" dirty="0">
              <a:solidFill>
                <a:srgbClr val="002060"/>
              </a:solidFill>
              <a:latin typeface="Calibri-Light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56E3887-B530-314A-21CC-AECF4B9FE01C}"/>
              </a:ext>
            </a:extLst>
          </p:cNvPr>
          <p:cNvSpPr txBox="1"/>
          <p:nvPr/>
        </p:nvSpPr>
        <p:spPr>
          <a:xfrm>
            <a:off x="748146" y="1858536"/>
            <a:ext cx="6258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b="1" dirty="0">
              <a:solidFill>
                <a:srgbClr val="203890"/>
              </a:solidFill>
            </a:endParaRPr>
          </a:p>
          <a:p>
            <a:r>
              <a:rPr lang="it-IT" b="1" dirty="0">
                <a:solidFill>
                  <a:srgbClr val="002060"/>
                </a:solidFill>
              </a:rPr>
              <a:t>CERTIFICAZIONE DELLA SPESA: </a:t>
            </a:r>
          </a:p>
          <a:p>
            <a:pPr marL="285750" indent="-285750">
              <a:buFontTx/>
              <a:buChar char="-"/>
            </a:pPr>
            <a:r>
              <a:rPr lang="it-IT" b="1" dirty="0">
                <a:solidFill>
                  <a:srgbClr val="002060"/>
                </a:solidFill>
              </a:rPr>
              <a:t>DdP n. 1.0 del  </a:t>
            </a:r>
            <a:r>
              <a:rPr lang="it-IT" b="1" dirty="0" smtClean="0">
                <a:solidFill>
                  <a:srgbClr val="002060"/>
                </a:solidFill>
              </a:rPr>
              <a:t>06/12/2023</a:t>
            </a:r>
            <a:endParaRPr lang="it-IT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647127"/>
              </p:ext>
            </p:extLst>
          </p:nvPr>
        </p:nvGraphicFramePr>
        <p:xfrm>
          <a:off x="748146" y="2877653"/>
          <a:ext cx="7474857" cy="3047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1886">
                  <a:extLst>
                    <a:ext uri="{9D8B030D-6E8A-4147-A177-3AD203B41FA5}">
                      <a16:colId xmlns:a16="http://schemas.microsoft.com/office/drawing/2014/main" val="4227658704"/>
                    </a:ext>
                  </a:extLst>
                </a:gridCol>
                <a:gridCol w="2002971">
                  <a:extLst>
                    <a:ext uri="{9D8B030D-6E8A-4147-A177-3AD203B41FA5}">
                      <a16:colId xmlns:a16="http://schemas.microsoft.com/office/drawing/2014/main" val="301967898"/>
                    </a:ext>
                  </a:extLst>
                </a:gridCol>
              </a:tblGrid>
              <a:tr h="395960"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+mn-lt"/>
                        </a:rPr>
                        <a:t>ASSE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SPESA </a:t>
                      </a:r>
                      <a:r>
                        <a:rPr lang="it-IT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CERTIFICATA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>
                          <a:latin typeface="+mn-lt"/>
                        </a:rPr>
                        <a:t>(€)</a:t>
                      </a:r>
                      <a:r>
                        <a:rPr lang="it-IT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it-IT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5617756"/>
                  </a:ext>
                </a:extLst>
              </a:tr>
              <a:tr h="395960">
                <a:tc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None/>
                      </a:pPr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+mn-lt"/>
                        </a:rPr>
                        <a:t>Asse I </a:t>
                      </a:r>
                      <a:r>
                        <a:rPr lang="it-IT" sz="1600" dirty="0">
                          <a:solidFill>
                            <a:srgbClr val="002060"/>
                          </a:solidFill>
                          <a:latin typeface="+mn-lt"/>
                        </a:rPr>
                        <a:t>-</a:t>
                      </a:r>
                      <a:r>
                        <a:rPr lang="it-IT" sz="1600" b="0" i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Occupazione (OT8)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240.735,25</a:t>
                      </a:r>
                      <a:endParaRPr lang="it-IT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11415259"/>
                  </a:ext>
                </a:extLst>
              </a:tr>
              <a:tr h="395960">
                <a:tc>
                  <a:txBody>
                    <a:bodyPr/>
                    <a:lstStyle/>
                    <a:p>
                      <a:pPr algn="l"/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+mn-lt"/>
                        </a:rPr>
                        <a:t>Asse II </a:t>
                      </a:r>
                      <a:r>
                        <a:rPr lang="it-IT" sz="1600" dirty="0">
                          <a:solidFill>
                            <a:srgbClr val="002060"/>
                          </a:solidFill>
                          <a:latin typeface="+mn-lt"/>
                        </a:rPr>
                        <a:t>- I</a:t>
                      </a:r>
                      <a:r>
                        <a:rPr lang="it-IT" sz="1600" b="0" i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nclusione sociale e lotta alla povertà (OT9)</a:t>
                      </a:r>
                      <a:endParaRPr lang="it-IT" sz="16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76.242,13</a:t>
                      </a:r>
                      <a:endParaRPr lang="it-IT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7528605"/>
                  </a:ext>
                </a:extLst>
              </a:tr>
              <a:tr h="395960">
                <a:tc>
                  <a:txBody>
                    <a:bodyPr/>
                    <a:lstStyle/>
                    <a:p>
                      <a:pPr algn="l"/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+mn-lt"/>
                        </a:rPr>
                        <a:t>Asse III </a:t>
                      </a:r>
                      <a:r>
                        <a:rPr lang="it-IT" sz="1600" dirty="0">
                          <a:solidFill>
                            <a:srgbClr val="002060"/>
                          </a:solidFill>
                          <a:latin typeface="+mn-lt"/>
                        </a:rPr>
                        <a:t>- </a:t>
                      </a:r>
                      <a:r>
                        <a:rPr kumimoji="0" lang="it-IT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Istruzione e formazione (OT10)</a:t>
                      </a:r>
                      <a:endParaRPr lang="it-IT" sz="16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it-IT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25783603"/>
                  </a:ext>
                </a:extLst>
              </a:tr>
              <a:tr h="395960">
                <a:tc>
                  <a:txBody>
                    <a:bodyPr/>
                    <a:lstStyle/>
                    <a:p>
                      <a:pPr algn="l"/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+mn-lt"/>
                        </a:rPr>
                        <a:t>Asse IV </a:t>
                      </a:r>
                      <a:r>
                        <a:rPr lang="it-IT" sz="1600" dirty="0">
                          <a:solidFill>
                            <a:srgbClr val="002060"/>
                          </a:solidFill>
                          <a:latin typeface="+mn-lt"/>
                        </a:rPr>
                        <a:t>-</a:t>
                      </a:r>
                      <a:r>
                        <a:rPr lang="it-IT" sz="1600" b="0" i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Capacità istituzionale ed amministrativa (OT11)</a:t>
                      </a:r>
                      <a:endParaRPr lang="it-IT" sz="16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30.451,20</a:t>
                      </a:r>
                      <a:endParaRPr lang="it-IT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91200146"/>
                  </a:ext>
                </a:extLst>
              </a:tr>
              <a:tr h="395960">
                <a:tc>
                  <a:txBody>
                    <a:bodyPr/>
                    <a:lstStyle/>
                    <a:p>
                      <a:pPr algn="l"/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+mn-lt"/>
                        </a:rPr>
                        <a:t>Asse V </a:t>
                      </a:r>
                      <a:r>
                        <a:rPr lang="it-IT" sz="1600" dirty="0">
                          <a:solidFill>
                            <a:srgbClr val="002060"/>
                          </a:solidFill>
                          <a:latin typeface="+mn-lt"/>
                        </a:rPr>
                        <a:t>- </a:t>
                      </a:r>
                      <a:r>
                        <a:rPr kumimoji="0" lang="it-IT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Assistenza tecnica</a:t>
                      </a:r>
                      <a:endParaRPr lang="it-IT" sz="16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158.641,99</a:t>
                      </a:r>
                      <a:endParaRPr lang="it-IT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26115323"/>
                  </a:ext>
                </a:extLst>
              </a:tr>
              <a:tr h="488170">
                <a:tc>
                  <a:txBody>
                    <a:bodyPr/>
                    <a:lstStyle/>
                    <a:p>
                      <a:pPr algn="l"/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+mn-lt"/>
                        </a:rPr>
                        <a:t>TOTALE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506.070,57</a:t>
                      </a:r>
                      <a:endParaRPr lang="it-IT" sz="16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2803459"/>
                  </a:ext>
                </a:extLst>
              </a:tr>
            </a:tbl>
          </a:graphicData>
        </a:graphic>
      </p:graphicFrame>
      <p:sp>
        <p:nvSpPr>
          <p:cNvPr id="6" name="Segnaposto piè di pagina 3">
            <a:extLst>
              <a:ext uri="{FF2B5EF4-FFF2-40B4-BE49-F238E27FC236}">
                <a16:creationId xmlns:a16="http://schemas.microsoft.com/office/drawing/2014/main" id="{FCE97AE0-D9C8-4A7F-AD90-C4461D9AB860}"/>
              </a:ext>
            </a:extLst>
          </p:cNvPr>
          <p:cNvSpPr txBox="1">
            <a:spLocks/>
          </p:cNvSpPr>
          <p:nvPr/>
        </p:nvSpPr>
        <p:spPr>
          <a:xfrm>
            <a:off x="2056096" y="6324692"/>
            <a:ext cx="5011699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defTabSz="457200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dirty="0">
                <a:solidFill>
                  <a:schemeClr val="tx1"/>
                </a:solidFill>
              </a:rPr>
              <a:t>Direzione Generale – DRG</a:t>
            </a:r>
          </a:p>
          <a:p>
            <a:pPr>
              <a:defRPr/>
            </a:pPr>
            <a:r>
              <a:rPr lang="it-IT" dirty="0">
                <a:solidFill>
                  <a:schemeClr val="tx1"/>
                </a:solidFill>
              </a:rPr>
              <a:t>Servizio PNRR, Aree Interne – RESTART e Certificazione – DRG011</a:t>
            </a:r>
          </a:p>
        </p:txBody>
      </p:sp>
      <p:pic>
        <p:nvPicPr>
          <p:cNvPr id="7" name="Immagine 6" descr="logo 202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593" y="85953"/>
            <a:ext cx="460143" cy="866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822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9B91A794-AA65-4002-B683-0B19102E49F2}"/>
              </a:ext>
            </a:extLst>
          </p:cNvPr>
          <p:cNvSpPr txBox="1"/>
          <p:nvPr/>
        </p:nvSpPr>
        <p:spPr>
          <a:xfrm>
            <a:off x="241946" y="1116419"/>
            <a:ext cx="864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rgbClr val="002060"/>
                </a:solidFill>
                <a:latin typeface="Calibri-Light"/>
              </a:rPr>
              <a:t>POR FSE ABRUZZO 2014/2020 </a:t>
            </a:r>
            <a:endParaRPr lang="it-IT" sz="1800" b="1" i="0" u="none" strike="noStrike" baseline="0" dirty="0">
              <a:solidFill>
                <a:srgbClr val="002060"/>
              </a:solidFill>
              <a:latin typeface="Calibri-Light"/>
            </a:endParaRPr>
          </a:p>
          <a:p>
            <a:pPr algn="ctr"/>
            <a:r>
              <a:rPr lang="it-IT" sz="1800" b="1" i="0" u="none" strike="noStrike" baseline="0" dirty="0">
                <a:solidFill>
                  <a:srgbClr val="002060"/>
                </a:solidFill>
                <a:latin typeface="Calibri-Light"/>
              </a:rPr>
              <a:t>Anno Contabile </a:t>
            </a:r>
            <a:r>
              <a:rPr lang="it-IT" sz="1800" b="1" i="0" u="none" strike="noStrike" baseline="0" dirty="0" smtClean="0">
                <a:solidFill>
                  <a:srgbClr val="002060"/>
                </a:solidFill>
                <a:latin typeface="Calibri-Light"/>
              </a:rPr>
              <a:t>2022 </a:t>
            </a:r>
            <a:r>
              <a:rPr lang="it-IT" sz="1800" b="1" i="0" u="none" strike="noStrike" baseline="0" dirty="0">
                <a:solidFill>
                  <a:srgbClr val="002060"/>
                </a:solidFill>
                <a:latin typeface="Calibri-Light"/>
              </a:rPr>
              <a:t>- </a:t>
            </a:r>
            <a:r>
              <a:rPr lang="it-IT" sz="1800" b="1" i="0" u="none" strike="noStrike" baseline="0" dirty="0" smtClean="0">
                <a:solidFill>
                  <a:srgbClr val="002060"/>
                </a:solidFill>
                <a:latin typeface="Calibri-Light"/>
              </a:rPr>
              <a:t>2023 </a:t>
            </a:r>
            <a:r>
              <a:rPr lang="it-IT" sz="1800" b="1" i="0" u="none" strike="noStrike" baseline="0" dirty="0">
                <a:solidFill>
                  <a:srgbClr val="002060"/>
                </a:solidFill>
                <a:latin typeface="Calibri-Light"/>
              </a:rPr>
              <a:t>- ATTIVITA’ SVOLTE</a:t>
            </a:r>
            <a:endParaRPr lang="it-IT" sz="1800" b="1" i="0" u="sng" strike="noStrike" baseline="0" dirty="0">
              <a:solidFill>
                <a:srgbClr val="002060"/>
              </a:solidFill>
              <a:latin typeface="Calibri-Light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56E3887-B530-314A-21CC-AECF4B9FE01C}"/>
              </a:ext>
            </a:extLst>
          </p:cNvPr>
          <p:cNvSpPr txBox="1"/>
          <p:nvPr/>
        </p:nvSpPr>
        <p:spPr>
          <a:xfrm>
            <a:off x="748146" y="1858536"/>
            <a:ext cx="6258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b="1" dirty="0">
              <a:solidFill>
                <a:srgbClr val="203890"/>
              </a:solidFill>
            </a:endParaRPr>
          </a:p>
          <a:p>
            <a:r>
              <a:rPr lang="it-IT" b="1" dirty="0">
                <a:solidFill>
                  <a:srgbClr val="002060"/>
                </a:solidFill>
              </a:rPr>
              <a:t>CERTIFICAZIONE DELLA SPESA: </a:t>
            </a:r>
          </a:p>
          <a:p>
            <a:pPr marL="285750" indent="-285750">
              <a:buFontTx/>
              <a:buChar char="-"/>
            </a:pPr>
            <a:r>
              <a:rPr lang="it-IT" b="1" dirty="0">
                <a:solidFill>
                  <a:srgbClr val="002060"/>
                </a:solidFill>
              </a:rPr>
              <a:t>DdP n. </a:t>
            </a:r>
            <a:r>
              <a:rPr lang="it-IT" b="1" dirty="0" smtClean="0">
                <a:solidFill>
                  <a:srgbClr val="002060"/>
                </a:solidFill>
              </a:rPr>
              <a:t>2.0 </a:t>
            </a:r>
            <a:r>
              <a:rPr lang="it-IT" b="1" dirty="0">
                <a:solidFill>
                  <a:srgbClr val="002060"/>
                </a:solidFill>
              </a:rPr>
              <a:t>del  </a:t>
            </a:r>
            <a:r>
              <a:rPr lang="it-IT" b="1" dirty="0" smtClean="0">
                <a:solidFill>
                  <a:srgbClr val="002060"/>
                </a:solidFill>
              </a:rPr>
              <a:t>25/06/2024</a:t>
            </a:r>
            <a:endParaRPr lang="it-IT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269990"/>
              </p:ext>
            </p:extLst>
          </p:nvPr>
        </p:nvGraphicFramePr>
        <p:xfrm>
          <a:off x="748146" y="2877653"/>
          <a:ext cx="7474857" cy="3047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1886">
                  <a:extLst>
                    <a:ext uri="{9D8B030D-6E8A-4147-A177-3AD203B41FA5}">
                      <a16:colId xmlns:a16="http://schemas.microsoft.com/office/drawing/2014/main" val="4227658704"/>
                    </a:ext>
                  </a:extLst>
                </a:gridCol>
                <a:gridCol w="2002971">
                  <a:extLst>
                    <a:ext uri="{9D8B030D-6E8A-4147-A177-3AD203B41FA5}">
                      <a16:colId xmlns:a16="http://schemas.microsoft.com/office/drawing/2014/main" val="301967898"/>
                    </a:ext>
                  </a:extLst>
                </a:gridCol>
              </a:tblGrid>
              <a:tr h="395960"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+mn-lt"/>
                        </a:rPr>
                        <a:t>ASSE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SPESA </a:t>
                      </a:r>
                      <a:r>
                        <a:rPr lang="it-IT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CERTIFICATA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>
                          <a:latin typeface="+mn-lt"/>
                        </a:rPr>
                        <a:t>(€)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5617756"/>
                  </a:ext>
                </a:extLst>
              </a:tr>
              <a:tr h="395960">
                <a:tc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None/>
                      </a:pPr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+mn-lt"/>
                        </a:rPr>
                        <a:t>Asse I </a:t>
                      </a:r>
                      <a:r>
                        <a:rPr lang="it-IT" sz="1600" dirty="0">
                          <a:solidFill>
                            <a:srgbClr val="002060"/>
                          </a:solidFill>
                          <a:latin typeface="+mn-lt"/>
                        </a:rPr>
                        <a:t>-</a:t>
                      </a:r>
                      <a:r>
                        <a:rPr lang="it-IT" sz="1600" b="0" i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Occupazione (OT8)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1.898.750,00</a:t>
                      </a:r>
                      <a:endParaRPr lang="it-IT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11415259"/>
                  </a:ext>
                </a:extLst>
              </a:tr>
              <a:tr h="395960">
                <a:tc>
                  <a:txBody>
                    <a:bodyPr/>
                    <a:lstStyle/>
                    <a:p>
                      <a:pPr algn="l"/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+mn-lt"/>
                        </a:rPr>
                        <a:t>Asse II </a:t>
                      </a:r>
                      <a:r>
                        <a:rPr lang="it-IT" sz="1600" dirty="0">
                          <a:solidFill>
                            <a:srgbClr val="002060"/>
                          </a:solidFill>
                          <a:latin typeface="+mn-lt"/>
                        </a:rPr>
                        <a:t>- I</a:t>
                      </a:r>
                      <a:r>
                        <a:rPr lang="it-IT" sz="1600" b="0" i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nclusione sociale e lotta alla povertà (OT9)</a:t>
                      </a:r>
                      <a:endParaRPr lang="it-IT" sz="16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353.601,46</a:t>
                      </a:r>
                      <a:endParaRPr lang="it-IT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7528605"/>
                  </a:ext>
                </a:extLst>
              </a:tr>
              <a:tr h="395960">
                <a:tc>
                  <a:txBody>
                    <a:bodyPr/>
                    <a:lstStyle/>
                    <a:p>
                      <a:pPr algn="l"/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+mn-lt"/>
                        </a:rPr>
                        <a:t>Asse III </a:t>
                      </a:r>
                      <a:r>
                        <a:rPr lang="it-IT" sz="1600" dirty="0">
                          <a:solidFill>
                            <a:srgbClr val="002060"/>
                          </a:solidFill>
                          <a:latin typeface="+mn-lt"/>
                        </a:rPr>
                        <a:t>- </a:t>
                      </a:r>
                      <a:r>
                        <a:rPr kumimoji="0" lang="it-IT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Istruzione e formazione (OT10)</a:t>
                      </a:r>
                      <a:endParaRPr lang="it-IT" sz="16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612,00</a:t>
                      </a:r>
                      <a:endParaRPr lang="it-IT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25783603"/>
                  </a:ext>
                </a:extLst>
              </a:tr>
              <a:tr h="395960">
                <a:tc>
                  <a:txBody>
                    <a:bodyPr/>
                    <a:lstStyle/>
                    <a:p>
                      <a:pPr algn="l"/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+mn-lt"/>
                        </a:rPr>
                        <a:t>Asse IV </a:t>
                      </a:r>
                      <a:r>
                        <a:rPr lang="it-IT" sz="1600" dirty="0">
                          <a:solidFill>
                            <a:srgbClr val="002060"/>
                          </a:solidFill>
                          <a:latin typeface="+mn-lt"/>
                        </a:rPr>
                        <a:t>-</a:t>
                      </a:r>
                      <a:r>
                        <a:rPr lang="it-IT" sz="1600" b="0" i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Capacità istituzionale ed amministrativa (OT11)</a:t>
                      </a:r>
                      <a:endParaRPr lang="it-IT" sz="16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135.804,80</a:t>
                      </a:r>
                      <a:endParaRPr lang="it-IT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91200146"/>
                  </a:ext>
                </a:extLst>
              </a:tr>
              <a:tr h="395960">
                <a:tc>
                  <a:txBody>
                    <a:bodyPr/>
                    <a:lstStyle/>
                    <a:p>
                      <a:pPr algn="l"/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+mn-lt"/>
                        </a:rPr>
                        <a:t>Asse V </a:t>
                      </a:r>
                      <a:r>
                        <a:rPr lang="it-IT" sz="1600" dirty="0">
                          <a:solidFill>
                            <a:srgbClr val="002060"/>
                          </a:solidFill>
                          <a:latin typeface="+mn-lt"/>
                        </a:rPr>
                        <a:t>- </a:t>
                      </a:r>
                      <a:r>
                        <a:rPr kumimoji="0" lang="it-IT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Assistenza tecnica</a:t>
                      </a:r>
                      <a:endParaRPr lang="it-IT" sz="16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605.233,76</a:t>
                      </a:r>
                      <a:endParaRPr lang="it-IT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26115323"/>
                  </a:ext>
                </a:extLst>
              </a:tr>
              <a:tr h="488170">
                <a:tc>
                  <a:txBody>
                    <a:bodyPr/>
                    <a:lstStyle/>
                    <a:p>
                      <a:pPr algn="l"/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+mn-lt"/>
                        </a:rPr>
                        <a:t>TOTALE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2.994.002,02</a:t>
                      </a:r>
                      <a:endParaRPr lang="it-IT" sz="16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2803459"/>
                  </a:ext>
                </a:extLst>
              </a:tr>
            </a:tbl>
          </a:graphicData>
        </a:graphic>
      </p:graphicFrame>
      <p:sp>
        <p:nvSpPr>
          <p:cNvPr id="6" name="Segnaposto piè di pagina 3">
            <a:extLst>
              <a:ext uri="{FF2B5EF4-FFF2-40B4-BE49-F238E27FC236}">
                <a16:creationId xmlns:a16="http://schemas.microsoft.com/office/drawing/2014/main" id="{FCE97AE0-D9C8-4A7F-AD90-C4461D9AB860}"/>
              </a:ext>
            </a:extLst>
          </p:cNvPr>
          <p:cNvSpPr txBox="1">
            <a:spLocks/>
          </p:cNvSpPr>
          <p:nvPr/>
        </p:nvSpPr>
        <p:spPr>
          <a:xfrm>
            <a:off x="2056096" y="6324692"/>
            <a:ext cx="5011699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defTabSz="457200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dirty="0">
                <a:solidFill>
                  <a:schemeClr val="tx1"/>
                </a:solidFill>
              </a:rPr>
              <a:t>Direzione Generale – DRG</a:t>
            </a:r>
          </a:p>
          <a:p>
            <a:pPr>
              <a:defRPr/>
            </a:pPr>
            <a:r>
              <a:rPr lang="it-IT" dirty="0">
                <a:solidFill>
                  <a:schemeClr val="tx1"/>
                </a:solidFill>
              </a:rPr>
              <a:t>Servizio PNRR, Aree Interne – RESTART e Certificazione – DRG011</a:t>
            </a:r>
          </a:p>
        </p:txBody>
      </p:sp>
      <p:pic>
        <p:nvPicPr>
          <p:cNvPr id="7" name="Immagine 6" descr="logo 202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593" y="85953"/>
            <a:ext cx="460143" cy="866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16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9B91A794-AA65-4002-B683-0B19102E49F2}"/>
              </a:ext>
            </a:extLst>
          </p:cNvPr>
          <p:cNvSpPr txBox="1"/>
          <p:nvPr/>
        </p:nvSpPr>
        <p:spPr>
          <a:xfrm>
            <a:off x="241946" y="1116419"/>
            <a:ext cx="864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rgbClr val="002060"/>
                </a:solidFill>
                <a:latin typeface="Calibri-Light"/>
              </a:rPr>
              <a:t>POR FSE ABRUZZO 2014/2020 </a:t>
            </a:r>
            <a:endParaRPr lang="it-IT" sz="1800" b="1" i="0" u="none" strike="noStrike" baseline="0" dirty="0">
              <a:solidFill>
                <a:srgbClr val="002060"/>
              </a:solidFill>
              <a:latin typeface="Calibri-Light"/>
            </a:endParaRPr>
          </a:p>
          <a:p>
            <a:pPr algn="ctr"/>
            <a:r>
              <a:rPr lang="it-IT" sz="1800" b="1" i="0" u="none" strike="noStrike" baseline="0" dirty="0">
                <a:solidFill>
                  <a:srgbClr val="002060"/>
                </a:solidFill>
                <a:latin typeface="Calibri-Light"/>
              </a:rPr>
              <a:t>Anno Contabile </a:t>
            </a:r>
            <a:r>
              <a:rPr lang="it-IT" sz="1800" b="1" i="0" u="none" strike="noStrike" baseline="0" dirty="0" smtClean="0">
                <a:solidFill>
                  <a:srgbClr val="002060"/>
                </a:solidFill>
                <a:latin typeface="Calibri-Light"/>
              </a:rPr>
              <a:t>2023 </a:t>
            </a:r>
            <a:r>
              <a:rPr lang="it-IT" sz="1800" b="1" i="0" u="none" strike="noStrike" baseline="0" dirty="0">
                <a:solidFill>
                  <a:srgbClr val="002060"/>
                </a:solidFill>
                <a:latin typeface="Calibri-Light"/>
              </a:rPr>
              <a:t>- </a:t>
            </a:r>
            <a:r>
              <a:rPr lang="it-IT" sz="1800" b="1" i="0" u="none" strike="noStrike" baseline="0" dirty="0" smtClean="0">
                <a:solidFill>
                  <a:srgbClr val="002060"/>
                </a:solidFill>
                <a:latin typeface="Calibri-Light"/>
              </a:rPr>
              <a:t>2024 </a:t>
            </a:r>
            <a:r>
              <a:rPr lang="it-IT" sz="1800" b="1" i="0" u="none" strike="noStrike" baseline="0" dirty="0">
                <a:solidFill>
                  <a:srgbClr val="002060"/>
                </a:solidFill>
                <a:latin typeface="Calibri-Light"/>
              </a:rPr>
              <a:t>- ATTIVITA’ SVOLTE</a:t>
            </a:r>
            <a:endParaRPr lang="it-IT" sz="1800" b="1" i="0" u="sng" strike="noStrike" baseline="0" dirty="0">
              <a:solidFill>
                <a:srgbClr val="002060"/>
              </a:solidFill>
              <a:latin typeface="Calibri-Light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56E3887-B530-314A-21CC-AECF4B9FE01C}"/>
              </a:ext>
            </a:extLst>
          </p:cNvPr>
          <p:cNvSpPr txBox="1"/>
          <p:nvPr/>
        </p:nvSpPr>
        <p:spPr>
          <a:xfrm>
            <a:off x="748146" y="1754349"/>
            <a:ext cx="6258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b="1" dirty="0">
              <a:solidFill>
                <a:srgbClr val="203890"/>
              </a:solidFill>
            </a:endParaRPr>
          </a:p>
          <a:p>
            <a:r>
              <a:rPr lang="it-IT" b="1" dirty="0">
                <a:solidFill>
                  <a:srgbClr val="002060"/>
                </a:solidFill>
              </a:rPr>
              <a:t>CERTIFICAZIONE DELLA SPESA: </a:t>
            </a:r>
          </a:p>
          <a:p>
            <a:pPr marL="285750" indent="-285750">
              <a:buFontTx/>
              <a:buChar char="-"/>
            </a:pPr>
            <a:r>
              <a:rPr lang="it-IT" b="1" dirty="0" err="1" smtClean="0">
                <a:solidFill>
                  <a:srgbClr val="002060"/>
                </a:solidFill>
              </a:rPr>
              <a:t>DdP</a:t>
            </a:r>
            <a:r>
              <a:rPr lang="it-IT" b="1" dirty="0" smtClean="0">
                <a:solidFill>
                  <a:srgbClr val="002060"/>
                </a:solidFill>
              </a:rPr>
              <a:t> </a:t>
            </a:r>
            <a:r>
              <a:rPr lang="it-IT" b="1" dirty="0">
                <a:solidFill>
                  <a:srgbClr val="002060"/>
                </a:solidFill>
              </a:rPr>
              <a:t>n. </a:t>
            </a:r>
            <a:r>
              <a:rPr lang="it-IT" b="1" dirty="0" smtClean="0">
                <a:solidFill>
                  <a:srgbClr val="002060"/>
                </a:solidFill>
              </a:rPr>
              <a:t>3.0 </a:t>
            </a:r>
            <a:r>
              <a:rPr lang="it-IT" b="1" dirty="0">
                <a:solidFill>
                  <a:srgbClr val="002060"/>
                </a:solidFill>
              </a:rPr>
              <a:t>del </a:t>
            </a:r>
            <a:r>
              <a:rPr lang="it-IT" b="1" dirty="0" smtClean="0">
                <a:solidFill>
                  <a:srgbClr val="002060"/>
                </a:solidFill>
              </a:rPr>
              <a:t>06/08/2024</a:t>
            </a:r>
            <a:endParaRPr lang="it-IT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6481792"/>
              </p:ext>
            </p:extLst>
          </p:nvPr>
        </p:nvGraphicFramePr>
        <p:xfrm>
          <a:off x="824516" y="2777432"/>
          <a:ext cx="7474857" cy="3047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1886">
                  <a:extLst>
                    <a:ext uri="{9D8B030D-6E8A-4147-A177-3AD203B41FA5}">
                      <a16:colId xmlns:a16="http://schemas.microsoft.com/office/drawing/2014/main" val="4227658704"/>
                    </a:ext>
                  </a:extLst>
                </a:gridCol>
                <a:gridCol w="2002971">
                  <a:extLst>
                    <a:ext uri="{9D8B030D-6E8A-4147-A177-3AD203B41FA5}">
                      <a16:colId xmlns:a16="http://schemas.microsoft.com/office/drawing/2014/main" val="301967898"/>
                    </a:ext>
                  </a:extLst>
                </a:gridCol>
              </a:tblGrid>
              <a:tr h="395960"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+mn-lt"/>
                        </a:rPr>
                        <a:t>ASSE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SPESA </a:t>
                      </a:r>
                      <a:r>
                        <a:rPr lang="it-IT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CERTIFICATA </a:t>
                      </a:r>
                      <a:r>
                        <a:rPr lang="it-IT" sz="1600" dirty="0" smtClean="0">
                          <a:latin typeface="+mn-lt"/>
                        </a:rPr>
                        <a:t>(€)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5617756"/>
                  </a:ext>
                </a:extLst>
              </a:tr>
              <a:tr h="395960">
                <a:tc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None/>
                      </a:pPr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+mn-lt"/>
                        </a:rPr>
                        <a:t>Asse I </a:t>
                      </a:r>
                      <a:r>
                        <a:rPr lang="it-IT" sz="1600" dirty="0">
                          <a:solidFill>
                            <a:srgbClr val="002060"/>
                          </a:solidFill>
                          <a:latin typeface="+mn-lt"/>
                        </a:rPr>
                        <a:t>-</a:t>
                      </a:r>
                      <a:r>
                        <a:rPr lang="it-IT" sz="1600" b="0" i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Occupazione (OT8)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6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7.026.000,00</a:t>
                      </a:r>
                      <a:endParaRPr lang="it-IT" sz="1600" b="0" i="0" u="none" strike="noStrike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11415259"/>
                  </a:ext>
                </a:extLst>
              </a:tr>
              <a:tr h="395960">
                <a:tc>
                  <a:txBody>
                    <a:bodyPr/>
                    <a:lstStyle/>
                    <a:p>
                      <a:pPr algn="l"/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+mn-lt"/>
                        </a:rPr>
                        <a:t>Asse II </a:t>
                      </a:r>
                      <a:r>
                        <a:rPr lang="it-IT" sz="1600" dirty="0">
                          <a:solidFill>
                            <a:srgbClr val="002060"/>
                          </a:solidFill>
                          <a:latin typeface="+mn-lt"/>
                        </a:rPr>
                        <a:t>- I</a:t>
                      </a:r>
                      <a:r>
                        <a:rPr lang="it-IT" sz="1600" b="0" i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nclusione sociale e lotta alla povertà (OT9)</a:t>
                      </a:r>
                      <a:endParaRPr lang="it-IT" sz="16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-</a:t>
                      </a:r>
                      <a:endParaRPr lang="it-IT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7528605"/>
                  </a:ext>
                </a:extLst>
              </a:tr>
              <a:tr h="395960">
                <a:tc>
                  <a:txBody>
                    <a:bodyPr/>
                    <a:lstStyle/>
                    <a:p>
                      <a:pPr algn="l"/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+mn-lt"/>
                        </a:rPr>
                        <a:t>Asse III </a:t>
                      </a:r>
                      <a:r>
                        <a:rPr lang="it-IT" sz="1600" dirty="0">
                          <a:solidFill>
                            <a:srgbClr val="002060"/>
                          </a:solidFill>
                          <a:latin typeface="+mn-lt"/>
                        </a:rPr>
                        <a:t>- </a:t>
                      </a:r>
                      <a:r>
                        <a:rPr kumimoji="0" lang="it-IT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Istruzione e formazione (OT10)</a:t>
                      </a:r>
                      <a:endParaRPr lang="it-IT" sz="16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-</a:t>
                      </a:r>
                      <a:endParaRPr lang="it-IT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25783603"/>
                  </a:ext>
                </a:extLst>
              </a:tr>
              <a:tr h="395960">
                <a:tc>
                  <a:txBody>
                    <a:bodyPr/>
                    <a:lstStyle/>
                    <a:p>
                      <a:pPr algn="l"/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+mn-lt"/>
                        </a:rPr>
                        <a:t>Asse IV </a:t>
                      </a:r>
                      <a:r>
                        <a:rPr lang="it-IT" sz="1600" dirty="0">
                          <a:solidFill>
                            <a:srgbClr val="002060"/>
                          </a:solidFill>
                          <a:latin typeface="+mn-lt"/>
                        </a:rPr>
                        <a:t>-</a:t>
                      </a:r>
                      <a:r>
                        <a:rPr lang="it-IT" sz="1600" b="0" i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Capacità istituzionale ed amministrativa (OT11)</a:t>
                      </a:r>
                      <a:endParaRPr lang="it-IT" sz="16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-</a:t>
                      </a:r>
                      <a:endParaRPr lang="it-IT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91200146"/>
                  </a:ext>
                </a:extLst>
              </a:tr>
              <a:tr h="395960">
                <a:tc>
                  <a:txBody>
                    <a:bodyPr/>
                    <a:lstStyle/>
                    <a:p>
                      <a:pPr algn="l"/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+mn-lt"/>
                        </a:rPr>
                        <a:t>Asse V </a:t>
                      </a:r>
                      <a:r>
                        <a:rPr lang="it-IT" sz="1600" dirty="0">
                          <a:solidFill>
                            <a:srgbClr val="002060"/>
                          </a:solidFill>
                          <a:latin typeface="+mn-lt"/>
                        </a:rPr>
                        <a:t>- </a:t>
                      </a:r>
                      <a:r>
                        <a:rPr kumimoji="0" lang="it-IT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Assistenza tecnica</a:t>
                      </a:r>
                      <a:endParaRPr lang="it-IT" sz="16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-</a:t>
                      </a:r>
                      <a:endParaRPr lang="it-IT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26115323"/>
                  </a:ext>
                </a:extLst>
              </a:tr>
              <a:tr h="488170">
                <a:tc>
                  <a:txBody>
                    <a:bodyPr/>
                    <a:lstStyle/>
                    <a:p>
                      <a:pPr algn="l"/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+mn-lt"/>
                        </a:rPr>
                        <a:t>TOTALE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7.026.000,00</a:t>
                      </a:r>
                      <a:endParaRPr lang="it-IT" sz="16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2803459"/>
                  </a:ext>
                </a:extLst>
              </a:tr>
            </a:tbl>
          </a:graphicData>
        </a:graphic>
      </p:graphicFrame>
      <p:sp>
        <p:nvSpPr>
          <p:cNvPr id="6" name="Segnaposto piè di pagina 3">
            <a:extLst>
              <a:ext uri="{FF2B5EF4-FFF2-40B4-BE49-F238E27FC236}">
                <a16:creationId xmlns:a16="http://schemas.microsoft.com/office/drawing/2014/main" id="{FCE97AE0-D9C8-4A7F-AD90-C4461D9AB860}"/>
              </a:ext>
            </a:extLst>
          </p:cNvPr>
          <p:cNvSpPr txBox="1">
            <a:spLocks/>
          </p:cNvSpPr>
          <p:nvPr/>
        </p:nvSpPr>
        <p:spPr>
          <a:xfrm>
            <a:off x="2056096" y="6324692"/>
            <a:ext cx="5011699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defTabSz="457200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dirty="0">
                <a:solidFill>
                  <a:schemeClr val="tx1"/>
                </a:solidFill>
              </a:rPr>
              <a:t>Direzione Generale – DRG</a:t>
            </a:r>
          </a:p>
          <a:p>
            <a:pPr>
              <a:defRPr/>
            </a:pPr>
            <a:r>
              <a:rPr lang="it-IT" dirty="0">
                <a:solidFill>
                  <a:schemeClr val="tx1"/>
                </a:solidFill>
              </a:rPr>
              <a:t>Servizio PNRR, Aree Interne – RESTART e Certificazione – DRG011</a:t>
            </a:r>
          </a:p>
        </p:txBody>
      </p:sp>
      <p:pic>
        <p:nvPicPr>
          <p:cNvPr id="7" name="Immagine 6" descr="logo 202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593" y="85953"/>
            <a:ext cx="460143" cy="866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171872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9B91A794-AA65-4002-B683-0B19102E49F2}"/>
              </a:ext>
            </a:extLst>
          </p:cNvPr>
          <p:cNvSpPr txBox="1"/>
          <p:nvPr/>
        </p:nvSpPr>
        <p:spPr>
          <a:xfrm>
            <a:off x="241946" y="1116419"/>
            <a:ext cx="864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rgbClr val="002060"/>
                </a:solidFill>
                <a:latin typeface="Calibri-Light"/>
              </a:rPr>
              <a:t>POR FSE ABRUZZO 2014/2020 </a:t>
            </a:r>
            <a:endParaRPr lang="it-IT" sz="1800" b="1" i="0" u="none" strike="noStrike" baseline="0" dirty="0">
              <a:solidFill>
                <a:srgbClr val="002060"/>
              </a:solidFill>
              <a:latin typeface="Calibri-Light"/>
            </a:endParaRPr>
          </a:p>
          <a:p>
            <a:pPr algn="ctr"/>
            <a:r>
              <a:rPr lang="it-IT" sz="1800" b="1" i="0" u="none" strike="noStrike" baseline="0" dirty="0">
                <a:solidFill>
                  <a:srgbClr val="002060"/>
                </a:solidFill>
                <a:latin typeface="Calibri-Light"/>
              </a:rPr>
              <a:t>Anno Contabile </a:t>
            </a:r>
            <a:r>
              <a:rPr lang="it-IT" sz="1800" b="1" i="0" u="none" strike="noStrike" baseline="0" dirty="0" smtClean="0">
                <a:solidFill>
                  <a:srgbClr val="002060"/>
                </a:solidFill>
                <a:latin typeface="Calibri-Light"/>
              </a:rPr>
              <a:t>2022 </a:t>
            </a:r>
            <a:r>
              <a:rPr lang="it-IT" sz="1800" b="1" i="0" u="none" strike="noStrike" baseline="0" dirty="0">
                <a:solidFill>
                  <a:srgbClr val="002060"/>
                </a:solidFill>
                <a:latin typeface="Calibri-Light"/>
              </a:rPr>
              <a:t>- </a:t>
            </a:r>
            <a:r>
              <a:rPr lang="it-IT" sz="1800" b="1" i="0" u="none" strike="noStrike" baseline="0" dirty="0" smtClean="0">
                <a:solidFill>
                  <a:srgbClr val="002060"/>
                </a:solidFill>
                <a:latin typeface="Calibri-Light"/>
              </a:rPr>
              <a:t>2023 </a:t>
            </a:r>
            <a:r>
              <a:rPr lang="it-IT" sz="1800" b="1" i="0" u="none" strike="noStrike" baseline="0" dirty="0">
                <a:solidFill>
                  <a:srgbClr val="002060"/>
                </a:solidFill>
                <a:latin typeface="Calibri-Light"/>
              </a:rPr>
              <a:t>- ATTIVITA’ SVOLTE</a:t>
            </a:r>
            <a:endParaRPr lang="it-IT" sz="1800" b="1" i="0" u="sng" strike="noStrike" baseline="0" dirty="0">
              <a:solidFill>
                <a:srgbClr val="002060"/>
              </a:solidFill>
              <a:latin typeface="Calibri-Light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56E3887-B530-314A-21CC-AECF4B9FE01C}"/>
              </a:ext>
            </a:extLst>
          </p:cNvPr>
          <p:cNvSpPr txBox="1"/>
          <p:nvPr/>
        </p:nvSpPr>
        <p:spPr>
          <a:xfrm>
            <a:off x="748146" y="1858536"/>
            <a:ext cx="6258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b="1" dirty="0">
              <a:solidFill>
                <a:srgbClr val="203890"/>
              </a:solidFill>
            </a:endParaRPr>
          </a:p>
          <a:p>
            <a:r>
              <a:rPr lang="it-IT" b="1" dirty="0">
                <a:solidFill>
                  <a:srgbClr val="002060"/>
                </a:solidFill>
              </a:rPr>
              <a:t>CERTIFICAZIONE DELLA SPESA: </a:t>
            </a:r>
          </a:p>
          <a:p>
            <a:pPr marL="285750" indent="-285750">
              <a:buFontTx/>
              <a:buChar char="-"/>
            </a:pPr>
            <a:r>
              <a:rPr lang="it-IT" b="1" dirty="0">
                <a:solidFill>
                  <a:srgbClr val="002060"/>
                </a:solidFill>
              </a:rPr>
              <a:t>DdP n. 4</a:t>
            </a:r>
            <a:r>
              <a:rPr lang="it-IT" b="1" dirty="0" smtClean="0">
                <a:solidFill>
                  <a:srgbClr val="002060"/>
                </a:solidFill>
              </a:rPr>
              <a:t>.0 </a:t>
            </a:r>
            <a:r>
              <a:rPr lang="it-IT" b="1" dirty="0">
                <a:solidFill>
                  <a:srgbClr val="002060"/>
                </a:solidFill>
              </a:rPr>
              <a:t>del </a:t>
            </a:r>
            <a:r>
              <a:rPr lang="it-IT" b="1" dirty="0" smtClean="0">
                <a:solidFill>
                  <a:srgbClr val="002060"/>
                </a:solidFill>
              </a:rPr>
              <a:t>28/10/2024</a:t>
            </a:r>
            <a:endParaRPr lang="it-IT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510150"/>
              </p:ext>
            </p:extLst>
          </p:nvPr>
        </p:nvGraphicFramePr>
        <p:xfrm>
          <a:off x="748146" y="2877653"/>
          <a:ext cx="7474857" cy="3047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1886">
                  <a:extLst>
                    <a:ext uri="{9D8B030D-6E8A-4147-A177-3AD203B41FA5}">
                      <a16:colId xmlns:a16="http://schemas.microsoft.com/office/drawing/2014/main" val="4227658704"/>
                    </a:ext>
                  </a:extLst>
                </a:gridCol>
                <a:gridCol w="2002971">
                  <a:extLst>
                    <a:ext uri="{9D8B030D-6E8A-4147-A177-3AD203B41FA5}">
                      <a16:colId xmlns:a16="http://schemas.microsoft.com/office/drawing/2014/main" val="301967898"/>
                    </a:ext>
                  </a:extLst>
                </a:gridCol>
              </a:tblGrid>
              <a:tr h="395960"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+mn-lt"/>
                        </a:rPr>
                        <a:t>ASSE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SPESA </a:t>
                      </a:r>
                      <a:r>
                        <a:rPr lang="it-IT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CERTIFICATA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>
                          <a:latin typeface="+mn-lt"/>
                        </a:rPr>
                        <a:t>(€)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5617756"/>
                  </a:ext>
                </a:extLst>
              </a:tr>
              <a:tr h="395960">
                <a:tc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None/>
                      </a:pPr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+mn-lt"/>
                        </a:rPr>
                        <a:t>Asse I </a:t>
                      </a:r>
                      <a:r>
                        <a:rPr lang="it-IT" sz="1600" dirty="0">
                          <a:solidFill>
                            <a:srgbClr val="002060"/>
                          </a:solidFill>
                          <a:latin typeface="+mn-lt"/>
                        </a:rPr>
                        <a:t>-</a:t>
                      </a:r>
                      <a:r>
                        <a:rPr lang="it-IT" sz="1600" b="0" i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Occupazione (OT8)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6.648.750,52</a:t>
                      </a:r>
                      <a:endParaRPr lang="it-IT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11415259"/>
                  </a:ext>
                </a:extLst>
              </a:tr>
              <a:tr h="395960">
                <a:tc>
                  <a:txBody>
                    <a:bodyPr/>
                    <a:lstStyle/>
                    <a:p>
                      <a:pPr algn="l"/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+mn-lt"/>
                        </a:rPr>
                        <a:t>Asse II </a:t>
                      </a:r>
                      <a:r>
                        <a:rPr lang="it-IT" sz="1600" dirty="0">
                          <a:solidFill>
                            <a:srgbClr val="002060"/>
                          </a:solidFill>
                          <a:latin typeface="+mn-lt"/>
                        </a:rPr>
                        <a:t>- I</a:t>
                      </a:r>
                      <a:r>
                        <a:rPr lang="it-IT" sz="1600" b="0" i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nclusione sociale e lotta alla povertà (OT9)</a:t>
                      </a:r>
                      <a:endParaRPr lang="it-IT" sz="16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- 285.325,09</a:t>
                      </a:r>
                      <a:endParaRPr lang="it-IT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7528605"/>
                  </a:ext>
                </a:extLst>
              </a:tr>
              <a:tr h="395960">
                <a:tc>
                  <a:txBody>
                    <a:bodyPr/>
                    <a:lstStyle/>
                    <a:p>
                      <a:pPr algn="l"/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+mn-lt"/>
                        </a:rPr>
                        <a:t>Asse III </a:t>
                      </a:r>
                      <a:r>
                        <a:rPr lang="it-IT" sz="1600" dirty="0">
                          <a:solidFill>
                            <a:srgbClr val="002060"/>
                          </a:solidFill>
                          <a:latin typeface="+mn-lt"/>
                        </a:rPr>
                        <a:t>- </a:t>
                      </a:r>
                      <a:r>
                        <a:rPr kumimoji="0" lang="it-IT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Istruzione e formazione (OT10)</a:t>
                      </a:r>
                      <a:endParaRPr lang="it-IT" sz="16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- 316.042,32</a:t>
                      </a:r>
                      <a:endParaRPr lang="it-IT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25783603"/>
                  </a:ext>
                </a:extLst>
              </a:tr>
              <a:tr h="395960">
                <a:tc>
                  <a:txBody>
                    <a:bodyPr/>
                    <a:lstStyle/>
                    <a:p>
                      <a:pPr algn="l"/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+mn-lt"/>
                        </a:rPr>
                        <a:t>Asse IV </a:t>
                      </a:r>
                      <a:r>
                        <a:rPr lang="it-IT" sz="1600" dirty="0">
                          <a:solidFill>
                            <a:srgbClr val="002060"/>
                          </a:solidFill>
                          <a:latin typeface="+mn-lt"/>
                        </a:rPr>
                        <a:t>-</a:t>
                      </a:r>
                      <a:r>
                        <a:rPr lang="it-IT" sz="1600" b="0" i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Capacità istituzionale ed amministrativa (OT11)</a:t>
                      </a:r>
                      <a:endParaRPr lang="it-IT" sz="16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1.063.794,16</a:t>
                      </a:r>
                      <a:endParaRPr lang="it-IT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91200146"/>
                  </a:ext>
                </a:extLst>
              </a:tr>
              <a:tr h="395960">
                <a:tc>
                  <a:txBody>
                    <a:bodyPr/>
                    <a:lstStyle/>
                    <a:p>
                      <a:pPr algn="l"/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+mn-lt"/>
                        </a:rPr>
                        <a:t>Asse V </a:t>
                      </a:r>
                      <a:r>
                        <a:rPr lang="it-IT" sz="1600" dirty="0">
                          <a:solidFill>
                            <a:srgbClr val="002060"/>
                          </a:solidFill>
                          <a:latin typeface="+mn-lt"/>
                        </a:rPr>
                        <a:t>- </a:t>
                      </a:r>
                      <a:r>
                        <a:rPr kumimoji="0" lang="it-IT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Assistenza tecnica</a:t>
                      </a:r>
                      <a:endParaRPr lang="it-IT" sz="16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614.969,71</a:t>
                      </a:r>
                      <a:endParaRPr lang="it-IT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26115323"/>
                  </a:ext>
                </a:extLst>
              </a:tr>
              <a:tr h="488170">
                <a:tc>
                  <a:txBody>
                    <a:bodyPr/>
                    <a:lstStyle/>
                    <a:p>
                      <a:pPr algn="l"/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+mn-lt"/>
                        </a:rPr>
                        <a:t>TOTALE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7.726.146,98</a:t>
                      </a:r>
                      <a:endParaRPr lang="it-IT" sz="16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2803459"/>
                  </a:ext>
                </a:extLst>
              </a:tr>
            </a:tbl>
          </a:graphicData>
        </a:graphic>
      </p:graphicFrame>
      <p:sp>
        <p:nvSpPr>
          <p:cNvPr id="6" name="Segnaposto piè di pagina 3">
            <a:extLst>
              <a:ext uri="{FF2B5EF4-FFF2-40B4-BE49-F238E27FC236}">
                <a16:creationId xmlns:a16="http://schemas.microsoft.com/office/drawing/2014/main" id="{FCE97AE0-D9C8-4A7F-AD90-C4461D9AB860}"/>
              </a:ext>
            </a:extLst>
          </p:cNvPr>
          <p:cNvSpPr txBox="1">
            <a:spLocks/>
          </p:cNvSpPr>
          <p:nvPr/>
        </p:nvSpPr>
        <p:spPr>
          <a:xfrm>
            <a:off x="2056096" y="6324692"/>
            <a:ext cx="5011699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defTabSz="457200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dirty="0">
                <a:solidFill>
                  <a:schemeClr val="tx1"/>
                </a:solidFill>
              </a:rPr>
              <a:t>Direzione Generale – DRG</a:t>
            </a:r>
          </a:p>
          <a:p>
            <a:pPr>
              <a:defRPr/>
            </a:pPr>
            <a:r>
              <a:rPr lang="it-IT" dirty="0">
                <a:solidFill>
                  <a:schemeClr val="tx1"/>
                </a:solidFill>
              </a:rPr>
              <a:t>Servizio PNRR, Aree Interne – RESTART e Certificazione – DRG011</a:t>
            </a:r>
          </a:p>
        </p:txBody>
      </p:sp>
      <p:pic>
        <p:nvPicPr>
          <p:cNvPr id="7" name="Immagine 6" descr="logo 202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593" y="85953"/>
            <a:ext cx="460143" cy="866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326960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piè di pagina 3">
            <a:extLst>
              <a:ext uri="{FF2B5EF4-FFF2-40B4-BE49-F238E27FC236}">
                <a16:creationId xmlns:a16="http://schemas.microsoft.com/office/drawing/2014/main" id="{FCE97AE0-D9C8-4A7F-AD90-C4461D9AB860}"/>
              </a:ext>
            </a:extLst>
          </p:cNvPr>
          <p:cNvSpPr txBox="1">
            <a:spLocks/>
          </p:cNvSpPr>
          <p:nvPr/>
        </p:nvSpPr>
        <p:spPr>
          <a:xfrm>
            <a:off x="2056096" y="6324692"/>
            <a:ext cx="5011699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defTabSz="457200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dirty="0">
                <a:solidFill>
                  <a:schemeClr val="tx1"/>
                </a:solidFill>
              </a:rPr>
              <a:t>Direzione Generale – DRG</a:t>
            </a:r>
          </a:p>
          <a:p>
            <a:pPr>
              <a:defRPr/>
            </a:pPr>
            <a:r>
              <a:rPr lang="it-IT" dirty="0">
                <a:solidFill>
                  <a:schemeClr val="tx1"/>
                </a:solidFill>
              </a:rPr>
              <a:t>Servizio PNRR, Aree Interne – RESTART e Certificazione – DRG011</a:t>
            </a:r>
          </a:p>
        </p:txBody>
      </p:sp>
      <p:graphicFrame>
        <p:nvGraphicFramePr>
          <p:cNvPr id="4" name="Diagramma 3">
            <a:extLst>
              <a:ext uri="{FF2B5EF4-FFF2-40B4-BE49-F238E27FC236}">
                <a16:creationId xmlns:a16="http://schemas.microsoft.com/office/drawing/2014/main" id="{770C1610-5A94-4AA3-825C-2D00D6D5D2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24345602"/>
              </p:ext>
            </p:extLst>
          </p:nvPr>
        </p:nvGraphicFramePr>
        <p:xfrm>
          <a:off x="617517" y="1397000"/>
          <a:ext cx="8059713" cy="4540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08204BBB-A05F-4873-A402-19FD30EE4027}"/>
              </a:ext>
            </a:extLst>
          </p:cNvPr>
          <p:cNvSpPr txBox="1"/>
          <p:nvPr/>
        </p:nvSpPr>
        <p:spPr>
          <a:xfrm>
            <a:off x="241945" y="1085858"/>
            <a:ext cx="86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rgbClr val="002060"/>
                </a:solidFill>
                <a:latin typeface="Calibri-Light"/>
              </a:rPr>
              <a:t>POR FSE ABRUZZO </a:t>
            </a:r>
            <a:r>
              <a:rPr lang="it-IT" b="1" dirty="0" smtClean="0">
                <a:solidFill>
                  <a:srgbClr val="002060"/>
                </a:solidFill>
                <a:latin typeface="Calibri-Light"/>
              </a:rPr>
              <a:t>2014/2020 – Anno 2024 – Attività Svolte </a:t>
            </a:r>
            <a:endParaRPr lang="it-IT" sz="1800" b="1" i="0" u="none" strike="noStrike" baseline="0" dirty="0">
              <a:solidFill>
                <a:srgbClr val="002060"/>
              </a:solidFill>
              <a:latin typeface="Calibri-Light"/>
            </a:endParaRPr>
          </a:p>
        </p:txBody>
      </p:sp>
      <p:pic>
        <p:nvPicPr>
          <p:cNvPr id="6" name="Immagine 5" descr="logo 2024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593" y="85953"/>
            <a:ext cx="460143" cy="866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31068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piè di pagina 3">
            <a:extLst>
              <a:ext uri="{FF2B5EF4-FFF2-40B4-BE49-F238E27FC236}">
                <a16:creationId xmlns:a16="http://schemas.microsoft.com/office/drawing/2014/main" id="{FCE97AE0-D9C8-4A7F-AD90-C4461D9AB860}"/>
              </a:ext>
            </a:extLst>
          </p:cNvPr>
          <p:cNvSpPr txBox="1">
            <a:spLocks/>
          </p:cNvSpPr>
          <p:nvPr/>
        </p:nvSpPr>
        <p:spPr>
          <a:xfrm>
            <a:off x="2056096" y="6324692"/>
            <a:ext cx="5011699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defTabSz="457200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dirty="0">
                <a:solidFill>
                  <a:schemeClr val="tx1"/>
                </a:solidFill>
              </a:rPr>
              <a:t>Direzione Generale – DRG</a:t>
            </a:r>
          </a:p>
          <a:p>
            <a:pPr>
              <a:defRPr/>
            </a:pPr>
            <a:r>
              <a:rPr lang="it-IT" dirty="0">
                <a:solidFill>
                  <a:schemeClr val="tx1"/>
                </a:solidFill>
              </a:rPr>
              <a:t>Servizio PNRR, Aree Interne – RESTART e Certificazione – DRG011</a:t>
            </a:r>
          </a:p>
        </p:txBody>
      </p:sp>
      <p:sp>
        <p:nvSpPr>
          <p:cNvPr id="4" name="Sottotitolo 3">
            <a:extLst>
              <a:ext uri="{FF2B5EF4-FFF2-40B4-BE49-F238E27FC236}">
                <a16:creationId xmlns:a16="http://schemas.microsoft.com/office/drawing/2014/main" id="{3F9EAF90-58DC-4168-BF6F-95E61BCC383D}"/>
              </a:ext>
            </a:extLst>
          </p:cNvPr>
          <p:cNvSpPr txBox="1">
            <a:spLocks/>
          </p:cNvSpPr>
          <p:nvPr/>
        </p:nvSpPr>
        <p:spPr>
          <a:xfrm>
            <a:off x="466770" y="2877654"/>
            <a:ext cx="8309609" cy="551346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914400">
              <a:buNone/>
            </a:pPr>
            <a:r>
              <a:rPr lang="it-IT" altLang="it-IT" sz="4000" dirty="0">
                <a:solidFill>
                  <a:srgbClr val="002060"/>
                </a:solidFill>
              </a:rPr>
              <a:t>Grazie per l’attenzione</a:t>
            </a:r>
          </a:p>
          <a:p>
            <a:pPr algn="ctr" defTabSz="914400"/>
            <a:endParaRPr lang="it-IT" dirty="0">
              <a:solidFill>
                <a:srgbClr val="002060"/>
              </a:solidFill>
            </a:endParaRPr>
          </a:p>
        </p:txBody>
      </p:sp>
      <p:pic>
        <p:nvPicPr>
          <p:cNvPr id="5" name="Immagine 4" descr="logo 202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593" y="85953"/>
            <a:ext cx="460143" cy="866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594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piè di pagina 3">
            <a:extLst>
              <a:ext uri="{FF2B5EF4-FFF2-40B4-BE49-F238E27FC236}">
                <a16:creationId xmlns:a16="http://schemas.microsoft.com/office/drawing/2014/main" id="{FCE97AE0-D9C8-4A7F-AD90-C4461D9AB860}"/>
              </a:ext>
            </a:extLst>
          </p:cNvPr>
          <p:cNvSpPr txBox="1">
            <a:spLocks/>
          </p:cNvSpPr>
          <p:nvPr/>
        </p:nvSpPr>
        <p:spPr>
          <a:xfrm>
            <a:off x="2056096" y="6324692"/>
            <a:ext cx="5011699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defTabSz="457200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dirty="0">
                <a:solidFill>
                  <a:schemeClr val="tx1"/>
                </a:solidFill>
              </a:rPr>
              <a:t>Direzione Generale – DRG</a:t>
            </a:r>
          </a:p>
          <a:p>
            <a:pPr>
              <a:defRPr/>
            </a:pPr>
            <a:r>
              <a:rPr lang="it-IT" dirty="0">
                <a:solidFill>
                  <a:schemeClr val="tx1"/>
                </a:solidFill>
              </a:rPr>
              <a:t>Servizio PNRR, Aree Interne – RESTART e Certificazione – DRG011</a:t>
            </a: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252413" y="1039440"/>
            <a:ext cx="8639175" cy="49841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defTabSz="457200"/>
            <a:r>
              <a:rPr lang="it-IT" sz="1800" b="1" dirty="0">
                <a:solidFill>
                  <a:srgbClr val="002060"/>
                </a:solidFill>
                <a:latin typeface="Calibri-Light"/>
                <a:ea typeface="+mn-ea"/>
                <a:cs typeface="+mn-cs"/>
              </a:rPr>
              <a:t>POR FESR ABRUZZO 2014-2020 - CCI 2014IT16RFOP004</a:t>
            </a:r>
          </a:p>
        </p:txBody>
      </p:sp>
      <p:graphicFrame>
        <p:nvGraphicFramePr>
          <p:cNvPr id="5" name="Segnaposto contenut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6420176"/>
              </p:ext>
            </p:extLst>
          </p:nvPr>
        </p:nvGraphicFramePr>
        <p:xfrm>
          <a:off x="1460625" y="1683657"/>
          <a:ext cx="6222750" cy="43025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1417">
                  <a:extLst>
                    <a:ext uri="{9D8B030D-6E8A-4147-A177-3AD203B41FA5}">
                      <a16:colId xmlns:a16="http://schemas.microsoft.com/office/drawing/2014/main" val="1447349561"/>
                    </a:ext>
                  </a:extLst>
                </a:gridCol>
                <a:gridCol w="1696754">
                  <a:extLst>
                    <a:ext uri="{9D8B030D-6E8A-4147-A177-3AD203B41FA5}">
                      <a16:colId xmlns:a16="http://schemas.microsoft.com/office/drawing/2014/main" val="2942471024"/>
                    </a:ext>
                  </a:extLst>
                </a:gridCol>
                <a:gridCol w="2074579">
                  <a:extLst>
                    <a:ext uri="{9D8B030D-6E8A-4147-A177-3AD203B41FA5}">
                      <a16:colId xmlns:a16="http://schemas.microsoft.com/office/drawing/2014/main" val="2536762952"/>
                    </a:ext>
                  </a:extLst>
                </a:gridCol>
              </a:tblGrid>
              <a:tr h="620156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>
                          <a:solidFill>
                            <a:srgbClr val="002060"/>
                          </a:solidFill>
                        </a:rPr>
                        <a:t>AVANZAMENTO</a:t>
                      </a:r>
                      <a:r>
                        <a:rPr lang="it-IT" sz="1800" baseline="0" dirty="0">
                          <a:solidFill>
                            <a:srgbClr val="002060"/>
                          </a:solidFill>
                        </a:rPr>
                        <a:t> DELLA SPESA</a:t>
                      </a:r>
                      <a:endParaRPr lang="it-IT" sz="1800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it-IT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2000" dirty="0">
                        <a:solidFill>
                          <a:srgbClr val="00009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2000" dirty="0">
                        <a:solidFill>
                          <a:srgbClr val="00009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5759810"/>
                  </a:ext>
                </a:extLst>
              </a:tr>
              <a:tr h="3019282">
                <a:tc>
                  <a:txBody>
                    <a:bodyPr/>
                    <a:lstStyle/>
                    <a:p>
                      <a:pPr algn="ctr"/>
                      <a:r>
                        <a:rPr lang="it-IT" sz="1800" b="0" dirty="0">
                          <a:solidFill>
                            <a:srgbClr val="002060"/>
                          </a:solidFill>
                        </a:rPr>
                        <a:t>DOTAZIONE FINANZIARIA </a:t>
                      </a:r>
                    </a:p>
                    <a:p>
                      <a:pPr algn="ctr"/>
                      <a:r>
                        <a:rPr lang="it-IT" sz="1800" b="0" dirty="0">
                          <a:solidFill>
                            <a:srgbClr val="002060"/>
                          </a:solidFill>
                        </a:rPr>
                        <a:t>A SEGUITO DELLA RIPROGRAMMAZIONE</a:t>
                      </a:r>
                    </a:p>
                    <a:p>
                      <a:pPr algn="ctr"/>
                      <a:endParaRPr lang="it-IT" sz="1800" b="0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it-IT" sz="1600" b="0" dirty="0">
                          <a:solidFill>
                            <a:srgbClr val="002060"/>
                          </a:solidFill>
                        </a:rPr>
                        <a:t>Versione </a:t>
                      </a:r>
                      <a:r>
                        <a:rPr lang="it-IT" sz="1600" b="0" dirty="0" smtClean="0">
                          <a:solidFill>
                            <a:srgbClr val="002060"/>
                          </a:solidFill>
                        </a:rPr>
                        <a:t>9.0 </a:t>
                      </a:r>
                      <a:r>
                        <a:rPr lang="it-IT" sz="1600" b="0" dirty="0">
                          <a:solidFill>
                            <a:srgbClr val="002060"/>
                          </a:solidFill>
                        </a:rPr>
                        <a:t>approvata con decisione </a:t>
                      </a:r>
                      <a:r>
                        <a:rPr lang="it-IT" sz="1600" b="0" dirty="0" smtClean="0">
                          <a:solidFill>
                            <a:srgbClr val="002060"/>
                          </a:solidFill>
                        </a:rPr>
                        <a:t>C(2022) 9379 </a:t>
                      </a:r>
                      <a:r>
                        <a:rPr lang="it-IT" sz="1600" b="0" dirty="0" err="1">
                          <a:solidFill>
                            <a:srgbClr val="002060"/>
                          </a:solidFill>
                        </a:rPr>
                        <a:t>final</a:t>
                      </a:r>
                      <a:r>
                        <a:rPr lang="it-IT" sz="1600" b="0" dirty="0">
                          <a:solidFill>
                            <a:srgbClr val="002060"/>
                          </a:solidFill>
                        </a:rPr>
                        <a:t> del </a:t>
                      </a:r>
                      <a:r>
                        <a:rPr lang="it-IT" sz="1600" b="0" dirty="0" smtClean="0">
                          <a:solidFill>
                            <a:srgbClr val="002060"/>
                          </a:solidFill>
                        </a:rPr>
                        <a:t>08/12/2022</a:t>
                      </a:r>
                      <a:endParaRPr lang="it-IT" sz="16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dirty="0">
                          <a:solidFill>
                            <a:srgbClr val="002060"/>
                          </a:solidFill>
                        </a:rPr>
                        <a:t>TOTALE SPESA  CERTIFICATA ANNO </a:t>
                      </a:r>
                    </a:p>
                    <a:p>
                      <a:pPr algn="ctr"/>
                      <a:r>
                        <a:rPr lang="it-IT" sz="1800" b="0" dirty="0">
                          <a:solidFill>
                            <a:srgbClr val="002060"/>
                          </a:solidFill>
                        </a:rPr>
                        <a:t>CONTABILE  </a:t>
                      </a:r>
                    </a:p>
                    <a:p>
                      <a:pPr algn="ctr"/>
                      <a:r>
                        <a:rPr lang="it-IT" sz="1800" b="0" dirty="0" smtClean="0">
                          <a:solidFill>
                            <a:srgbClr val="002060"/>
                          </a:solidFill>
                        </a:rPr>
                        <a:t>2023-2024 </a:t>
                      </a:r>
                    </a:p>
                    <a:p>
                      <a:pPr algn="ctr"/>
                      <a:r>
                        <a:rPr lang="it-IT" sz="1800" b="0" dirty="0" smtClean="0">
                          <a:solidFill>
                            <a:srgbClr val="002060"/>
                          </a:solidFill>
                        </a:rPr>
                        <a:t>(al 30/10/2024)</a:t>
                      </a:r>
                      <a:endParaRPr lang="it-IT" sz="1800" b="0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it-IT" sz="18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dirty="0">
                          <a:solidFill>
                            <a:srgbClr val="002060"/>
                          </a:solidFill>
                        </a:rPr>
                        <a:t>TOTALE SPESA CUMULATA CERTIFICATA </a:t>
                      </a:r>
                    </a:p>
                    <a:p>
                      <a:pPr algn="ctr"/>
                      <a:r>
                        <a:rPr lang="it-IT" sz="1800" b="0" dirty="0">
                          <a:solidFill>
                            <a:srgbClr val="002060"/>
                          </a:solidFill>
                        </a:rPr>
                        <a:t>AL </a:t>
                      </a:r>
                      <a:r>
                        <a:rPr lang="it-IT" sz="1800" b="0" dirty="0" smtClean="0">
                          <a:solidFill>
                            <a:srgbClr val="002060"/>
                          </a:solidFill>
                        </a:rPr>
                        <a:t>NETTO</a:t>
                      </a:r>
                      <a:r>
                        <a:rPr lang="it-IT" sz="1800" b="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it-IT" sz="1800" b="0" dirty="0" smtClean="0">
                          <a:solidFill>
                            <a:srgbClr val="002060"/>
                          </a:solidFill>
                        </a:rPr>
                        <a:t>DEI RITIRI OPERATI NEI CONTI</a:t>
                      </a:r>
                      <a:endParaRPr lang="it-IT" sz="1800" b="0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it-IT" sz="18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290731"/>
                  </a:ext>
                </a:extLst>
              </a:tr>
              <a:tr h="64318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€ </a:t>
                      </a:r>
                      <a:r>
                        <a:rPr lang="it-IT" sz="18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275.509.780</a:t>
                      </a:r>
                      <a:r>
                        <a:rPr lang="it-IT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,00 </a:t>
                      </a:r>
                      <a:endParaRPr lang="it-IT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8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€ </a:t>
                      </a:r>
                      <a:r>
                        <a:rPr lang="it-IT" sz="18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56.682.362,41</a:t>
                      </a:r>
                      <a:endParaRPr lang="it-IT" sz="1800" b="1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€ </a:t>
                      </a:r>
                      <a:r>
                        <a:rPr lang="it-IT" sz="18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217.442.895,71</a:t>
                      </a:r>
                      <a:endParaRPr lang="it-IT" sz="1800" b="1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860761"/>
                  </a:ext>
                </a:extLst>
              </a:tr>
            </a:tbl>
          </a:graphicData>
        </a:graphic>
      </p:graphicFrame>
      <p:pic>
        <p:nvPicPr>
          <p:cNvPr id="6" name="Immagine 5" descr="logo 202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593" y="85953"/>
            <a:ext cx="460143" cy="866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6313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3">
            <a:extLst>
              <a:ext uri="{FF2B5EF4-FFF2-40B4-BE49-F238E27FC236}">
                <a16:creationId xmlns:a16="http://schemas.microsoft.com/office/drawing/2014/main" id="{FCE97AE0-D9C8-4A7F-AD90-C4461D9AB860}"/>
              </a:ext>
            </a:extLst>
          </p:cNvPr>
          <p:cNvSpPr txBox="1">
            <a:spLocks/>
          </p:cNvSpPr>
          <p:nvPr/>
        </p:nvSpPr>
        <p:spPr>
          <a:xfrm>
            <a:off x="2056096" y="6324692"/>
            <a:ext cx="5011699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defTabSz="457200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dirty="0">
                <a:solidFill>
                  <a:schemeClr val="tx1"/>
                </a:solidFill>
              </a:rPr>
              <a:t>Direzione Generale – DRG</a:t>
            </a:r>
          </a:p>
          <a:p>
            <a:pPr>
              <a:defRPr/>
            </a:pPr>
            <a:r>
              <a:rPr lang="it-IT" dirty="0">
                <a:solidFill>
                  <a:schemeClr val="tx1"/>
                </a:solidFill>
              </a:rPr>
              <a:t>Servizio PNRR, Aree Interne – RESTART e Certificazione – DRG011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B91A794-AA65-4002-B683-0B19102E49F2}"/>
              </a:ext>
            </a:extLst>
          </p:cNvPr>
          <p:cNvSpPr txBox="1"/>
          <p:nvPr/>
        </p:nvSpPr>
        <p:spPr>
          <a:xfrm>
            <a:off x="0" y="1116419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rgbClr val="002060"/>
                </a:solidFill>
                <a:latin typeface="Calibri-Light"/>
              </a:rPr>
              <a:t>POR </a:t>
            </a:r>
            <a:r>
              <a:rPr lang="it-IT" sz="1600" b="1" dirty="0" smtClean="0">
                <a:solidFill>
                  <a:srgbClr val="002060"/>
                </a:solidFill>
                <a:latin typeface="Calibri-Light"/>
              </a:rPr>
              <a:t>FESR </a:t>
            </a:r>
            <a:r>
              <a:rPr lang="it-IT" sz="1600" b="1" dirty="0">
                <a:solidFill>
                  <a:srgbClr val="002060"/>
                </a:solidFill>
                <a:latin typeface="Calibri-Light"/>
              </a:rPr>
              <a:t>ABRUZZO </a:t>
            </a:r>
            <a:r>
              <a:rPr lang="it-IT" sz="1600" b="1" dirty="0" smtClean="0">
                <a:solidFill>
                  <a:srgbClr val="002060"/>
                </a:solidFill>
                <a:latin typeface="Calibri-Light"/>
              </a:rPr>
              <a:t>2014/2020 - </a:t>
            </a:r>
            <a:r>
              <a:rPr lang="it-IT" sz="1600" b="1" dirty="0">
                <a:solidFill>
                  <a:srgbClr val="002060"/>
                </a:solidFill>
                <a:latin typeface="Calibri-Light"/>
              </a:rPr>
              <a:t>AVANZAMENTO </a:t>
            </a:r>
            <a:r>
              <a:rPr lang="it-IT" sz="1600" b="1" i="0" u="none" strike="noStrike" baseline="0" dirty="0">
                <a:solidFill>
                  <a:srgbClr val="002060"/>
                </a:solidFill>
                <a:latin typeface="Calibri-Light"/>
              </a:rPr>
              <a:t>DELLA SPESA PER </a:t>
            </a:r>
            <a:r>
              <a:rPr lang="it-IT" sz="1600" b="1" i="0" u="none" strike="noStrike" baseline="0" dirty="0" smtClean="0">
                <a:solidFill>
                  <a:srgbClr val="002060"/>
                </a:solidFill>
                <a:latin typeface="Calibri-Light"/>
              </a:rPr>
              <a:t>ASSE AL 30/10/2024</a:t>
            </a:r>
            <a:endParaRPr lang="it-IT" sz="1600" b="1" i="0" u="sng" strike="noStrike" baseline="0" dirty="0">
              <a:solidFill>
                <a:srgbClr val="002060"/>
              </a:solidFill>
              <a:latin typeface="Calibri-Light"/>
            </a:endParaRPr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0956890"/>
              </p:ext>
            </p:extLst>
          </p:nvPr>
        </p:nvGraphicFramePr>
        <p:xfrm>
          <a:off x="426077" y="1506009"/>
          <a:ext cx="8253864" cy="4730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3980">
                  <a:extLst>
                    <a:ext uri="{9D8B030D-6E8A-4147-A177-3AD203B41FA5}">
                      <a16:colId xmlns:a16="http://schemas.microsoft.com/office/drawing/2014/main" val="3590487938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50450451"/>
                    </a:ext>
                  </a:extLst>
                </a:gridCol>
                <a:gridCol w="1640114">
                  <a:extLst>
                    <a:ext uri="{9D8B030D-6E8A-4147-A177-3AD203B41FA5}">
                      <a16:colId xmlns:a16="http://schemas.microsoft.com/office/drawing/2014/main" val="2251005304"/>
                    </a:ext>
                  </a:extLst>
                </a:gridCol>
                <a:gridCol w="1190570">
                  <a:extLst>
                    <a:ext uri="{9D8B030D-6E8A-4147-A177-3AD203B41FA5}">
                      <a16:colId xmlns:a16="http://schemas.microsoft.com/office/drawing/2014/main" val="3763586258"/>
                    </a:ext>
                  </a:extLst>
                </a:gridCol>
              </a:tblGrid>
              <a:tr h="348605">
                <a:tc>
                  <a:txBody>
                    <a:bodyPr/>
                    <a:lstStyle/>
                    <a:p>
                      <a:r>
                        <a:rPr lang="it-IT" sz="1100" dirty="0"/>
                        <a:t>ASSE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DOTAZIONE </a:t>
                      </a:r>
                      <a:r>
                        <a:rPr lang="it-IT" sz="1100" dirty="0" smtClean="0"/>
                        <a:t>FINANZIARIA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smtClean="0">
                          <a:latin typeface="+mn-lt"/>
                        </a:rPr>
                        <a:t>(€)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TOTALE SPESA CUMULATA CERTIFICATA </a:t>
                      </a:r>
                      <a:r>
                        <a:rPr lang="it-IT" sz="1100" baseline="0" dirty="0"/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/>
                        <a:t>AL NETTO</a:t>
                      </a:r>
                      <a:r>
                        <a:rPr lang="it-IT" sz="1100" baseline="0" dirty="0"/>
                        <a:t> </a:t>
                      </a:r>
                      <a:r>
                        <a:rPr lang="it-IT" sz="1100" dirty="0"/>
                        <a:t>DEI </a:t>
                      </a:r>
                      <a:r>
                        <a:rPr lang="it-IT" sz="1100" dirty="0" smtClean="0"/>
                        <a:t>RITIRI </a:t>
                      </a:r>
                      <a:r>
                        <a:rPr lang="it-IT" sz="1100" dirty="0" smtClean="0">
                          <a:latin typeface="+mn-lt"/>
                        </a:rPr>
                        <a:t>(€)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AVANZAMENTO</a:t>
                      </a:r>
                      <a:r>
                        <a:rPr lang="it-IT" sz="1100" baseline="0" dirty="0"/>
                        <a:t> DELLA </a:t>
                      </a:r>
                      <a:r>
                        <a:rPr lang="it-IT" sz="1100" baseline="0" dirty="0" smtClean="0"/>
                        <a:t>SPESA</a:t>
                      </a:r>
                    </a:p>
                    <a:p>
                      <a:pPr algn="ctr"/>
                      <a:r>
                        <a:rPr lang="it-IT" sz="1100" baseline="0" dirty="0" smtClean="0"/>
                        <a:t> (%)</a:t>
                      </a:r>
                      <a:endParaRPr lang="it-IT" sz="11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02812"/>
                  </a:ext>
                </a:extLst>
              </a:tr>
              <a:tr h="435757">
                <a:tc>
                  <a:txBody>
                    <a:bodyPr/>
                    <a:lstStyle/>
                    <a:p>
                      <a:r>
                        <a:rPr lang="it-IT" sz="1100" b="1" dirty="0">
                          <a:solidFill>
                            <a:srgbClr val="002060"/>
                          </a:solidFill>
                        </a:rPr>
                        <a:t>Asse I </a:t>
                      </a:r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- ricerca, sviluppo tecnologico e innovazione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30.180.774,00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solidFill>
                            <a:srgbClr val="002060"/>
                          </a:solidFill>
                        </a:rPr>
                        <a:t>24.817.598,78</a:t>
                      </a:r>
                      <a:endParaRPr lang="it-IT" sz="11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solidFill>
                            <a:srgbClr val="002060"/>
                          </a:solidFill>
                        </a:rPr>
                        <a:t>82,23 </a:t>
                      </a:r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4968460"/>
                  </a:ext>
                </a:extLst>
              </a:tr>
              <a:tr h="348605">
                <a:tc>
                  <a:txBody>
                    <a:bodyPr/>
                    <a:lstStyle/>
                    <a:p>
                      <a:r>
                        <a:rPr lang="it-IT" sz="1100" b="1" dirty="0">
                          <a:solidFill>
                            <a:srgbClr val="002060"/>
                          </a:solidFill>
                        </a:rPr>
                        <a:t>Asse II </a:t>
                      </a:r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- diffusione servizi digitali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26.000.000,00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solidFill>
                            <a:srgbClr val="002060"/>
                          </a:solidFill>
                        </a:rPr>
                        <a:t>24.985.074,30</a:t>
                      </a:r>
                      <a:endParaRPr lang="it-IT" sz="11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solidFill>
                            <a:srgbClr val="002060"/>
                          </a:solidFill>
                        </a:rPr>
                        <a:t>96,10 </a:t>
                      </a:r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717601"/>
                  </a:ext>
                </a:extLst>
              </a:tr>
              <a:tr h="435757">
                <a:tc>
                  <a:txBody>
                    <a:bodyPr/>
                    <a:lstStyle/>
                    <a:p>
                      <a:r>
                        <a:rPr lang="it-IT" sz="1100" b="1" dirty="0">
                          <a:solidFill>
                            <a:srgbClr val="002060"/>
                          </a:solidFill>
                        </a:rPr>
                        <a:t>Asse III </a:t>
                      </a:r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- competitività del sistema produttivo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solidFill>
                            <a:srgbClr val="002060"/>
                          </a:solidFill>
                        </a:rPr>
                        <a:t>135.749.226,00</a:t>
                      </a:r>
                      <a:endParaRPr lang="it-IT" sz="11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solidFill>
                            <a:srgbClr val="002060"/>
                          </a:solidFill>
                        </a:rPr>
                        <a:t>97.280.927,55</a:t>
                      </a:r>
                      <a:endParaRPr lang="it-IT" sz="11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solidFill>
                            <a:srgbClr val="002060"/>
                          </a:solidFill>
                        </a:rPr>
                        <a:t>71,66 </a:t>
                      </a:r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769620"/>
                  </a:ext>
                </a:extLst>
              </a:tr>
              <a:tr h="435757">
                <a:tc>
                  <a:txBody>
                    <a:bodyPr/>
                    <a:lstStyle/>
                    <a:p>
                      <a:r>
                        <a:rPr lang="it-IT" sz="1100" b="1" dirty="0">
                          <a:solidFill>
                            <a:srgbClr val="002060"/>
                          </a:solidFill>
                        </a:rPr>
                        <a:t>Asse IV </a:t>
                      </a:r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- promozione di un’economia a bassa emissione di carbonio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14.560.740,00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solidFill>
                            <a:srgbClr val="002060"/>
                          </a:solidFill>
                        </a:rPr>
                        <a:t>10.464.327,39</a:t>
                      </a:r>
                      <a:endParaRPr lang="it-IT" sz="11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solidFill>
                            <a:srgbClr val="002060"/>
                          </a:solidFill>
                        </a:rPr>
                        <a:t>71,87 </a:t>
                      </a:r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6961461"/>
                  </a:ext>
                </a:extLst>
              </a:tr>
              <a:tr h="348605">
                <a:tc>
                  <a:txBody>
                    <a:bodyPr/>
                    <a:lstStyle/>
                    <a:p>
                      <a:r>
                        <a:rPr lang="it-IT" sz="1100" b="1" dirty="0">
                          <a:solidFill>
                            <a:srgbClr val="002060"/>
                          </a:solidFill>
                        </a:rPr>
                        <a:t>Asse V </a:t>
                      </a:r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- riduzione del rischio idrogeologico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23.439.260,00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solidFill>
                            <a:srgbClr val="002060"/>
                          </a:solidFill>
                        </a:rPr>
                        <a:t>18.727.680,84</a:t>
                      </a:r>
                      <a:endParaRPr lang="it-IT" sz="11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solidFill>
                            <a:srgbClr val="002060"/>
                          </a:solidFill>
                        </a:rPr>
                        <a:t>79,90 </a:t>
                      </a:r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739308"/>
                  </a:ext>
                </a:extLst>
              </a:tr>
              <a:tr h="435757">
                <a:tc>
                  <a:txBody>
                    <a:bodyPr/>
                    <a:lstStyle/>
                    <a:p>
                      <a:r>
                        <a:rPr lang="it-IT" sz="1100" b="1" dirty="0">
                          <a:solidFill>
                            <a:srgbClr val="002060"/>
                          </a:solidFill>
                        </a:rPr>
                        <a:t>Asse VI </a:t>
                      </a:r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- tutela e valorizzazione delle risorse naturali e culturali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13.500.000,00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solidFill>
                            <a:srgbClr val="002060"/>
                          </a:solidFill>
                        </a:rPr>
                        <a:t>11.377.767,33</a:t>
                      </a:r>
                      <a:endParaRPr lang="it-IT" sz="11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solidFill>
                            <a:srgbClr val="002060"/>
                          </a:solidFill>
                        </a:rPr>
                        <a:t>84,28 </a:t>
                      </a:r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6811707"/>
                  </a:ext>
                </a:extLst>
              </a:tr>
              <a:tr h="348605">
                <a:tc>
                  <a:txBody>
                    <a:bodyPr/>
                    <a:lstStyle/>
                    <a:p>
                      <a:r>
                        <a:rPr lang="it-IT" sz="1100" b="1" dirty="0">
                          <a:solidFill>
                            <a:srgbClr val="002060"/>
                          </a:solidFill>
                        </a:rPr>
                        <a:t>Asse VII </a:t>
                      </a:r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- sviluppo urbano sostenibile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solidFill>
                            <a:srgbClr val="002060"/>
                          </a:solidFill>
                        </a:rPr>
                        <a:t>12.750.000,00</a:t>
                      </a:r>
                      <a:endParaRPr lang="it-IT" sz="11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solidFill>
                            <a:srgbClr val="002060"/>
                          </a:solidFill>
                        </a:rPr>
                        <a:t>11.061.758,41</a:t>
                      </a:r>
                      <a:endParaRPr lang="it-IT" sz="11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solidFill>
                            <a:srgbClr val="002060"/>
                          </a:solidFill>
                        </a:rPr>
                        <a:t>86,76 </a:t>
                      </a:r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329591"/>
                  </a:ext>
                </a:extLst>
              </a:tr>
              <a:tr h="372744">
                <a:tc>
                  <a:txBody>
                    <a:bodyPr/>
                    <a:lstStyle/>
                    <a:p>
                      <a:r>
                        <a:rPr lang="it-IT" sz="1100" b="1" dirty="0">
                          <a:solidFill>
                            <a:srgbClr val="002060"/>
                          </a:solidFill>
                        </a:rPr>
                        <a:t>Asse VIII </a:t>
                      </a:r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- assistenza tecnica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solidFill>
                            <a:srgbClr val="002060"/>
                          </a:solidFill>
                        </a:rPr>
                        <a:t>9.329.780,00</a:t>
                      </a:r>
                      <a:endParaRPr lang="it-IT" sz="11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solidFill>
                            <a:srgbClr val="002060"/>
                          </a:solidFill>
                        </a:rPr>
                        <a:t>4.796.067,10</a:t>
                      </a:r>
                      <a:endParaRPr lang="it-IT" sz="11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solidFill>
                            <a:srgbClr val="002060"/>
                          </a:solidFill>
                        </a:rPr>
                        <a:t>51,41 %</a:t>
                      </a:r>
                      <a:endParaRPr lang="it-IT" sz="11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7391677"/>
                  </a:ext>
                </a:extLst>
              </a:tr>
              <a:tr h="625954">
                <a:tc>
                  <a:txBody>
                    <a:bodyPr/>
                    <a:lstStyle/>
                    <a:p>
                      <a:r>
                        <a:rPr lang="it-IT" sz="1100" b="1" dirty="0">
                          <a:solidFill>
                            <a:srgbClr val="002060"/>
                          </a:solidFill>
                        </a:rPr>
                        <a:t>Asse IX </a:t>
                      </a:r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- prevenzione del rischio idrogeologico e sismico e sostegno alla ripresa economica delle aree colpite dal terremoto del 2016 e 2017 (cratere)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solidFill>
                            <a:srgbClr val="002060"/>
                          </a:solidFill>
                        </a:rPr>
                        <a:t>10.000.000,00</a:t>
                      </a:r>
                      <a:endParaRPr lang="it-IT" sz="11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solidFill>
                            <a:srgbClr val="002060"/>
                          </a:solidFill>
                        </a:rPr>
                        <a:t>13.931.694,01</a:t>
                      </a:r>
                      <a:endParaRPr lang="it-IT" sz="11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solidFill>
                            <a:srgbClr val="002060"/>
                          </a:solidFill>
                        </a:rPr>
                        <a:t>139,32 </a:t>
                      </a:r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386118"/>
                  </a:ext>
                </a:extLst>
              </a:tr>
              <a:tr h="348605">
                <a:tc>
                  <a:txBody>
                    <a:bodyPr/>
                    <a:lstStyle/>
                    <a:p>
                      <a:r>
                        <a:rPr lang="it-IT" sz="1200" b="1" dirty="0">
                          <a:solidFill>
                            <a:srgbClr val="002060"/>
                          </a:solidFill>
                        </a:rPr>
                        <a:t>TOTALE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rgbClr val="002060"/>
                          </a:solidFill>
                        </a:rPr>
                        <a:t>275.509.780,00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>
                          <a:solidFill>
                            <a:srgbClr val="002060"/>
                          </a:solidFill>
                        </a:rPr>
                        <a:t>217.442.895,71</a:t>
                      </a:r>
                      <a:endParaRPr lang="it-IT" sz="12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>
                          <a:solidFill>
                            <a:srgbClr val="002060"/>
                          </a:solidFill>
                        </a:rPr>
                        <a:t>78,92 </a:t>
                      </a:r>
                      <a:r>
                        <a:rPr lang="it-IT" sz="1200" b="1" dirty="0">
                          <a:solidFill>
                            <a:srgbClr val="002060"/>
                          </a:solidFill>
                        </a:rPr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1975830"/>
                  </a:ext>
                </a:extLst>
              </a:tr>
            </a:tbl>
          </a:graphicData>
        </a:graphic>
      </p:graphicFrame>
      <p:pic>
        <p:nvPicPr>
          <p:cNvPr id="7" name="Immagine 6" descr="logo 202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593" y="85953"/>
            <a:ext cx="460143" cy="866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516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piè di pagina 3">
            <a:extLst>
              <a:ext uri="{FF2B5EF4-FFF2-40B4-BE49-F238E27FC236}">
                <a16:creationId xmlns:a16="http://schemas.microsoft.com/office/drawing/2014/main" id="{FCE97AE0-D9C8-4A7F-AD90-C4461D9AB860}"/>
              </a:ext>
            </a:extLst>
          </p:cNvPr>
          <p:cNvSpPr txBox="1">
            <a:spLocks/>
          </p:cNvSpPr>
          <p:nvPr/>
        </p:nvSpPr>
        <p:spPr>
          <a:xfrm>
            <a:off x="2056096" y="6324692"/>
            <a:ext cx="5011699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defTabSz="457200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dirty="0">
                <a:solidFill>
                  <a:schemeClr val="tx1"/>
                </a:solidFill>
              </a:rPr>
              <a:t>Direzione Generale – DRG</a:t>
            </a:r>
          </a:p>
          <a:p>
            <a:pPr>
              <a:defRPr/>
            </a:pPr>
            <a:r>
              <a:rPr lang="it-IT" dirty="0">
                <a:solidFill>
                  <a:schemeClr val="tx1"/>
                </a:solidFill>
              </a:rPr>
              <a:t>Servizio PNRR, Aree Interne – RESTART e Certificazione – DRG011</a:t>
            </a: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252413" y="1039440"/>
            <a:ext cx="8639175" cy="49841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defTabSz="457200"/>
            <a:r>
              <a:rPr lang="it-IT" sz="1800" b="1" dirty="0">
                <a:solidFill>
                  <a:srgbClr val="002060"/>
                </a:solidFill>
                <a:latin typeface="Calibri-Light"/>
                <a:ea typeface="+mn-ea"/>
                <a:cs typeface="+mn-cs"/>
              </a:rPr>
              <a:t>POR FESR ABRUZZO 2014-2020 - CCI 2014IT16RFOP004</a:t>
            </a:r>
          </a:p>
        </p:txBody>
      </p:sp>
      <p:pic>
        <p:nvPicPr>
          <p:cNvPr id="6" name="Immagine 5" descr="logo 202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593" y="85953"/>
            <a:ext cx="460143" cy="86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039440"/>
            <a:ext cx="8397610" cy="4800736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457200" y="1039440"/>
            <a:ext cx="8434388" cy="46298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457200" y="5660967"/>
            <a:ext cx="8434388" cy="1792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37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piè di pagina 3">
            <a:extLst>
              <a:ext uri="{FF2B5EF4-FFF2-40B4-BE49-F238E27FC236}">
                <a16:creationId xmlns:a16="http://schemas.microsoft.com/office/drawing/2014/main" id="{FCE97AE0-D9C8-4A7F-AD90-C4461D9AB860}"/>
              </a:ext>
            </a:extLst>
          </p:cNvPr>
          <p:cNvSpPr txBox="1">
            <a:spLocks/>
          </p:cNvSpPr>
          <p:nvPr/>
        </p:nvSpPr>
        <p:spPr>
          <a:xfrm>
            <a:off x="2056096" y="6324692"/>
            <a:ext cx="5011699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defTabSz="457200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dirty="0">
                <a:solidFill>
                  <a:schemeClr val="tx1"/>
                </a:solidFill>
              </a:rPr>
              <a:t>Direzione Generale – DRG</a:t>
            </a:r>
          </a:p>
          <a:p>
            <a:pPr>
              <a:defRPr/>
            </a:pPr>
            <a:r>
              <a:rPr lang="it-IT" dirty="0">
                <a:solidFill>
                  <a:schemeClr val="tx1"/>
                </a:solidFill>
              </a:rPr>
              <a:t>Servizio PNRR, Aree Interne – RESTART e Certificazione – DRG011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B91A794-AA65-4002-B683-0B19102E49F2}"/>
              </a:ext>
            </a:extLst>
          </p:cNvPr>
          <p:cNvSpPr txBox="1"/>
          <p:nvPr/>
        </p:nvSpPr>
        <p:spPr bwMode="auto">
          <a:xfrm>
            <a:off x="252413" y="1039441"/>
            <a:ext cx="8639175" cy="70189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>
              <a:lnSpc>
                <a:spcPct val="90000"/>
              </a:lnSpc>
            </a:pPr>
            <a:r>
              <a:rPr lang="it-IT" b="1" dirty="0">
                <a:solidFill>
                  <a:srgbClr val="002060"/>
                </a:solidFill>
                <a:latin typeface="Calibri-Light"/>
              </a:rPr>
              <a:t>POR </a:t>
            </a:r>
            <a:r>
              <a:rPr lang="it-IT" b="1" dirty="0" smtClean="0">
                <a:solidFill>
                  <a:srgbClr val="002060"/>
                </a:solidFill>
                <a:latin typeface="Calibri-Light"/>
              </a:rPr>
              <a:t>FESR </a:t>
            </a:r>
            <a:r>
              <a:rPr lang="it-IT" b="1" dirty="0">
                <a:solidFill>
                  <a:srgbClr val="002060"/>
                </a:solidFill>
                <a:latin typeface="Calibri-Light"/>
              </a:rPr>
              <a:t>ABRUZZO 2014/2020. TABELLA RIEPILOGATIVA AL </a:t>
            </a:r>
            <a:r>
              <a:rPr lang="it-IT" b="1" dirty="0" smtClean="0">
                <a:solidFill>
                  <a:srgbClr val="002060"/>
                </a:solidFill>
                <a:latin typeface="Calibri-Light"/>
              </a:rPr>
              <a:t>30/10/2024</a:t>
            </a:r>
            <a:endParaRPr lang="it-IT" b="1" dirty="0">
              <a:solidFill>
                <a:srgbClr val="002060"/>
              </a:solidFill>
              <a:latin typeface="Calibri-Light"/>
            </a:endParaRPr>
          </a:p>
        </p:txBody>
      </p:sp>
      <p:graphicFrame>
        <p:nvGraphicFramePr>
          <p:cNvPr id="6" name="Diagramma 5"/>
          <p:cNvGraphicFramePr/>
          <p:nvPr>
            <p:extLst>
              <p:ext uri="{D42A27DB-BD31-4B8C-83A1-F6EECF244321}">
                <p14:modId xmlns:p14="http://schemas.microsoft.com/office/powerpoint/2010/main" val="1728984803"/>
              </p:ext>
            </p:extLst>
          </p:nvPr>
        </p:nvGraphicFramePr>
        <p:xfrm>
          <a:off x="1524000" y="1823826"/>
          <a:ext cx="6096000" cy="42791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magine 4" descr="logo 2024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593" y="85953"/>
            <a:ext cx="460143" cy="866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9744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F56E3887-B530-314A-21CC-AECF4B9FE01C}"/>
              </a:ext>
            </a:extLst>
          </p:cNvPr>
          <p:cNvSpPr txBox="1"/>
          <p:nvPr/>
        </p:nvSpPr>
        <p:spPr>
          <a:xfrm>
            <a:off x="747423" y="1598212"/>
            <a:ext cx="763759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002060"/>
                </a:solidFill>
              </a:rPr>
              <a:t>CERTIFICAZIONE </a:t>
            </a:r>
            <a:r>
              <a:rPr lang="it-IT" b="1" dirty="0">
                <a:solidFill>
                  <a:srgbClr val="002060"/>
                </a:solidFill>
              </a:rPr>
              <a:t>DELLA SPESA: </a:t>
            </a:r>
          </a:p>
          <a:p>
            <a:pPr marL="285750" indent="-285750">
              <a:buFontTx/>
              <a:buChar char="-"/>
            </a:pPr>
            <a:r>
              <a:rPr lang="it-IT" b="1" dirty="0">
                <a:solidFill>
                  <a:srgbClr val="002060"/>
                </a:solidFill>
              </a:rPr>
              <a:t>DdP n. 1.0 del  </a:t>
            </a:r>
            <a:r>
              <a:rPr lang="it-IT" b="1" dirty="0" smtClean="0">
                <a:solidFill>
                  <a:srgbClr val="002060"/>
                </a:solidFill>
              </a:rPr>
              <a:t>29/11/2023 </a:t>
            </a:r>
            <a:r>
              <a:rPr lang="it-IT" sz="1400" b="1" dirty="0" smtClean="0">
                <a:solidFill>
                  <a:srgbClr val="002060"/>
                </a:solidFill>
              </a:rPr>
              <a:t>(già oggetto di comunicazione nell’informativa resa nel Comitato di Sorveglianza del 30 novembre 2023)</a:t>
            </a:r>
            <a:endParaRPr lang="it-IT" sz="14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846118"/>
              </p:ext>
            </p:extLst>
          </p:nvPr>
        </p:nvGraphicFramePr>
        <p:xfrm>
          <a:off x="824512" y="2431582"/>
          <a:ext cx="7474857" cy="3695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1886">
                  <a:extLst>
                    <a:ext uri="{9D8B030D-6E8A-4147-A177-3AD203B41FA5}">
                      <a16:colId xmlns:a16="http://schemas.microsoft.com/office/drawing/2014/main" val="4227658704"/>
                    </a:ext>
                  </a:extLst>
                </a:gridCol>
                <a:gridCol w="2002971">
                  <a:extLst>
                    <a:ext uri="{9D8B030D-6E8A-4147-A177-3AD203B41FA5}">
                      <a16:colId xmlns:a16="http://schemas.microsoft.com/office/drawing/2014/main" val="3019678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1100" dirty="0"/>
                        <a:t>ASSE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1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SPESA CERTIFICATA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5617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100" b="1" dirty="0">
                          <a:solidFill>
                            <a:srgbClr val="002060"/>
                          </a:solidFill>
                        </a:rPr>
                        <a:t>Asse I </a:t>
                      </a:r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- ricerca, sviluppo tecnologico e innovazione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14152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100" b="1" dirty="0">
                          <a:solidFill>
                            <a:srgbClr val="002060"/>
                          </a:solidFill>
                        </a:rPr>
                        <a:t>Asse II </a:t>
                      </a:r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- diffusione servizi digitali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solidFill>
                            <a:srgbClr val="002060"/>
                          </a:solidFill>
                        </a:rPr>
                        <a:t>-</a:t>
                      </a:r>
                      <a:endParaRPr lang="it-IT" sz="11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528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100" b="1" dirty="0">
                          <a:solidFill>
                            <a:srgbClr val="002060"/>
                          </a:solidFill>
                        </a:rPr>
                        <a:t>Asse III </a:t>
                      </a:r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- competitività del sistema produttivo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solidFill>
                            <a:srgbClr val="002060"/>
                          </a:solidFill>
                        </a:rPr>
                        <a:t>€</a:t>
                      </a:r>
                      <a:r>
                        <a:rPr lang="it-IT" sz="1100" baseline="0" dirty="0" smtClean="0">
                          <a:solidFill>
                            <a:srgbClr val="002060"/>
                          </a:solidFill>
                        </a:rPr>
                        <a:t> 29.117.195,65</a:t>
                      </a:r>
                      <a:endParaRPr lang="it-IT" sz="11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783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100" b="1" dirty="0">
                          <a:solidFill>
                            <a:srgbClr val="002060"/>
                          </a:solidFill>
                        </a:rPr>
                        <a:t>Asse IV </a:t>
                      </a:r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- promozione di un’economia a bassa emissione di carbonio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solidFill>
                            <a:srgbClr val="002060"/>
                          </a:solidFill>
                        </a:rPr>
                        <a:t>-</a:t>
                      </a:r>
                      <a:endParaRPr lang="it-IT" sz="11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1200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100" b="1" dirty="0">
                          <a:solidFill>
                            <a:srgbClr val="002060"/>
                          </a:solidFill>
                        </a:rPr>
                        <a:t>Asse V </a:t>
                      </a:r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- riduzione del rischio idrogeologico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€ </a:t>
                      </a:r>
                      <a:r>
                        <a:rPr lang="it-IT" sz="1100" dirty="0" smtClean="0">
                          <a:solidFill>
                            <a:srgbClr val="002060"/>
                          </a:solidFill>
                        </a:rPr>
                        <a:t>971.418,13</a:t>
                      </a:r>
                      <a:endParaRPr lang="it-IT" sz="11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115323"/>
                  </a:ext>
                </a:extLst>
              </a:tr>
              <a:tr h="266758">
                <a:tc>
                  <a:txBody>
                    <a:bodyPr/>
                    <a:lstStyle/>
                    <a:p>
                      <a:r>
                        <a:rPr lang="it-IT" sz="1100" b="1" dirty="0">
                          <a:solidFill>
                            <a:srgbClr val="002060"/>
                          </a:solidFill>
                        </a:rPr>
                        <a:t>Asse VI </a:t>
                      </a:r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- tutela e valorizzazione delle risorse naturali e culturali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€ </a:t>
                      </a:r>
                      <a:r>
                        <a:rPr lang="it-IT" sz="1100" dirty="0" smtClean="0">
                          <a:solidFill>
                            <a:srgbClr val="002060"/>
                          </a:solidFill>
                        </a:rPr>
                        <a:t>532.366,29</a:t>
                      </a:r>
                      <a:endParaRPr lang="it-IT" sz="11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2803459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dirty="0">
                          <a:solidFill>
                            <a:srgbClr val="002060"/>
                          </a:solidFill>
                        </a:rPr>
                        <a:t>Asse VII </a:t>
                      </a:r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- sviluppo urbano sostenibile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solidFill>
                            <a:srgbClr val="002060"/>
                          </a:solidFill>
                        </a:rPr>
                        <a:t>€ 1.561.366,25</a:t>
                      </a:r>
                      <a:endParaRPr lang="it-IT" sz="11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626932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it-IT" sz="1100" b="1" dirty="0">
                          <a:solidFill>
                            <a:srgbClr val="002060"/>
                          </a:solidFill>
                        </a:rPr>
                        <a:t>Asse VIII </a:t>
                      </a:r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- assistenza tecnica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solidFill>
                            <a:srgbClr val="002060"/>
                          </a:solidFill>
                        </a:rPr>
                        <a:t>-</a:t>
                      </a:r>
                      <a:endParaRPr lang="it-IT" sz="11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8955310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it-IT" sz="1100" b="1" dirty="0">
                          <a:solidFill>
                            <a:srgbClr val="002060"/>
                          </a:solidFill>
                        </a:rPr>
                        <a:t>Asse IX </a:t>
                      </a:r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- prevenzione del rischio idrogeologico e sismico e sostegno alla ripresa economica delle aree colpite dal terremoto del 2016 e 2017 (cratere)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solidFill>
                            <a:srgbClr val="002060"/>
                          </a:solidFill>
                        </a:rPr>
                        <a:t>€</a:t>
                      </a:r>
                      <a:r>
                        <a:rPr lang="it-IT" sz="1100" baseline="0" dirty="0" smtClean="0">
                          <a:solidFill>
                            <a:srgbClr val="002060"/>
                          </a:solidFill>
                        </a:rPr>
                        <a:t> 1.653.101,92</a:t>
                      </a:r>
                      <a:endParaRPr lang="it-IT" sz="11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074772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it-IT" sz="1100" b="1" dirty="0">
                          <a:solidFill>
                            <a:srgbClr val="002060"/>
                          </a:solidFill>
                        </a:rPr>
                        <a:t>TOTALE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€ </a:t>
                      </a:r>
                      <a:r>
                        <a:rPr lang="it-IT" sz="1100" dirty="0" smtClean="0">
                          <a:solidFill>
                            <a:srgbClr val="002060"/>
                          </a:solidFill>
                        </a:rPr>
                        <a:t>33.835.448,24</a:t>
                      </a:r>
                      <a:endParaRPr lang="it-IT" sz="11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564043"/>
                  </a:ext>
                </a:extLst>
              </a:tr>
            </a:tbl>
          </a:graphicData>
        </a:graphic>
      </p:graphicFrame>
      <p:sp>
        <p:nvSpPr>
          <p:cNvPr id="5" name="Segnaposto piè di pagina 3">
            <a:extLst>
              <a:ext uri="{FF2B5EF4-FFF2-40B4-BE49-F238E27FC236}">
                <a16:creationId xmlns:a16="http://schemas.microsoft.com/office/drawing/2014/main" id="{FCE97AE0-D9C8-4A7F-AD90-C4461D9AB860}"/>
              </a:ext>
            </a:extLst>
          </p:cNvPr>
          <p:cNvSpPr txBox="1">
            <a:spLocks/>
          </p:cNvSpPr>
          <p:nvPr/>
        </p:nvSpPr>
        <p:spPr>
          <a:xfrm>
            <a:off x="2056096" y="6324692"/>
            <a:ext cx="5011699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defTabSz="457200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dirty="0">
                <a:solidFill>
                  <a:schemeClr val="tx1"/>
                </a:solidFill>
              </a:rPr>
              <a:t>Direzione Generale – DRG</a:t>
            </a:r>
          </a:p>
          <a:p>
            <a:pPr>
              <a:defRPr/>
            </a:pPr>
            <a:r>
              <a:rPr lang="it-IT" dirty="0">
                <a:solidFill>
                  <a:schemeClr val="tx1"/>
                </a:solidFill>
              </a:rPr>
              <a:t>Servizio PNRR, Aree Interne – RESTART e Certificazione – DRG011</a:t>
            </a:r>
          </a:p>
        </p:txBody>
      </p:sp>
      <p:sp>
        <p:nvSpPr>
          <p:cNvPr id="6" name="Titolo 5"/>
          <p:cNvSpPr>
            <a:spLocks noGrp="1"/>
          </p:cNvSpPr>
          <p:nvPr>
            <p:ph type="ctrTitle"/>
          </p:nvPr>
        </p:nvSpPr>
        <p:spPr>
          <a:xfrm>
            <a:off x="399011" y="1088968"/>
            <a:ext cx="8557909" cy="465512"/>
          </a:xfrm>
        </p:spPr>
        <p:txBody>
          <a:bodyPr>
            <a:normAutofit fontScale="90000"/>
          </a:bodyPr>
          <a:lstStyle/>
          <a:p>
            <a:r>
              <a:rPr lang="it-IT" sz="2000" b="1" dirty="0" smtClean="0">
                <a:solidFill>
                  <a:srgbClr val="002060"/>
                </a:solidFill>
                <a:latin typeface="Calibri-Light"/>
              </a:rPr>
              <a:t/>
            </a:r>
            <a:br>
              <a:rPr lang="it-IT" sz="2000" b="1" dirty="0" smtClean="0">
                <a:solidFill>
                  <a:srgbClr val="002060"/>
                </a:solidFill>
                <a:latin typeface="Calibri-Light"/>
              </a:rPr>
            </a:br>
            <a:r>
              <a:rPr lang="it-IT" sz="2000" b="1" dirty="0">
                <a:solidFill>
                  <a:srgbClr val="002060"/>
                </a:solidFill>
                <a:latin typeface="Calibri-Light"/>
              </a:rPr>
              <a:t/>
            </a:r>
            <a:br>
              <a:rPr lang="it-IT" sz="2000" b="1" dirty="0">
                <a:solidFill>
                  <a:srgbClr val="002060"/>
                </a:solidFill>
                <a:latin typeface="Calibri-Light"/>
              </a:rPr>
            </a:br>
            <a:r>
              <a:rPr lang="it-IT" sz="2000" b="1" dirty="0" smtClean="0">
                <a:solidFill>
                  <a:srgbClr val="002060"/>
                </a:solidFill>
                <a:latin typeface="Calibri-Light"/>
              </a:rPr>
              <a:t/>
            </a:r>
            <a:br>
              <a:rPr lang="it-IT" sz="2000" b="1" dirty="0" smtClean="0">
                <a:solidFill>
                  <a:srgbClr val="002060"/>
                </a:solidFill>
                <a:latin typeface="Calibri-Light"/>
              </a:rPr>
            </a:br>
            <a:r>
              <a:rPr lang="it-IT" b="1" u="sng" dirty="0">
                <a:solidFill>
                  <a:srgbClr val="002060"/>
                </a:solidFill>
                <a:latin typeface="Calibri-Light"/>
              </a:rPr>
              <a:t/>
            </a:r>
            <a:br>
              <a:rPr lang="it-IT" b="1" u="sng" dirty="0">
                <a:solidFill>
                  <a:srgbClr val="002060"/>
                </a:solidFill>
                <a:latin typeface="Calibri-Light"/>
              </a:rPr>
            </a:br>
            <a:r>
              <a:rPr lang="it-IT" sz="2000" b="1" dirty="0">
                <a:solidFill>
                  <a:srgbClr val="002060"/>
                </a:solidFill>
                <a:latin typeface="Calibri-Light"/>
              </a:rPr>
              <a:t>POR FESR ABRUZZO 2014/2020 – A.C. 2023 - 2024 - ATTIVITA’ SVOLTE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798194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9B91A794-AA65-4002-B683-0B19102E49F2}"/>
              </a:ext>
            </a:extLst>
          </p:cNvPr>
          <p:cNvSpPr txBox="1"/>
          <p:nvPr/>
        </p:nvSpPr>
        <p:spPr>
          <a:xfrm>
            <a:off x="241946" y="1116419"/>
            <a:ext cx="86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rgbClr val="002060"/>
                </a:solidFill>
                <a:latin typeface="Calibri-Light"/>
              </a:rPr>
              <a:t>POR </a:t>
            </a:r>
            <a:r>
              <a:rPr lang="it-IT" b="1" dirty="0" smtClean="0">
                <a:solidFill>
                  <a:srgbClr val="002060"/>
                </a:solidFill>
                <a:latin typeface="Calibri-Light"/>
              </a:rPr>
              <a:t>FESR </a:t>
            </a:r>
            <a:r>
              <a:rPr lang="it-IT" b="1" dirty="0">
                <a:solidFill>
                  <a:srgbClr val="002060"/>
                </a:solidFill>
                <a:latin typeface="Calibri-Light"/>
              </a:rPr>
              <a:t>ABRUZZO </a:t>
            </a:r>
            <a:r>
              <a:rPr lang="it-IT" b="1" dirty="0" smtClean="0">
                <a:solidFill>
                  <a:srgbClr val="002060"/>
                </a:solidFill>
                <a:latin typeface="Calibri-Light"/>
              </a:rPr>
              <a:t>2014/2020 – </a:t>
            </a:r>
            <a:r>
              <a:rPr lang="it-IT" sz="1800" b="1" i="0" u="none" strike="noStrike" baseline="0" dirty="0" smtClean="0">
                <a:solidFill>
                  <a:srgbClr val="002060"/>
                </a:solidFill>
                <a:latin typeface="Calibri-Light"/>
              </a:rPr>
              <a:t>A.C. 2023 </a:t>
            </a:r>
            <a:r>
              <a:rPr lang="it-IT" sz="1800" b="1" i="0" u="none" strike="noStrike" baseline="0" dirty="0">
                <a:solidFill>
                  <a:srgbClr val="002060"/>
                </a:solidFill>
                <a:latin typeface="Calibri-Light"/>
              </a:rPr>
              <a:t>- </a:t>
            </a:r>
            <a:r>
              <a:rPr lang="it-IT" sz="1800" b="1" i="0" u="none" strike="noStrike" baseline="0" dirty="0" smtClean="0">
                <a:solidFill>
                  <a:srgbClr val="002060"/>
                </a:solidFill>
                <a:latin typeface="Calibri-Light"/>
              </a:rPr>
              <a:t>2024 </a:t>
            </a:r>
            <a:r>
              <a:rPr lang="it-IT" sz="1800" b="1" i="0" u="none" strike="noStrike" baseline="0" dirty="0">
                <a:solidFill>
                  <a:srgbClr val="002060"/>
                </a:solidFill>
                <a:latin typeface="Calibri-Light"/>
              </a:rPr>
              <a:t>- ATTIVITA’ SVOLTE</a:t>
            </a:r>
            <a:endParaRPr lang="it-IT" sz="1800" b="1" i="0" u="sng" strike="noStrike" baseline="0" dirty="0">
              <a:solidFill>
                <a:srgbClr val="002060"/>
              </a:solidFill>
              <a:latin typeface="Calibri-Light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56E3887-B530-314A-21CC-AECF4B9FE01C}"/>
              </a:ext>
            </a:extLst>
          </p:cNvPr>
          <p:cNvSpPr txBox="1"/>
          <p:nvPr/>
        </p:nvSpPr>
        <p:spPr>
          <a:xfrm>
            <a:off x="604300" y="1492827"/>
            <a:ext cx="7710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002060"/>
                </a:solidFill>
              </a:rPr>
              <a:t>CERTIFICAZIONE </a:t>
            </a:r>
            <a:r>
              <a:rPr lang="it-IT" b="1" dirty="0">
                <a:solidFill>
                  <a:srgbClr val="002060"/>
                </a:solidFill>
              </a:rPr>
              <a:t>DELLA SPESA: </a:t>
            </a:r>
          </a:p>
          <a:p>
            <a:pPr marL="285750" indent="-285750">
              <a:buFontTx/>
              <a:buChar char="-"/>
            </a:pPr>
            <a:r>
              <a:rPr lang="it-IT" b="1" dirty="0">
                <a:solidFill>
                  <a:srgbClr val="002060"/>
                </a:solidFill>
              </a:rPr>
              <a:t>DdP n. </a:t>
            </a:r>
            <a:r>
              <a:rPr lang="it-IT" b="1" dirty="0" smtClean="0">
                <a:solidFill>
                  <a:srgbClr val="002060"/>
                </a:solidFill>
              </a:rPr>
              <a:t>2.0 </a:t>
            </a:r>
            <a:r>
              <a:rPr lang="it-IT" b="1" dirty="0">
                <a:solidFill>
                  <a:srgbClr val="002060"/>
                </a:solidFill>
              </a:rPr>
              <a:t>del  </a:t>
            </a:r>
            <a:r>
              <a:rPr lang="it-IT" b="1" dirty="0" smtClean="0">
                <a:solidFill>
                  <a:srgbClr val="002060"/>
                </a:solidFill>
              </a:rPr>
              <a:t>28/06/2024</a:t>
            </a:r>
            <a:endParaRPr lang="it-IT" b="1" dirty="0">
              <a:solidFill>
                <a:srgbClr val="002060"/>
              </a:solidFill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250441"/>
              </p:ext>
            </p:extLst>
          </p:nvPr>
        </p:nvGraphicFramePr>
        <p:xfrm>
          <a:off x="824516" y="2225749"/>
          <a:ext cx="7474857" cy="374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1886">
                  <a:extLst>
                    <a:ext uri="{9D8B030D-6E8A-4147-A177-3AD203B41FA5}">
                      <a16:colId xmlns:a16="http://schemas.microsoft.com/office/drawing/2014/main" val="4227658704"/>
                    </a:ext>
                  </a:extLst>
                </a:gridCol>
                <a:gridCol w="2002971">
                  <a:extLst>
                    <a:ext uri="{9D8B030D-6E8A-4147-A177-3AD203B41FA5}">
                      <a16:colId xmlns:a16="http://schemas.microsoft.com/office/drawing/2014/main" val="3019678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1100" dirty="0"/>
                        <a:t>ASSE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SPESA </a:t>
                      </a:r>
                      <a:r>
                        <a:rPr lang="it-IT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CERTIFICATA</a:t>
                      </a:r>
                      <a:r>
                        <a:rPr lang="it-IT" sz="11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100" dirty="0" smtClean="0">
                          <a:latin typeface="+mn-lt"/>
                        </a:rPr>
                        <a:t>(€)</a:t>
                      </a:r>
                    </a:p>
                    <a:p>
                      <a:pPr marL="0" algn="ctr" defTabSz="914400" rtl="0" eaLnBrk="1" latinLnBrk="0" hangingPunct="1"/>
                      <a:endParaRPr lang="it-IT" sz="11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5617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100" b="1" dirty="0">
                          <a:solidFill>
                            <a:srgbClr val="002060"/>
                          </a:solidFill>
                        </a:rPr>
                        <a:t>Asse I </a:t>
                      </a:r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- ricerca, sviluppo tecnologico e innovazione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aseline="0" dirty="0" smtClean="0">
                          <a:solidFill>
                            <a:srgbClr val="002060"/>
                          </a:solidFill>
                        </a:rPr>
                        <a:t>3.909.448,02</a:t>
                      </a:r>
                      <a:endParaRPr lang="it-IT" sz="11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14152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100" b="1" dirty="0">
                          <a:solidFill>
                            <a:srgbClr val="002060"/>
                          </a:solidFill>
                        </a:rPr>
                        <a:t>Asse II </a:t>
                      </a:r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- diffusione servizi digitali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solidFill>
                            <a:srgbClr val="002060"/>
                          </a:solidFill>
                        </a:rPr>
                        <a:t> 6.379.799,37</a:t>
                      </a:r>
                      <a:endParaRPr lang="it-IT" sz="11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528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100" b="1" dirty="0">
                          <a:solidFill>
                            <a:srgbClr val="002060"/>
                          </a:solidFill>
                        </a:rPr>
                        <a:t>Asse III </a:t>
                      </a:r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- competitività del sistema produttivo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aseline="0" dirty="0" smtClean="0">
                          <a:solidFill>
                            <a:srgbClr val="002060"/>
                          </a:solidFill>
                        </a:rPr>
                        <a:t>566.671,88</a:t>
                      </a:r>
                      <a:endParaRPr lang="it-IT" sz="11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783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100" b="1" dirty="0">
                          <a:solidFill>
                            <a:srgbClr val="002060"/>
                          </a:solidFill>
                        </a:rPr>
                        <a:t>Asse IV </a:t>
                      </a:r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- promozione di un’economia a bassa emissione di carbonio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solidFill>
                            <a:srgbClr val="002060"/>
                          </a:solidFill>
                        </a:rPr>
                        <a:t>314.457,32</a:t>
                      </a:r>
                      <a:endParaRPr lang="it-IT" sz="11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1200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100" b="1" dirty="0">
                          <a:solidFill>
                            <a:srgbClr val="002060"/>
                          </a:solidFill>
                        </a:rPr>
                        <a:t>Asse V </a:t>
                      </a:r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- riduzione del rischio idrogeologico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solidFill>
                            <a:srgbClr val="002060"/>
                          </a:solidFill>
                        </a:rPr>
                        <a:t>1.212.906,85</a:t>
                      </a:r>
                      <a:endParaRPr lang="it-IT" sz="11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11532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it-IT" sz="1100" b="1" dirty="0">
                          <a:solidFill>
                            <a:srgbClr val="002060"/>
                          </a:solidFill>
                        </a:rPr>
                        <a:t>Asse VI </a:t>
                      </a:r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- tutela e </a:t>
                      </a:r>
                      <a:r>
                        <a:rPr lang="it-IT" sz="1100" dirty="0" smtClean="0">
                          <a:solidFill>
                            <a:srgbClr val="002060"/>
                          </a:solidFill>
                        </a:rPr>
                        <a:t>valorizzazione </a:t>
                      </a:r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delle risorse naturali e culturali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solidFill>
                            <a:srgbClr val="002060"/>
                          </a:solidFill>
                        </a:rPr>
                        <a:t>-</a:t>
                      </a:r>
                      <a:endParaRPr lang="it-IT" sz="11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2803459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dirty="0">
                          <a:solidFill>
                            <a:srgbClr val="002060"/>
                          </a:solidFill>
                        </a:rPr>
                        <a:t>Asse VII </a:t>
                      </a:r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- sviluppo urbano sostenibile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solidFill>
                            <a:srgbClr val="002060"/>
                          </a:solidFill>
                        </a:rPr>
                        <a:t>-</a:t>
                      </a:r>
                      <a:endParaRPr lang="it-IT" sz="11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626932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it-IT" sz="1100" b="1" dirty="0">
                          <a:solidFill>
                            <a:srgbClr val="002060"/>
                          </a:solidFill>
                        </a:rPr>
                        <a:t>Asse VIII </a:t>
                      </a:r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- assistenza tecnica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solidFill>
                            <a:srgbClr val="002060"/>
                          </a:solidFill>
                        </a:rPr>
                        <a:t>65.380,44</a:t>
                      </a:r>
                      <a:endParaRPr lang="it-IT" sz="11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8955310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it-IT" sz="1100" b="1" dirty="0">
                          <a:solidFill>
                            <a:srgbClr val="002060"/>
                          </a:solidFill>
                        </a:rPr>
                        <a:t>Asse IX </a:t>
                      </a:r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- prevenzione del rischio idrogeologico e sismico e sostegno alla ripresa economica delle aree colpite dal terremoto del 2016 e 2017 (cratere)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aseline="0" dirty="0" smtClean="0">
                          <a:solidFill>
                            <a:srgbClr val="002060"/>
                          </a:solidFill>
                        </a:rPr>
                        <a:t>529.423,93</a:t>
                      </a:r>
                      <a:endParaRPr lang="it-IT" sz="11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074772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it-IT" sz="1100" b="1" dirty="0">
                          <a:solidFill>
                            <a:srgbClr val="002060"/>
                          </a:solidFill>
                        </a:rPr>
                        <a:t>TOTALE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solidFill>
                            <a:srgbClr val="002060"/>
                          </a:solidFill>
                        </a:rPr>
                        <a:t>12.978.087,81</a:t>
                      </a:r>
                      <a:endParaRPr lang="it-IT" sz="11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564043"/>
                  </a:ext>
                </a:extLst>
              </a:tr>
            </a:tbl>
          </a:graphicData>
        </a:graphic>
      </p:graphicFrame>
      <p:sp>
        <p:nvSpPr>
          <p:cNvPr id="7" name="Segnaposto piè di pagina 3">
            <a:extLst>
              <a:ext uri="{FF2B5EF4-FFF2-40B4-BE49-F238E27FC236}">
                <a16:creationId xmlns:a16="http://schemas.microsoft.com/office/drawing/2014/main" id="{FCE97AE0-D9C8-4A7F-AD90-C4461D9AB860}"/>
              </a:ext>
            </a:extLst>
          </p:cNvPr>
          <p:cNvSpPr txBox="1">
            <a:spLocks/>
          </p:cNvSpPr>
          <p:nvPr/>
        </p:nvSpPr>
        <p:spPr>
          <a:xfrm>
            <a:off x="2056096" y="6324692"/>
            <a:ext cx="5011699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defTabSz="457200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dirty="0">
                <a:solidFill>
                  <a:schemeClr val="tx1"/>
                </a:solidFill>
              </a:rPr>
              <a:t>Direzione Generale – DRG</a:t>
            </a:r>
          </a:p>
          <a:p>
            <a:pPr>
              <a:defRPr/>
            </a:pPr>
            <a:r>
              <a:rPr lang="it-IT" dirty="0">
                <a:solidFill>
                  <a:schemeClr val="tx1"/>
                </a:solidFill>
              </a:rPr>
              <a:t>Servizio PNRR, Aree Interne – RESTART e Certificazione – DRG011</a:t>
            </a:r>
          </a:p>
        </p:txBody>
      </p:sp>
      <p:pic>
        <p:nvPicPr>
          <p:cNvPr id="8" name="Immagine 7" descr="logo 202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593" y="85953"/>
            <a:ext cx="460143" cy="866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39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9B91A794-AA65-4002-B683-0B19102E49F2}"/>
              </a:ext>
            </a:extLst>
          </p:cNvPr>
          <p:cNvSpPr txBox="1"/>
          <p:nvPr/>
        </p:nvSpPr>
        <p:spPr>
          <a:xfrm>
            <a:off x="241946" y="1116419"/>
            <a:ext cx="86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rgbClr val="002060"/>
                </a:solidFill>
                <a:latin typeface="Calibri-Light"/>
              </a:rPr>
              <a:t>POR </a:t>
            </a:r>
            <a:r>
              <a:rPr lang="it-IT" b="1" dirty="0" smtClean="0">
                <a:solidFill>
                  <a:srgbClr val="002060"/>
                </a:solidFill>
                <a:latin typeface="Calibri-Light"/>
              </a:rPr>
              <a:t>FESR </a:t>
            </a:r>
            <a:r>
              <a:rPr lang="it-IT" b="1" dirty="0">
                <a:solidFill>
                  <a:srgbClr val="002060"/>
                </a:solidFill>
                <a:latin typeface="Calibri-Light"/>
              </a:rPr>
              <a:t>ABRUZZO </a:t>
            </a:r>
            <a:r>
              <a:rPr lang="it-IT" b="1" dirty="0" smtClean="0">
                <a:solidFill>
                  <a:srgbClr val="002060"/>
                </a:solidFill>
                <a:latin typeface="Calibri-Light"/>
              </a:rPr>
              <a:t>2014/2020 – </a:t>
            </a:r>
            <a:r>
              <a:rPr lang="it-IT" sz="1800" b="1" i="0" u="none" strike="noStrike" baseline="0" dirty="0" smtClean="0">
                <a:solidFill>
                  <a:srgbClr val="002060"/>
                </a:solidFill>
                <a:latin typeface="Calibri-Light"/>
              </a:rPr>
              <a:t>A.C. 2023 </a:t>
            </a:r>
            <a:r>
              <a:rPr lang="it-IT" sz="1800" b="1" i="0" u="none" strike="noStrike" baseline="0" dirty="0">
                <a:solidFill>
                  <a:srgbClr val="002060"/>
                </a:solidFill>
                <a:latin typeface="Calibri-Light"/>
              </a:rPr>
              <a:t>- </a:t>
            </a:r>
            <a:r>
              <a:rPr lang="it-IT" sz="1800" b="1" i="0" u="none" strike="noStrike" baseline="0" dirty="0" smtClean="0">
                <a:solidFill>
                  <a:srgbClr val="002060"/>
                </a:solidFill>
                <a:latin typeface="Calibri-Light"/>
              </a:rPr>
              <a:t>2024 </a:t>
            </a:r>
            <a:r>
              <a:rPr lang="it-IT" sz="1800" b="1" i="0" u="none" strike="noStrike" baseline="0" dirty="0">
                <a:solidFill>
                  <a:srgbClr val="002060"/>
                </a:solidFill>
                <a:latin typeface="Calibri-Light"/>
              </a:rPr>
              <a:t>- ATTIVITA’ SVOLTE</a:t>
            </a:r>
            <a:endParaRPr lang="it-IT" sz="1800" b="1" i="0" u="sng" strike="noStrike" baseline="0" dirty="0">
              <a:solidFill>
                <a:srgbClr val="002060"/>
              </a:solidFill>
              <a:latin typeface="Calibri-Light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56E3887-B530-314A-21CC-AECF4B9FE01C}"/>
              </a:ext>
            </a:extLst>
          </p:cNvPr>
          <p:cNvSpPr txBox="1"/>
          <p:nvPr/>
        </p:nvSpPr>
        <p:spPr>
          <a:xfrm>
            <a:off x="627431" y="1485751"/>
            <a:ext cx="685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002060"/>
                </a:solidFill>
              </a:rPr>
              <a:t>CERTIFICAZIONE </a:t>
            </a:r>
            <a:r>
              <a:rPr lang="it-IT" b="1" dirty="0">
                <a:solidFill>
                  <a:srgbClr val="002060"/>
                </a:solidFill>
              </a:rPr>
              <a:t>DELLA SPESA: </a:t>
            </a:r>
          </a:p>
          <a:p>
            <a:pPr marL="285750" indent="-285750">
              <a:buFontTx/>
              <a:buChar char="-"/>
            </a:pPr>
            <a:r>
              <a:rPr lang="it-IT" b="1" dirty="0">
                <a:solidFill>
                  <a:srgbClr val="002060"/>
                </a:solidFill>
              </a:rPr>
              <a:t>DdP n. </a:t>
            </a:r>
            <a:r>
              <a:rPr lang="it-IT" b="1" dirty="0" smtClean="0">
                <a:solidFill>
                  <a:srgbClr val="002060"/>
                </a:solidFill>
              </a:rPr>
              <a:t>3.0 </a:t>
            </a:r>
            <a:r>
              <a:rPr lang="it-IT" b="1" dirty="0">
                <a:solidFill>
                  <a:srgbClr val="002060"/>
                </a:solidFill>
              </a:rPr>
              <a:t>del  </a:t>
            </a:r>
            <a:r>
              <a:rPr lang="it-IT" b="1" dirty="0" smtClean="0">
                <a:solidFill>
                  <a:srgbClr val="002060"/>
                </a:solidFill>
              </a:rPr>
              <a:t>30/10/2024</a:t>
            </a:r>
            <a:endParaRPr lang="it-IT" b="1" dirty="0">
              <a:solidFill>
                <a:srgbClr val="002060"/>
              </a:solidFill>
            </a:endParaRPr>
          </a:p>
          <a:p>
            <a:endParaRPr lang="it-IT" b="1" dirty="0">
              <a:solidFill>
                <a:srgbClr val="002060"/>
              </a:solidFill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580220"/>
              </p:ext>
            </p:extLst>
          </p:nvPr>
        </p:nvGraphicFramePr>
        <p:xfrm>
          <a:off x="825726" y="2321778"/>
          <a:ext cx="7472437" cy="36952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0114">
                  <a:extLst>
                    <a:ext uri="{9D8B030D-6E8A-4147-A177-3AD203B41FA5}">
                      <a16:colId xmlns:a16="http://schemas.microsoft.com/office/drawing/2014/main" val="4227658704"/>
                    </a:ext>
                  </a:extLst>
                </a:gridCol>
                <a:gridCol w="2002323">
                  <a:extLst>
                    <a:ext uri="{9D8B030D-6E8A-4147-A177-3AD203B41FA5}">
                      <a16:colId xmlns:a16="http://schemas.microsoft.com/office/drawing/2014/main" val="301967898"/>
                    </a:ext>
                  </a:extLst>
                </a:gridCol>
              </a:tblGrid>
              <a:tr h="371564">
                <a:tc>
                  <a:txBody>
                    <a:bodyPr/>
                    <a:lstStyle/>
                    <a:p>
                      <a:r>
                        <a:rPr lang="it-IT" sz="1100" dirty="0"/>
                        <a:t>ASSE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SPESA </a:t>
                      </a:r>
                      <a:r>
                        <a:rPr lang="it-IT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CERTIFICATA </a:t>
                      </a:r>
                      <a:r>
                        <a:rPr lang="it-IT" sz="1100" dirty="0" smtClean="0">
                          <a:latin typeface="+mn-lt"/>
                        </a:rPr>
                        <a:t>(€)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5617756"/>
                  </a:ext>
                </a:extLst>
              </a:tr>
              <a:tr h="371564">
                <a:tc>
                  <a:txBody>
                    <a:bodyPr/>
                    <a:lstStyle/>
                    <a:p>
                      <a:r>
                        <a:rPr lang="it-IT" sz="1100" b="1" dirty="0">
                          <a:solidFill>
                            <a:srgbClr val="002060"/>
                          </a:solidFill>
                        </a:rPr>
                        <a:t>Asse I </a:t>
                      </a:r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- ricerca, sviluppo tecnologico e innovazione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aseline="0" dirty="0" smtClean="0">
                          <a:solidFill>
                            <a:srgbClr val="002060"/>
                          </a:solidFill>
                        </a:rPr>
                        <a:t>371.927,07</a:t>
                      </a:r>
                      <a:endParaRPr lang="it-IT" sz="11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1415259"/>
                  </a:ext>
                </a:extLst>
              </a:tr>
              <a:tr h="371564">
                <a:tc>
                  <a:txBody>
                    <a:bodyPr/>
                    <a:lstStyle/>
                    <a:p>
                      <a:r>
                        <a:rPr lang="it-IT" sz="1100" b="1" dirty="0">
                          <a:solidFill>
                            <a:srgbClr val="002060"/>
                          </a:solidFill>
                        </a:rPr>
                        <a:t>Asse II </a:t>
                      </a:r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- diffusione servizi digitali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solidFill>
                            <a:srgbClr val="002060"/>
                          </a:solidFill>
                        </a:rPr>
                        <a:t>-</a:t>
                      </a:r>
                      <a:endParaRPr lang="it-IT" sz="11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528605"/>
                  </a:ext>
                </a:extLst>
              </a:tr>
              <a:tr h="371564">
                <a:tc>
                  <a:txBody>
                    <a:bodyPr/>
                    <a:lstStyle/>
                    <a:p>
                      <a:r>
                        <a:rPr lang="it-IT" sz="1100" b="1" dirty="0">
                          <a:solidFill>
                            <a:srgbClr val="002060"/>
                          </a:solidFill>
                        </a:rPr>
                        <a:t>Asse III </a:t>
                      </a:r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- competitività del sistema produttivo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solidFill>
                            <a:srgbClr val="002060"/>
                          </a:solidFill>
                        </a:rPr>
                        <a:t>2.839.478,04</a:t>
                      </a:r>
                      <a:endParaRPr lang="it-IT" sz="11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783603"/>
                  </a:ext>
                </a:extLst>
              </a:tr>
              <a:tr h="371564">
                <a:tc>
                  <a:txBody>
                    <a:bodyPr/>
                    <a:lstStyle/>
                    <a:p>
                      <a:r>
                        <a:rPr lang="it-IT" sz="1100" b="1" dirty="0">
                          <a:solidFill>
                            <a:srgbClr val="002060"/>
                          </a:solidFill>
                        </a:rPr>
                        <a:t>Asse IV </a:t>
                      </a:r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- promozione di un’economia a bassa emissione di carbonio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solidFill>
                            <a:srgbClr val="002060"/>
                          </a:solidFill>
                        </a:rPr>
                        <a:t>-</a:t>
                      </a:r>
                      <a:endParaRPr lang="it-IT" sz="11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1200146"/>
                  </a:ext>
                </a:extLst>
              </a:tr>
              <a:tr h="371564">
                <a:tc>
                  <a:txBody>
                    <a:bodyPr/>
                    <a:lstStyle/>
                    <a:p>
                      <a:r>
                        <a:rPr lang="it-IT" sz="1100" b="1" dirty="0">
                          <a:solidFill>
                            <a:srgbClr val="002060"/>
                          </a:solidFill>
                        </a:rPr>
                        <a:t>Asse V </a:t>
                      </a:r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- riduzione del rischio idrogeologico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solidFill>
                            <a:srgbClr val="002060"/>
                          </a:solidFill>
                        </a:rPr>
                        <a:t>-</a:t>
                      </a:r>
                      <a:endParaRPr lang="it-IT" sz="11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115323"/>
                  </a:ext>
                </a:extLst>
              </a:tr>
              <a:tr h="259586">
                <a:tc>
                  <a:txBody>
                    <a:bodyPr/>
                    <a:lstStyle/>
                    <a:p>
                      <a:r>
                        <a:rPr lang="it-IT" sz="1100" b="1" dirty="0">
                          <a:solidFill>
                            <a:srgbClr val="002060"/>
                          </a:solidFill>
                        </a:rPr>
                        <a:t>Asse VI </a:t>
                      </a:r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- tutela e valorizzazione delle risorse naturali e culturali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solidFill>
                            <a:srgbClr val="002060"/>
                          </a:solidFill>
                        </a:rPr>
                        <a:t>515.678,56</a:t>
                      </a:r>
                      <a:endParaRPr lang="it-IT" sz="11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2803459"/>
                  </a:ext>
                </a:extLst>
              </a:tr>
              <a:tr h="2595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dirty="0">
                          <a:solidFill>
                            <a:srgbClr val="002060"/>
                          </a:solidFill>
                        </a:rPr>
                        <a:t>Asse VII </a:t>
                      </a:r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- sviluppo urbano sostenibile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solidFill>
                            <a:srgbClr val="002060"/>
                          </a:solidFill>
                        </a:rPr>
                        <a:t>464.954,68</a:t>
                      </a:r>
                      <a:endParaRPr lang="it-IT" sz="11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6269324"/>
                  </a:ext>
                </a:extLst>
              </a:tr>
              <a:tr h="259586">
                <a:tc>
                  <a:txBody>
                    <a:bodyPr/>
                    <a:lstStyle/>
                    <a:p>
                      <a:r>
                        <a:rPr lang="it-IT" sz="1100" b="1" dirty="0">
                          <a:solidFill>
                            <a:srgbClr val="002060"/>
                          </a:solidFill>
                        </a:rPr>
                        <a:t>Asse VIII </a:t>
                      </a:r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- assistenza tecnica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solidFill>
                            <a:srgbClr val="002060"/>
                          </a:solidFill>
                        </a:rPr>
                        <a:t>69.756,59</a:t>
                      </a:r>
                      <a:endParaRPr lang="it-IT" sz="11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8955310"/>
                  </a:ext>
                </a:extLst>
              </a:tr>
              <a:tr h="427553">
                <a:tc>
                  <a:txBody>
                    <a:bodyPr/>
                    <a:lstStyle/>
                    <a:p>
                      <a:r>
                        <a:rPr lang="it-IT" sz="1100" b="1" dirty="0">
                          <a:solidFill>
                            <a:srgbClr val="002060"/>
                          </a:solidFill>
                        </a:rPr>
                        <a:t>Asse IX </a:t>
                      </a:r>
                      <a:r>
                        <a:rPr lang="it-IT" sz="1100" dirty="0">
                          <a:solidFill>
                            <a:srgbClr val="002060"/>
                          </a:solidFill>
                        </a:rPr>
                        <a:t>- prevenzione del rischio idrogeologico e sismico e sostegno alla ripresa economica delle aree colpite dal terremoto del 2016 e 2017 (cratere)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aseline="0" dirty="0" smtClean="0">
                          <a:solidFill>
                            <a:srgbClr val="002060"/>
                          </a:solidFill>
                        </a:rPr>
                        <a:t>5.607.031,42</a:t>
                      </a:r>
                      <a:endParaRPr lang="it-IT" sz="11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074772"/>
                  </a:ext>
                </a:extLst>
              </a:tr>
              <a:tr h="259586">
                <a:tc>
                  <a:txBody>
                    <a:bodyPr/>
                    <a:lstStyle/>
                    <a:p>
                      <a:r>
                        <a:rPr lang="it-IT" sz="1100" b="1" dirty="0">
                          <a:solidFill>
                            <a:srgbClr val="002060"/>
                          </a:solidFill>
                        </a:rPr>
                        <a:t>TOTALE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solidFill>
                            <a:srgbClr val="002060"/>
                          </a:solidFill>
                        </a:rPr>
                        <a:t>9.868.826,36</a:t>
                      </a:r>
                      <a:endParaRPr lang="it-IT" sz="11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564043"/>
                  </a:ext>
                </a:extLst>
              </a:tr>
            </a:tbl>
          </a:graphicData>
        </a:graphic>
      </p:graphicFrame>
      <p:sp>
        <p:nvSpPr>
          <p:cNvPr id="7" name="Segnaposto piè di pagina 3">
            <a:extLst>
              <a:ext uri="{FF2B5EF4-FFF2-40B4-BE49-F238E27FC236}">
                <a16:creationId xmlns:a16="http://schemas.microsoft.com/office/drawing/2014/main" id="{FCE97AE0-D9C8-4A7F-AD90-C4461D9AB860}"/>
              </a:ext>
            </a:extLst>
          </p:cNvPr>
          <p:cNvSpPr txBox="1">
            <a:spLocks/>
          </p:cNvSpPr>
          <p:nvPr/>
        </p:nvSpPr>
        <p:spPr>
          <a:xfrm>
            <a:off x="2056096" y="6324692"/>
            <a:ext cx="5011699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defTabSz="457200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dirty="0">
                <a:solidFill>
                  <a:schemeClr val="tx1"/>
                </a:solidFill>
              </a:rPr>
              <a:t>Direzione Generale – DRG</a:t>
            </a:r>
          </a:p>
          <a:p>
            <a:pPr>
              <a:defRPr/>
            </a:pPr>
            <a:r>
              <a:rPr lang="it-IT" dirty="0">
                <a:solidFill>
                  <a:schemeClr val="tx1"/>
                </a:solidFill>
              </a:rPr>
              <a:t>Servizio PNRR, Aree Interne – RESTART e Certificazione – DRG011</a:t>
            </a:r>
          </a:p>
        </p:txBody>
      </p:sp>
      <p:pic>
        <p:nvPicPr>
          <p:cNvPr id="8" name="Immagine 7" descr="logo 202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593" y="85953"/>
            <a:ext cx="460143" cy="866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28696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piè di pagina 3">
            <a:extLst>
              <a:ext uri="{FF2B5EF4-FFF2-40B4-BE49-F238E27FC236}">
                <a16:creationId xmlns:a16="http://schemas.microsoft.com/office/drawing/2014/main" id="{FCE97AE0-D9C8-4A7F-AD90-C4461D9AB860}"/>
              </a:ext>
            </a:extLst>
          </p:cNvPr>
          <p:cNvSpPr txBox="1">
            <a:spLocks/>
          </p:cNvSpPr>
          <p:nvPr/>
        </p:nvSpPr>
        <p:spPr>
          <a:xfrm>
            <a:off x="2056096" y="6324692"/>
            <a:ext cx="5011699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defTabSz="457200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dirty="0">
                <a:solidFill>
                  <a:schemeClr val="tx1"/>
                </a:solidFill>
              </a:rPr>
              <a:t>Direzione Generale – DRG</a:t>
            </a:r>
          </a:p>
          <a:p>
            <a:pPr>
              <a:defRPr/>
            </a:pPr>
            <a:r>
              <a:rPr lang="it-IT" dirty="0">
                <a:solidFill>
                  <a:schemeClr val="tx1"/>
                </a:solidFill>
              </a:rPr>
              <a:t>Servizio PNRR, Aree Interne – RESTART e Certificazione – DRG011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8204BBB-A05F-4873-A402-19FD30EE4027}"/>
              </a:ext>
            </a:extLst>
          </p:cNvPr>
          <p:cNvSpPr txBox="1"/>
          <p:nvPr/>
        </p:nvSpPr>
        <p:spPr>
          <a:xfrm>
            <a:off x="241945" y="1085858"/>
            <a:ext cx="86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rgbClr val="002060"/>
                </a:solidFill>
                <a:latin typeface="Calibri-Light"/>
              </a:rPr>
              <a:t>POR </a:t>
            </a:r>
            <a:r>
              <a:rPr lang="it-IT" b="1" dirty="0" smtClean="0">
                <a:solidFill>
                  <a:srgbClr val="002060"/>
                </a:solidFill>
                <a:latin typeface="Calibri-Light"/>
              </a:rPr>
              <a:t>FESR </a:t>
            </a:r>
            <a:r>
              <a:rPr lang="it-IT" b="1" dirty="0">
                <a:solidFill>
                  <a:srgbClr val="002060"/>
                </a:solidFill>
                <a:latin typeface="Calibri-Light"/>
              </a:rPr>
              <a:t>ABRUZZO 2014/2020 – Anno </a:t>
            </a:r>
            <a:r>
              <a:rPr lang="it-IT" b="1" dirty="0" smtClean="0">
                <a:solidFill>
                  <a:srgbClr val="002060"/>
                </a:solidFill>
                <a:latin typeface="Calibri-Light"/>
              </a:rPr>
              <a:t>2024 </a:t>
            </a:r>
            <a:r>
              <a:rPr lang="it-IT" b="1" dirty="0">
                <a:solidFill>
                  <a:srgbClr val="002060"/>
                </a:solidFill>
                <a:latin typeface="Calibri-Light"/>
              </a:rPr>
              <a:t>– Attività Svolte </a:t>
            </a:r>
          </a:p>
        </p:txBody>
      </p:sp>
      <p:graphicFrame>
        <p:nvGraphicFramePr>
          <p:cNvPr id="6" name="Diagramma 5">
            <a:extLst>
              <a:ext uri="{FF2B5EF4-FFF2-40B4-BE49-F238E27FC236}">
                <a16:creationId xmlns:a16="http://schemas.microsoft.com/office/drawing/2014/main" id="{26AB84AE-2CEF-4B40-8E74-D5325896215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40355081"/>
              </p:ext>
            </p:extLst>
          </p:nvPr>
        </p:nvGraphicFramePr>
        <p:xfrm>
          <a:off x="617517" y="1563256"/>
          <a:ext cx="7778337" cy="4540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Immagine 6" descr="logo 2024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593" y="85953"/>
            <a:ext cx="460143" cy="866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114994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zione standard1-FESR 1021-2027.potx" id="{D11E2533-FA28-4986-AAC5-05BE2A0704DF}" vid="{C6C41A62-8922-4A6F-A202-71B98E6BFA3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1092</TotalTime>
  <Words>1662</Words>
  <Application>Microsoft Office PowerPoint</Application>
  <PresentationFormat>Presentazione su schermo (4:3)</PresentationFormat>
  <Paragraphs>336</Paragraphs>
  <Slides>19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Calibri-Light</vt:lpstr>
      <vt:lpstr>Helvetica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   POR FESR ABRUZZO 2014/2020 – A.C. 2023 - 2024 - ATTIVITA’ SVOLTE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Marcello Bonitatibus</dc:creator>
  <cp:lastModifiedBy>Malvina Santomaggio</cp:lastModifiedBy>
  <cp:revision>108</cp:revision>
  <cp:lastPrinted>2024-11-28T10:15:13Z</cp:lastPrinted>
  <dcterms:created xsi:type="dcterms:W3CDTF">2023-11-02T10:44:34Z</dcterms:created>
  <dcterms:modified xsi:type="dcterms:W3CDTF">2024-12-10T12:31:08Z</dcterms:modified>
</cp:coreProperties>
</file>