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58" r:id="rId5"/>
    <p:sldId id="259" r:id="rId6"/>
    <p:sldId id="260" r:id="rId7"/>
    <p:sldId id="261" r:id="rId8"/>
    <p:sldId id="263" r:id="rId9"/>
    <p:sldId id="264" r:id="rId10"/>
    <p:sldId id="265" r:id="rId11"/>
    <p:sldId id="266" r:id="rId12"/>
    <p:sldId id="267" r:id="rId13"/>
    <p:sldId id="268" r:id="rId14"/>
    <p:sldId id="270" r:id="rId15"/>
    <p:sldId id="271" r:id="rId16"/>
    <p:sldId id="272" r:id="rId17"/>
    <p:sldId id="274" r:id="rId18"/>
    <p:sldId id="273" r:id="rId19"/>
    <p:sldId id="275"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5474" autoAdjust="0"/>
  </p:normalViewPr>
  <p:slideViewPr>
    <p:cSldViewPr snapToGrid="0">
      <p:cViewPr varScale="1">
        <p:scale>
          <a:sx n="110" d="100"/>
          <a:sy n="110" d="100"/>
        </p:scale>
        <p:origin x="1680" y="10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daniela.detroia\Documents\Zoom\Base%20dati%20slide%20202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daniela.detroia\Documents\Zoom\Base%20dati%20slide%202024.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chemeClr val="tx1">
                    <a:lumMod val="65000"/>
                    <a:lumOff val="35000"/>
                  </a:schemeClr>
                </a:solidFill>
                <a:latin typeface="+mn-lt"/>
                <a:ea typeface="+mn-ea"/>
                <a:cs typeface="+mn-cs"/>
              </a:defRPr>
            </a:pPr>
            <a:r>
              <a:rPr lang="it-IT" sz="800"/>
              <a:t>Rischio associato alle strutture che operano nell'ambito del </a:t>
            </a:r>
            <a:r>
              <a:rPr lang="it-IT" sz="800" b="1"/>
              <a:t>POR Abruzzo FSE</a:t>
            </a:r>
          </a:p>
        </c:rich>
      </c:tx>
      <c:layout/>
      <c:overlay val="0"/>
      <c:spPr>
        <a:noFill/>
        <a:ln>
          <a:noFill/>
        </a:ln>
        <a:effectLst/>
      </c:spPr>
      <c:txPr>
        <a:bodyPr rot="0" spcFirstLastPara="1" vertOverflow="ellipsis" vert="horz" wrap="square" anchor="ctr" anchorCtr="1"/>
        <a:lstStyle/>
        <a:p>
          <a:pPr>
            <a:defRPr sz="8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'grafici FSE'!$C$38:$C$45</c:f>
              <c:strCache>
                <c:ptCount val="8"/>
                <c:pt idx="0">
                  <c:v>DPA011</c:v>
                </c:pt>
                <c:pt idx="1">
                  <c:v>DPG020</c:v>
                </c:pt>
                <c:pt idx="2">
                  <c:v>DPG021</c:v>
                </c:pt>
                <c:pt idx="3">
                  <c:v>DPG022</c:v>
                </c:pt>
                <c:pt idx="4">
                  <c:v>DPG024</c:v>
                </c:pt>
                <c:pt idx="5">
                  <c:v>DPG025</c:v>
                </c:pt>
                <c:pt idx="6">
                  <c:v>AdG</c:v>
                </c:pt>
                <c:pt idx="7">
                  <c:v>AdC</c:v>
                </c:pt>
              </c:strCache>
            </c:strRef>
          </c:cat>
          <c:val>
            <c:numRef>
              <c:f>'grafici FSE'!$D$38:$D$45</c:f>
              <c:numCache>
                <c:formatCode>0.00%</c:formatCode>
                <c:ptCount val="8"/>
                <c:pt idx="0">
                  <c:v>0.23100000000000001</c:v>
                </c:pt>
                <c:pt idx="1">
                  <c:v>0.36780000000000002</c:v>
                </c:pt>
                <c:pt idx="2">
                  <c:v>0.13389999999999999</c:v>
                </c:pt>
                <c:pt idx="3">
                  <c:v>0.18149999999999999</c:v>
                </c:pt>
                <c:pt idx="4">
                  <c:v>0.23619999999999999</c:v>
                </c:pt>
                <c:pt idx="5">
                  <c:v>0.18149999999999999</c:v>
                </c:pt>
                <c:pt idx="6">
                  <c:v>0.32819999999999999</c:v>
                </c:pt>
                <c:pt idx="7">
                  <c:v>0.17749999999999999</c:v>
                </c:pt>
              </c:numCache>
            </c:numRef>
          </c:val>
          <c:extLst>
            <c:ext xmlns:c16="http://schemas.microsoft.com/office/drawing/2014/chart" uri="{C3380CC4-5D6E-409C-BE32-E72D297353CC}">
              <c16:uniqueId val="{00000000-566A-4736-B300-CE087905409A}"/>
            </c:ext>
          </c:extLst>
        </c:ser>
        <c:dLbls>
          <c:dLblPos val="outEnd"/>
          <c:showLegendKey val="0"/>
          <c:showVal val="1"/>
          <c:showCatName val="0"/>
          <c:showSerName val="0"/>
          <c:showPercent val="0"/>
          <c:showBubbleSize val="0"/>
        </c:dLbls>
        <c:gapWidth val="219"/>
        <c:overlap val="-27"/>
        <c:axId val="514569256"/>
        <c:axId val="514571224"/>
      </c:barChart>
      <c:catAx>
        <c:axId val="514569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514571224"/>
        <c:crossesAt val="0"/>
        <c:auto val="1"/>
        <c:lblAlgn val="ctr"/>
        <c:lblOffset val="100"/>
        <c:noMultiLvlLbl val="0"/>
      </c:catAx>
      <c:valAx>
        <c:axId val="5145712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5145692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sz="1050" dirty="0"/>
              <a:t>Rischio associato alle strutture che operano nell'ambito del </a:t>
            </a:r>
            <a:r>
              <a:rPr lang="it-IT" sz="1050" b="1" dirty="0"/>
              <a:t>POR      Abruzzo FESR   </a:t>
            </a:r>
          </a:p>
        </c:rich>
      </c:tx>
      <c:layout>
        <c:manualLayout>
          <c:xMode val="edge"/>
          <c:yMode val="edge"/>
          <c:x val="6.2761412097607244E-2"/>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manualLayout>
          <c:layoutTarget val="inner"/>
          <c:xMode val="edge"/>
          <c:yMode val="edge"/>
          <c:x val="7.8582566480994764E-2"/>
          <c:y val="0.23818002974620914"/>
          <c:w val="0.88934746880859239"/>
          <c:h val="0.48941550476709667"/>
        </c:manualLayout>
      </c:layout>
      <c:barChart>
        <c:barDir val="col"/>
        <c:grouping val="clustered"/>
        <c:varyColors val="0"/>
        <c:ser>
          <c:idx val="0"/>
          <c:order val="0"/>
          <c:spPr>
            <a:solidFill>
              <a:schemeClr val="accent6"/>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'grafici FESR'!$M$73:$M$91</c:f>
              <c:strCache>
                <c:ptCount val="19"/>
                <c:pt idx="0">
                  <c:v>DPA011</c:v>
                </c:pt>
                <c:pt idx="1">
                  <c:v>DPA</c:v>
                </c:pt>
                <c:pt idx="2">
                  <c:v>DPB012</c:v>
                </c:pt>
                <c:pt idx="3">
                  <c:v>DPC025 </c:v>
                </c:pt>
                <c:pt idx="4">
                  <c:v>DPD021 </c:v>
                </c:pt>
                <c:pt idx="5">
                  <c:v>DPE013 </c:v>
                </c:pt>
                <c:pt idx="6">
                  <c:v>DPE014 </c:v>
                </c:pt>
                <c:pt idx="7">
                  <c:v>DPH001 </c:v>
                </c:pt>
                <c:pt idx="8">
                  <c:v>DPH006</c:v>
                </c:pt>
                <c:pt idx="9">
                  <c:v>DPH008</c:v>
                </c:pt>
                <c:pt idx="10">
                  <c:v>OI Chieti</c:v>
                </c:pt>
                <c:pt idx="11">
                  <c:v>OI Pescara</c:v>
                </c:pt>
                <c:pt idx="12">
                  <c:v>OI L'Aquila</c:v>
                </c:pt>
                <c:pt idx="13">
                  <c:v>OI Teramo</c:v>
                </c:pt>
                <c:pt idx="14">
                  <c:v>MIMIT (ex MISE)</c:v>
                </c:pt>
                <c:pt idx="15">
                  <c:v>DPH009</c:v>
                </c:pt>
                <c:pt idx="16">
                  <c:v>DPC032</c:v>
                </c:pt>
                <c:pt idx="17">
                  <c:v>AdG</c:v>
                </c:pt>
                <c:pt idx="18">
                  <c:v>AdC</c:v>
                </c:pt>
              </c:strCache>
            </c:strRef>
          </c:cat>
          <c:val>
            <c:numRef>
              <c:f>'grafici FESR'!$N$73:$N$91</c:f>
              <c:numCache>
                <c:formatCode>0.00%</c:formatCode>
                <c:ptCount val="19"/>
                <c:pt idx="0">
                  <c:v>0.1447</c:v>
                </c:pt>
                <c:pt idx="1">
                  <c:v>0.1399</c:v>
                </c:pt>
                <c:pt idx="2">
                  <c:v>0.1447</c:v>
                </c:pt>
                <c:pt idx="3">
                  <c:v>0.14949999999999999</c:v>
                </c:pt>
                <c:pt idx="4">
                  <c:v>0.14949999999999999</c:v>
                </c:pt>
                <c:pt idx="5">
                  <c:v>0.14399999999999999</c:v>
                </c:pt>
                <c:pt idx="6">
                  <c:v>0.1002</c:v>
                </c:pt>
                <c:pt idx="7">
                  <c:v>0.1479</c:v>
                </c:pt>
                <c:pt idx="8">
                  <c:v>0.16539999999999999</c:v>
                </c:pt>
                <c:pt idx="9">
                  <c:v>0.1479</c:v>
                </c:pt>
                <c:pt idx="10">
                  <c:v>9.6000000000000002E-2</c:v>
                </c:pt>
                <c:pt idx="11">
                  <c:v>0.1704</c:v>
                </c:pt>
                <c:pt idx="12">
                  <c:v>7.8E-2</c:v>
                </c:pt>
                <c:pt idx="13">
                  <c:v>0.1153</c:v>
                </c:pt>
                <c:pt idx="14">
                  <c:v>0.1479</c:v>
                </c:pt>
                <c:pt idx="15">
                  <c:v>0.22700000000000001</c:v>
                </c:pt>
                <c:pt idx="16">
                  <c:v>0.1772</c:v>
                </c:pt>
                <c:pt idx="17">
                  <c:v>0.2792</c:v>
                </c:pt>
                <c:pt idx="18">
                  <c:v>0.1845</c:v>
                </c:pt>
              </c:numCache>
            </c:numRef>
          </c:val>
          <c:extLst>
            <c:ext xmlns:c16="http://schemas.microsoft.com/office/drawing/2014/chart" uri="{C3380CC4-5D6E-409C-BE32-E72D297353CC}">
              <c16:uniqueId val="{00000000-D8BB-43B8-9F57-13CDAB05B978}"/>
            </c:ext>
          </c:extLst>
        </c:ser>
        <c:dLbls>
          <c:dLblPos val="outEnd"/>
          <c:showLegendKey val="0"/>
          <c:showVal val="1"/>
          <c:showCatName val="0"/>
          <c:showSerName val="0"/>
          <c:showPercent val="0"/>
          <c:showBubbleSize val="0"/>
        </c:dLbls>
        <c:gapWidth val="219"/>
        <c:overlap val="-27"/>
        <c:axId val="557663600"/>
        <c:axId val="557657368"/>
      </c:barChart>
      <c:catAx>
        <c:axId val="557663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557657368"/>
        <c:crosses val="autoZero"/>
        <c:auto val="1"/>
        <c:lblAlgn val="ctr"/>
        <c:lblOffset val="100"/>
        <c:noMultiLvlLbl val="0"/>
      </c:catAx>
      <c:valAx>
        <c:axId val="5576573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5576636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320235-637C-43F5-8732-219324402E23}" type="doc">
      <dgm:prSet loTypeId="urn:microsoft.com/office/officeart/2005/8/layout/cycle8" loCatId="cycle" qsTypeId="urn:microsoft.com/office/officeart/2005/8/quickstyle/simple4" qsCatId="simple" csTypeId="urn:microsoft.com/office/officeart/2005/8/colors/accent5_2" csCatId="accent5" phldr="1"/>
      <dgm:spPr/>
    </dgm:pt>
    <dgm:pt modelId="{98A4BDC6-0C6B-4122-B332-0F9F4F010DC3}">
      <dgm:prSet phldrT="[Testo]"/>
      <dgm:spPr/>
      <dgm:t>
        <a:bodyPr/>
        <a:lstStyle/>
        <a:p>
          <a:r>
            <a:rPr lang="it-IT"/>
            <a:t>AdG</a:t>
          </a:r>
          <a:endParaRPr lang="it-IT" dirty="0"/>
        </a:p>
      </dgm:t>
    </dgm:pt>
    <dgm:pt modelId="{4279C60F-5686-43CE-BA70-BB2AA3D1A20E}" type="parTrans" cxnId="{52E69D99-4FD7-477E-A5D3-D50D5971AB6E}">
      <dgm:prSet/>
      <dgm:spPr/>
      <dgm:t>
        <a:bodyPr/>
        <a:lstStyle/>
        <a:p>
          <a:endParaRPr lang="it-IT"/>
        </a:p>
      </dgm:t>
    </dgm:pt>
    <dgm:pt modelId="{773E60C1-1A19-4CBD-AFF8-1A13DDBE94DE}" type="sibTrans" cxnId="{52E69D99-4FD7-477E-A5D3-D50D5971AB6E}">
      <dgm:prSet/>
      <dgm:spPr/>
      <dgm:t>
        <a:bodyPr/>
        <a:lstStyle/>
        <a:p>
          <a:endParaRPr lang="it-IT"/>
        </a:p>
      </dgm:t>
    </dgm:pt>
    <dgm:pt modelId="{3EE8EB57-E577-4E89-A8B9-299537AD8C53}">
      <dgm:prSet phldrT="[Testo]"/>
      <dgm:spPr/>
      <dgm:t>
        <a:bodyPr/>
        <a:lstStyle/>
        <a:p>
          <a:r>
            <a:rPr lang="it-IT"/>
            <a:t>AdC</a:t>
          </a:r>
          <a:endParaRPr lang="it-IT" dirty="0"/>
        </a:p>
      </dgm:t>
    </dgm:pt>
    <dgm:pt modelId="{FBD2E10E-0DC6-499D-B4F4-D380272ABCD9}" type="parTrans" cxnId="{44501429-6239-4FEB-9423-E95D0979DF9E}">
      <dgm:prSet/>
      <dgm:spPr/>
      <dgm:t>
        <a:bodyPr/>
        <a:lstStyle/>
        <a:p>
          <a:endParaRPr lang="it-IT"/>
        </a:p>
      </dgm:t>
    </dgm:pt>
    <dgm:pt modelId="{D16153C1-A98F-47CD-A1A4-AC03655FC984}" type="sibTrans" cxnId="{44501429-6239-4FEB-9423-E95D0979DF9E}">
      <dgm:prSet/>
      <dgm:spPr/>
      <dgm:t>
        <a:bodyPr/>
        <a:lstStyle/>
        <a:p>
          <a:endParaRPr lang="it-IT"/>
        </a:p>
      </dgm:t>
    </dgm:pt>
    <dgm:pt modelId="{F04F2894-D7E9-4337-85A3-FC2B44532FE3}">
      <dgm:prSet phldrT="[Testo]"/>
      <dgm:spPr/>
      <dgm:t>
        <a:bodyPr/>
        <a:lstStyle/>
        <a:p>
          <a:r>
            <a:rPr lang="it-IT"/>
            <a:t>AdA</a:t>
          </a:r>
          <a:endParaRPr lang="it-IT" dirty="0"/>
        </a:p>
      </dgm:t>
    </dgm:pt>
    <dgm:pt modelId="{4911F843-2B01-440B-9CAF-DE4CE688C4C6}" type="parTrans" cxnId="{5FED1AF1-50C4-48F0-9B6D-80E806C84DFE}">
      <dgm:prSet/>
      <dgm:spPr/>
      <dgm:t>
        <a:bodyPr/>
        <a:lstStyle/>
        <a:p>
          <a:endParaRPr lang="it-IT"/>
        </a:p>
      </dgm:t>
    </dgm:pt>
    <dgm:pt modelId="{ACD55EDD-8167-4246-9AA2-69ACB6F1462D}" type="sibTrans" cxnId="{5FED1AF1-50C4-48F0-9B6D-80E806C84DFE}">
      <dgm:prSet/>
      <dgm:spPr/>
      <dgm:t>
        <a:bodyPr/>
        <a:lstStyle/>
        <a:p>
          <a:endParaRPr lang="it-IT"/>
        </a:p>
      </dgm:t>
    </dgm:pt>
    <dgm:pt modelId="{3A2E06C8-4E25-4704-BE83-9F125C588CCF}" type="pres">
      <dgm:prSet presAssocID="{0E320235-637C-43F5-8732-219324402E23}" presName="compositeShape" presStyleCnt="0">
        <dgm:presLayoutVars>
          <dgm:chMax val="7"/>
          <dgm:dir/>
          <dgm:resizeHandles val="exact"/>
        </dgm:presLayoutVars>
      </dgm:prSet>
      <dgm:spPr/>
    </dgm:pt>
    <dgm:pt modelId="{97AE4B54-00A8-4583-A700-8B3613F02EAD}" type="pres">
      <dgm:prSet presAssocID="{0E320235-637C-43F5-8732-219324402E23}" presName="wedge1" presStyleLbl="node1" presStyleIdx="0" presStyleCnt="3"/>
      <dgm:spPr/>
      <dgm:t>
        <a:bodyPr/>
        <a:lstStyle/>
        <a:p>
          <a:endParaRPr lang="it-IT"/>
        </a:p>
      </dgm:t>
    </dgm:pt>
    <dgm:pt modelId="{93287CCF-9BDC-40AB-869E-CC07B05324D7}" type="pres">
      <dgm:prSet presAssocID="{0E320235-637C-43F5-8732-219324402E23}" presName="dummy1a" presStyleCnt="0"/>
      <dgm:spPr/>
    </dgm:pt>
    <dgm:pt modelId="{4F06ED9F-3CAC-42F6-BF56-E10F89FD485A}" type="pres">
      <dgm:prSet presAssocID="{0E320235-637C-43F5-8732-219324402E23}" presName="dummy1b" presStyleCnt="0"/>
      <dgm:spPr/>
    </dgm:pt>
    <dgm:pt modelId="{C8622BB4-495B-4039-B60B-0C8B7C4B65E9}" type="pres">
      <dgm:prSet presAssocID="{0E320235-637C-43F5-8732-219324402E23}" presName="wedge1Tx" presStyleLbl="node1" presStyleIdx="0" presStyleCnt="3">
        <dgm:presLayoutVars>
          <dgm:chMax val="0"/>
          <dgm:chPref val="0"/>
          <dgm:bulletEnabled val="1"/>
        </dgm:presLayoutVars>
      </dgm:prSet>
      <dgm:spPr/>
      <dgm:t>
        <a:bodyPr/>
        <a:lstStyle/>
        <a:p>
          <a:endParaRPr lang="it-IT"/>
        </a:p>
      </dgm:t>
    </dgm:pt>
    <dgm:pt modelId="{36222FFF-405B-46B2-BB75-127971D79931}" type="pres">
      <dgm:prSet presAssocID="{0E320235-637C-43F5-8732-219324402E23}" presName="wedge2" presStyleLbl="node1" presStyleIdx="1" presStyleCnt="3"/>
      <dgm:spPr/>
      <dgm:t>
        <a:bodyPr/>
        <a:lstStyle/>
        <a:p>
          <a:endParaRPr lang="it-IT"/>
        </a:p>
      </dgm:t>
    </dgm:pt>
    <dgm:pt modelId="{17F468FF-9005-4860-85CD-441DEFEE4FC7}" type="pres">
      <dgm:prSet presAssocID="{0E320235-637C-43F5-8732-219324402E23}" presName="dummy2a" presStyleCnt="0"/>
      <dgm:spPr/>
    </dgm:pt>
    <dgm:pt modelId="{FE12E266-4A6D-48E7-9F52-40015128B315}" type="pres">
      <dgm:prSet presAssocID="{0E320235-637C-43F5-8732-219324402E23}" presName="dummy2b" presStyleCnt="0"/>
      <dgm:spPr/>
    </dgm:pt>
    <dgm:pt modelId="{D7CC370E-BCF2-43A2-BC9B-2238DC1A0CB4}" type="pres">
      <dgm:prSet presAssocID="{0E320235-637C-43F5-8732-219324402E23}" presName="wedge2Tx" presStyleLbl="node1" presStyleIdx="1" presStyleCnt="3">
        <dgm:presLayoutVars>
          <dgm:chMax val="0"/>
          <dgm:chPref val="0"/>
          <dgm:bulletEnabled val="1"/>
        </dgm:presLayoutVars>
      </dgm:prSet>
      <dgm:spPr/>
      <dgm:t>
        <a:bodyPr/>
        <a:lstStyle/>
        <a:p>
          <a:endParaRPr lang="it-IT"/>
        </a:p>
      </dgm:t>
    </dgm:pt>
    <dgm:pt modelId="{98240A88-4E58-4276-8266-843AE84E753C}" type="pres">
      <dgm:prSet presAssocID="{0E320235-637C-43F5-8732-219324402E23}" presName="wedge3" presStyleLbl="node1" presStyleIdx="2" presStyleCnt="3"/>
      <dgm:spPr/>
      <dgm:t>
        <a:bodyPr/>
        <a:lstStyle/>
        <a:p>
          <a:endParaRPr lang="it-IT"/>
        </a:p>
      </dgm:t>
    </dgm:pt>
    <dgm:pt modelId="{37352A50-716B-46BA-8C4A-3F3B472469DE}" type="pres">
      <dgm:prSet presAssocID="{0E320235-637C-43F5-8732-219324402E23}" presName="dummy3a" presStyleCnt="0"/>
      <dgm:spPr/>
    </dgm:pt>
    <dgm:pt modelId="{ED16DD26-AD8C-4B06-990F-FE01FE047FDC}" type="pres">
      <dgm:prSet presAssocID="{0E320235-637C-43F5-8732-219324402E23}" presName="dummy3b" presStyleCnt="0"/>
      <dgm:spPr/>
    </dgm:pt>
    <dgm:pt modelId="{4313503C-FB5C-45F1-86C4-7F8EF6799698}" type="pres">
      <dgm:prSet presAssocID="{0E320235-637C-43F5-8732-219324402E23}" presName="wedge3Tx" presStyleLbl="node1" presStyleIdx="2" presStyleCnt="3">
        <dgm:presLayoutVars>
          <dgm:chMax val="0"/>
          <dgm:chPref val="0"/>
          <dgm:bulletEnabled val="1"/>
        </dgm:presLayoutVars>
      </dgm:prSet>
      <dgm:spPr/>
      <dgm:t>
        <a:bodyPr/>
        <a:lstStyle/>
        <a:p>
          <a:endParaRPr lang="it-IT"/>
        </a:p>
      </dgm:t>
    </dgm:pt>
    <dgm:pt modelId="{47513474-9BD8-402A-B96F-35BDC94736EB}" type="pres">
      <dgm:prSet presAssocID="{773E60C1-1A19-4CBD-AFF8-1A13DDBE94DE}" presName="arrowWedge1" presStyleLbl="fgSibTrans2D1" presStyleIdx="0" presStyleCnt="3"/>
      <dgm:spPr/>
    </dgm:pt>
    <dgm:pt modelId="{554F5B04-12A1-4243-8B54-A3237C59F08C}" type="pres">
      <dgm:prSet presAssocID="{D16153C1-A98F-47CD-A1A4-AC03655FC984}" presName="arrowWedge2" presStyleLbl="fgSibTrans2D1" presStyleIdx="1" presStyleCnt="3"/>
      <dgm:spPr/>
    </dgm:pt>
    <dgm:pt modelId="{C2E648A4-E48A-43ED-A940-8E35E4D2CCBA}" type="pres">
      <dgm:prSet presAssocID="{ACD55EDD-8167-4246-9AA2-69ACB6F1462D}" presName="arrowWedge3" presStyleLbl="fgSibTrans2D1" presStyleIdx="2" presStyleCnt="3"/>
      <dgm:spPr/>
    </dgm:pt>
  </dgm:ptLst>
  <dgm:cxnLst>
    <dgm:cxn modelId="{6B94C674-EC0C-48F7-B3A3-61652F0A09A5}" type="presOf" srcId="{F04F2894-D7E9-4337-85A3-FC2B44532FE3}" destId="{4313503C-FB5C-45F1-86C4-7F8EF6799698}" srcOrd="1" destOrd="0" presId="urn:microsoft.com/office/officeart/2005/8/layout/cycle8"/>
    <dgm:cxn modelId="{EEB83D65-3CCB-4B1F-9FDB-FDE711F6CD68}" type="presOf" srcId="{F04F2894-D7E9-4337-85A3-FC2B44532FE3}" destId="{98240A88-4E58-4276-8266-843AE84E753C}" srcOrd="0" destOrd="0" presId="urn:microsoft.com/office/officeart/2005/8/layout/cycle8"/>
    <dgm:cxn modelId="{44501429-6239-4FEB-9423-E95D0979DF9E}" srcId="{0E320235-637C-43F5-8732-219324402E23}" destId="{3EE8EB57-E577-4E89-A8B9-299537AD8C53}" srcOrd="1" destOrd="0" parTransId="{FBD2E10E-0DC6-499D-B4F4-D380272ABCD9}" sibTransId="{D16153C1-A98F-47CD-A1A4-AC03655FC984}"/>
    <dgm:cxn modelId="{22E461D9-F7ED-474C-8D52-2DBE329293FA}" type="presOf" srcId="{3EE8EB57-E577-4E89-A8B9-299537AD8C53}" destId="{D7CC370E-BCF2-43A2-BC9B-2238DC1A0CB4}" srcOrd="1" destOrd="0" presId="urn:microsoft.com/office/officeart/2005/8/layout/cycle8"/>
    <dgm:cxn modelId="{24E37D36-158F-4920-A5D9-1237675352A3}" type="presOf" srcId="{0E320235-637C-43F5-8732-219324402E23}" destId="{3A2E06C8-4E25-4704-BE83-9F125C588CCF}" srcOrd="0" destOrd="0" presId="urn:microsoft.com/office/officeart/2005/8/layout/cycle8"/>
    <dgm:cxn modelId="{D4E09AE8-B43C-4F82-BB63-FCD0C5B1D442}" type="presOf" srcId="{98A4BDC6-0C6B-4122-B332-0F9F4F010DC3}" destId="{97AE4B54-00A8-4583-A700-8B3613F02EAD}" srcOrd="0" destOrd="0" presId="urn:microsoft.com/office/officeart/2005/8/layout/cycle8"/>
    <dgm:cxn modelId="{5FED1AF1-50C4-48F0-9B6D-80E806C84DFE}" srcId="{0E320235-637C-43F5-8732-219324402E23}" destId="{F04F2894-D7E9-4337-85A3-FC2B44532FE3}" srcOrd="2" destOrd="0" parTransId="{4911F843-2B01-440B-9CAF-DE4CE688C4C6}" sibTransId="{ACD55EDD-8167-4246-9AA2-69ACB6F1462D}"/>
    <dgm:cxn modelId="{173150F9-B14F-41E5-9CB5-7A92F3737545}" type="presOf" srcId="{98A4BDC6-0C6B-4122-B332-0F9F4F010DC3}" destId="{C8622BB4-495B-4039-B60B-0C8B7C4B65E9}" srcOrd="1" destOrd="0" presId="urn:microsoft.com/office/officeart/2005/8/layout/cycle8"/>
    <dgm:cxn modelId="{0E27AB92-B5BC-4F2F-B088-93B5CD6BA4DA}" type="presOf" srcId="{3EE8EB57-E577-4E89-A8B9-299537AD8C53}" destId="{36222FFF-405B-46B2-BB75-127971D79931}" srcOrd="0" destOrd="0" presId="urn:microsoft.com/office/officeart/2005/8/layout/cycle8"/>
    <dgm:cxn modelId="{52E69D99-4FD7-477E-A5D3-D50D5971AB6E}" srcId="{0E320235-637C-43F5-8732-219324402E23}" destId="{98A4BDC6-0C6B-4122-B332-0F9F4F010DC3}" srcOrd="0" destOrd="0" parTransId="{4279C60F-5686-43CE-BA70-BB2AA3D1A20E}" sibTransId="{773E60C1-1A19-4CBD-AFF8-1A13DDBE94DE}"/>
    <dgm:cxn modelId="{96C6F952-A970-4EC4-A25E-25CA21E0F589}" type="presParOf" srcId="{3A2E06C8-4E25-4704-BE83-9F125C588CCF}" destId="{97AE4B54-00A8-4583-A700-8B3613F02EAD}" srcOrd="0" destOrd="0" presId="urn:microsoft.com/office/officeart/2005/8/layout/cycle8"/>
    <dgm:cxn modelId="{56FEFE09-116A-4207-B3F0-C19977CA732A}" type="presParOf" srcId="{3A2E06C8-4E25-4704-BE83-9F125C588CCF}" destId="{93287CCF-9BDC-40AB-869E-CC07B05324D7}" srcOrd="1" destOrd="0" presId="urn:microsoft.com/office/officeart/2005/8/layout/cycle8"/>
    <dgm:cxn modelId="{2F661530-C93D-4ACA-8A0E-1609953C3242}" type="presParOf" srcId="{3A2E06C8-4E25-4704-BE83-9F125C588CCF}" destId="{4F06ED9F-3CAC-42F6-BF56-E10F89FD485A}" srcOrd="2" destOrd="0" presId="urn:microsoft.com/office/officeart/2005/8/layout/cycle8"/>
    <dgm:cxn modelId="{1D9193E8-D3DA-440D-AF30-DB61A1DE4A1F}" type="presParOf" srcId="{3A2E06C8-4E25-4704-BE83-9F125C588CCF}" destId="{C8622BB4-495B-4039-B60B-0C8B7C4B65E9}" srcOrd="3" destOrd="0" presId="urn:microsoft.com/office/officeart/2005/8/layout/cycle8"/>
    <dgm:cxn modelId="{B8F59C2D-38FF-451B-B7A9-DF8581D0FF7E}" type="presParOf" srcId="{3A2E06C8-4E25-4704-BE83-9F125C588CCF}" destId="{36222FFF-405B-46B2-BB75-127971D79931}" srcOrd="4" destOrd="0" presId="urn:microsoft.com/office/officeart/2005/8/layout/cycle8"/>
    <dgm:cxn modelId="{DDEA35AB-8493-41C2-866F-84B926E5F163}" type="presParOf" srcId="{3A2E06C8-4E25-4704-BE83-9F125C588CCF}" destId="{17F468FF-9005-4860-85CD-441DEFEE4FC7}" srcOrd="5" destOrd="0" presId="urn:microsoft.com/office/officeart/2005/8/layout/cycle8"/>
    <dgm:cxn modelId="{8BED352E-9874-42D1-959E-46EFC3F53F80}" type="presParOf" srcId="{3A2E06C8-4E25-4704-BE83-9F125C588CCF}" destId="{FE12E266-4A6D-48E7-9F52-40015128B315}" srcOrd="6" destOrd="0" presId="urn:microsoft.com/office/officeart/2005/8/layout/cycle8"/>
    <dgm:cxn modelId="{F753D8D3-28C3-4DB1-999A-7DCE95CA3330}" type="presParOf" srcId="{3A2E06C8-4E25-4704-BE83-9F125C588CCF}" destId="{D7CC370E-BCF2-43A2-BC9B-2238DC1A0CB4}" srcOrd="7" destOrd="0" presId="urn:microsoft.com/office/officeart/2005/8/layout/cycle8"/>
    <dgm:cxn modelId="{D99ECFD1-F8BB-4C58-88DB-2A5BEC2CDF65}" type="presParOf" srcId="{3A2E06C8-4E25-4704-BE83-9F125C588CCF}" destId="{98240A88-4E58-4276-8266-843AE84E753C}" srcOrd="8" destOrd="0" presId="urn:microsoft.com/office/officeart/2005/8/layout/cycle8"/>
    <dgm:cxn modelId="{9871B6CE-2AF3-452E-B828-3E019E9EEA20}" type="presParOf" srcId="{3A2E06C8-4E25-4704-BE83-9F125C588CCF}" destId="{37352A50-716B-46BA-8C4A-3F3B472469DE}" srcOrd="9" destOrd="0" presId="urn:microsoft.com/office/officeart/2005/8/layout/cycle8"/>
    <dgm:cxn modelId="{CA735923-4FBE-445C-BAE9-D92BB704B62C}" type="presParOf" srcId="{3A2E06C8-4E25-4704-BE83-9F125C588CCF}" destId="{ED16DD26-AD8C-4B06-990F-FE01FE047FDC}" srcOrd="10" destOrd="0" presId="urn:microsoft.com/office/officeart/2005/8/layout/cycle8"/>
    <dgm:cxn modelId="{64DC0F56-4A54-4417-822E-589A2BE2A316}" type="presParOf" srcId="{3A2E06C8-4E25-4704-BE83-9F125C588CCF}" destId="{4313503C-FB5C-45F1-86C4-7F8EF6799698}" srcOrd="11" destOrd="0" presId="urn:microsoft.com/office/officeart/2005/8/layout/cycle8"/>
    <dgm:cxn modelId="{97BF2AE1-53CC-4D2D-B164-0BD8E2079DD7}" type="presParOf" srcId="{3A2E06C8-4E25-4704-BE83-9F125C588CCF}" destId="{47513474-9BD8-402A-B96F-35BDC94736EB}" srcOrd="12" destOrd="0" presId="urn:microsoft.com/office/officeart/2005/8/layout/cycle8"/>
    <dgm:cxn modelId="{855335D0-0B54-414A-B4ED-2ED7AE50F9CF}" type="presParOf" srcId="{3A2E06C8-4E25-4704-BE83-9F125C588CCF}" destId="{554F5B04-12A1-4243-8B54-A3237C59F08C}" srcOrd="13" destOrd="0" presId="urn:microsoft.com/office/officeart/2005/8/layout/cycle8"/>
    <dgm:cxn modelId="{FD82A26C-B70B-4BA4-A07B-F1C27583F26A}" type="presParOf" srcId="{3A2E06C8-4E25-4704-BE83-9F125C588CCF}" destId="{C2E648A4-E48A-43ED-A940-8E35E4D2CCBA}"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5A9E8E1E-04B5-4E20-84B3-898315604144}" type="doc">
      <dgm:prSet loTypeId="urn:microsoft.com/office/officeart/2005/8/layout/matrix3" loCatId="matrix" qsTypeId="urn:microsoft.com/office/officeart/2005/8/quickstyle/3d2" qsCatId="3D" csTypeId="urn:microsoft.com/office/officeart/2005/8/colors/colorful5" csCatId="colorful" phldr="1"/>
      <dgm:spPr/>
      <dgm:t>
        <a:bodyPr/>
        <a:lstStyle/>
        <a:p>
          <a:endParaRPr lang="it-IT"/>
        </a:p>
      </dgm:t>
    </dgm:pt>
    <dgm:pt modelId="{D072AE6F-C3E3-402F-8A31-8FA6CFB72CA8}">
      <dgm:prSet phldrT="[Testo]"/>
      <dgm:spPr/>
      <dgm:t>
        <a:bodyPr/>
        <a:lstStyle/>
        <a:p>
          <a:r>
            <a:rPr lang="it-IT" i="1" dirty="0">
              <a:solidFill>
                <a:schemeClr val="tx1"/>
              </a:solidFill>
              <a:effectLst>
                <a:outerShdw blurRad="38100" dist="38100" dir="2700000" algn="tl">
                  <a:srgbClr val="000000">
                    <a:alpha val="43137"/>
                  </a:srgbClr>
                </a:outerShdw>
              </a:effectLst>
            </a:rPr>
            <a:t>Verifiche sulla stabilità delle operazioni - art 71 del RDC</a:t>
          </a:r>
          <a:endParaRPr lang="it-IT" dirty="0">
            <a:solidFill>
              <a:schemeClr val="tx1"/>
            </a:solidFill>
          </a:endParaRPr>
        </a:p>
      </dgm:t>
    </dgm:pt>
    <dgm:pt modelId="{15823A84-DDB9-4D99-8D8E-0699893594CB}" type="parTrans" cxnId="{B029850E-8EEE-4791-BADF-0930FB4F6915}">
      <dgm:prSet/>
      <dgm:spPr/>
      <dgm:t>
        <a:bodyPr/>
        <a:lstStyle/>
        <a:p>
          <a:endParaRPr lang="it-IT"/>
        </a:p>
      </dgm:t>
    </dgm:pt>
    <dgm:pt modelId="{0B48676E-CB94-4E2F-AC04-D17FFCF969A6}" type="sibTrans" cxnId="{B029850E-8EEE-4791-BADF-0930FB4F6915}">
      <dgm:prSet/>
      <dgm:spPr/>
      <dgm:t>
        <a:bodyPr/>
        <a:lstStyle/>
        <a:p>
          <a:endParaRPr lang="it-IT"/>
        </a:p>
      </dgm:t>
    </dgm:pt>
    <dgm:pt modelId="{B2D08BB2-05A3-4340-839D-9BC8D9B51C6A}">
      <dgm:prSet phldrT="[Testo]"/>
      <dgm:spPr/>
      <dgm:t>
        <a:bodyPr/>
        <a:lstStyle/>
        <a:p>
          <a:pPr>
            <a:spcAft>
              <a:spcPts val="0"/>
            </a:spcAft>
          </a:pPr>
          <a:r>
            <a:rPr lang="it-IT" i="1" dirty="0">
              <a:solidFill>
                <a:schemeClr val="tx1"/>
              </a:solidFill>
              <a:effectLst>
                <a:outerShdw blurRad="38100" dist="38100" dir="2700000" algn="tl">
                  <a:srgbClr val="000000">
                    <a:alpha val="43137"/>
                  </a:srgbClr>
                </a:outerShdw>
              </a:effectLst>
            </a:rPr>
            <a:t>Chiusura dello strumento finanziario - art. 41 e 42</a:t>
          </a:r>
        </a:p>
        <a:p>
          <a:pPr>
            <a:spcAft>
              <a:spcPts val="0"/>
            </a:spcAft>
          </a:pPr>
          <a:r>
            <a:rPr lang="it-IT" i="1" dirty="0">
              <a:solidFill>
                <a:schemeClr val="tx1"/>
              </a:solidFill>
              <a:effectLst>
                <a:outerShdw blurRad="38100" dist="38100" dir="2700000" algn="tl">
                  <a:srgbClr val="000000">
                    <a:alpha val="43137"/>
                  </a:srgbClr>
                </a:outerShdw>
              </a:effectLst>
            </a:rPr>
            <a:t>del RDC</a:t>
          </a:r>
        </a:p>
      </dgm:t>
    </dgm:pt>
    <dgm:pt modelId="{F9DEC12C-F3E6-4438-8D5A-4B4457B55360}" type="parTrans" cxnId="{B05E9352-B8E7-49BB-8938-D3B728F67E91}">
      <dgm:prSet/>
      <dgm:spPr/>
      <dgm:t>
        <a:bodyPr/>
        <a:lstStyle/>
        <a:p>
          <a:endParaRPr lang="it-IT"/>
        </a:p>
      </dgm:t>
    </dgm:pt>
    <dgm:pt modelId="{C4847F90-CC94-43FA-B0C1-90C5FF92812E}" type="sibTrans" cxnId="{B05E9352-B8E7-49BB-8938-D3B728F67E91}">
      <dgm:prSet/>
      <dgm:spPr/>
      <dgm:t>
        <a:bodyPr/>
        <a:lstStyle/>
        <a:p>
          <a:endParaRPr lang="it-IT"/>
        </a:p>
      </dgm:t>
    </dgm:pt>
    <dgm:pt modelId="{EA9CB851-F153-419D-87D1-B6F050DD05DC}">
      <dgm:prSet phldrT="[Testo]"/>
      <dgm:spPr/>
      <dgm:t>
        <a:bodyPr/>
        <a:lstStyle/>
        <a:p>
          <a:r>
            <a:rPr lang="it-IT" i="1" dirty="0">
              <a:solidFill>
                <a:schemeClr val="tx1"/>
              </a:solidFill>
              <a:effectLst>
                <a:outerShdw blurRad="38100" dist="38100" dir="2700000" algn="tl">
                  <a:srgbClr val="000000">
                    <a:alpha val="43137"/>
                  </a:srgbClr>
                </a:outerShdw>
              </a:effectLst>
            </a:rPr>
            <a:t>Audit tematico sulla preparazione </a:t>
          </a:r>
          <a:br>
            <a:rPr lang="it-IT" i="1" dirty="0">
              <a:solidFill>
                <a:schemeClr val="tx1"/>
              </a:solidFill>
              <a:effectLst>
                <a:outerShdw blurRad="38100" dist="38100" dir="2700000" algn="tl">
                  <a:srgbClr val="000000">
                    <a:alpha val="43137"/>
                  </a:srgbClr>
                </a:outerShdw>
              </a:effectLst>
            </a:rPr>
          </a:br>
          <a:r>
            <a:rPr lang="it-IT" i="1" dirty="0">
              <a:solidFill>
                <a:schemeClr val="tx1"/>
              </a:solidFill>
              <a:effectLst>
                <a:outerShdw blurRad="38100" dist="38100" dir="2700000" algn="tl">
                  <a:srgbClr val="000000">
                    <a:alpha val="43137"/>
                  </a:srgbClr>
                </a:outerShdw>
              </a:effectLst>
            </a:rPr>
            <a:t>alla chiusura </a:t>
          </a:r>
        </a:p>
      </dgm:t>
    </dgm:pt>
    <dgm:pt modelId="{5C1256EB-56B2-4240-950F-2FDF78788812}" type="parTrans" cxnId="{ADF8B4CE-5643-4606-911F-1FD31117197D}">
      <dgm:prSet/>
      <dgm:spPr/>
      <dgm:t>
        <a:bodyPr/>
        <a:lstStyle/>
        <a:p>
          <a:endParaRPr lang="it-IT"/>
        </a:p>
      </dgm:t>
    </dgm:pt>
    <dgm:pt modelId="{F735F487-8FE7-49DB-BC3B-D1DC490DE3BC}" type="sibTrans" cxnId="{ADF8B4CE-5643-4606-911F-1FD31117197D}">
      <dgm:prSet/>
      <dgm:spPr/>
      <dgm:t>
        <a:bodyPr/>
        <a:lstStyle/>
        <a:p>
          <a:endParaRPr lang="it-IT"/>
        </a:p>
      </dgm:t>
    </dgm:pt>
    <dgm:pt modelId="{9DBD955B-021F-4616-8ADC-A30AF5B3FE78}">
      <dgm:prSet phldrT="[Testo]"/>
      <dgm:spPr/>
      <dgm:t>
        <a:bodyPr/>
        <a:lstStyle/>
        <a:p>
          <a:r>
            <a:rPr lang="it-IT" i="1" dirty="0">
              <a:solidFill>
                <a:schemeClr val="tx1"/>
              </a:solidFill>
              <a:effectLst>
                <a:outerShdw blurRad="38100" dist="38100" dir="2700000" algn="tl">
                  <a:srgbClr val="000000">
                    <a:alpha val="43137"/>
                  </a:srgbClr>
                </a:outerShdw>
              </a:effectLst>
            </a:rPr>
            <a:t>Follow-up Audit di sistema </a:t>
          </a:r>
        </a:p>
      </dgm:t>
    </dgm:pt>
    <dgm:pt modelId="{28CC78CC-4076-45BD-B2AA-2F2CA33F5267}" type="parTrans" cxnId="{EBEB65E6-CA8C-475C-BE88-D97866886501}">
      <dgm:prSet/>
      <dgm:spPr/>
      <dgm:t>
        <a:bodyPr/>
        <a:lstStyle/>
        <a:p>
          <a:endParaRPr lang="it-IT"/>
        </a:p>
      </dgm:t>
    </dgm:pt>
    <dgm:pt modelId="{C5FF0D02-0AE5-4995-BDF9-C932A9EEF4D9}" type="sibTrans" cxnId="{EBEB65E6-CA8C-475C-BE88-D97866886501}">
      <dgm:prSet/>
      <dgm:spPr/>
      <dgm:t>
        <a:bodyPr/>
        <a:lstStyle/>
        <a:p>
          <a:endParaRPr lang="it-IT"/>
        </a:p>
      </dgm:t>
    </dgm:pt>
    <dgm:pt modelId="{F7406081-2B5A-40C8-937A-C6FE8402457C}" type="pres">
      <dgm:prSet presAssocID="{5A9E8E1E-04B5-4E20-84B3-898315604144}" presName="matrix" presStyleCnt="0">
        <dgm:presLayoutVars>
          <dgm:chMax val="1"/>
          <dgm:dir/>
          <dgm:resizeHandles val="exact"/>
        </dgm:presLayoutVars>
      </dgm:prSet>
      <dgm:spPr/>
      <dgm:t>
        <a:bodyPr/>
        <a:lstStyle/>
        <a:p>
          <a:endParaRPr lang="it-IT"/>
        </a:p>
      </dgm:t>
    </dgm:pt>
    <dgm:pt modelId="{66064434-12D8-429D-A77E-C83B27A47ED8}" type="pres">
      <dgm:prSet presAssocID="{5A9E8E1E-04B5-4E20-84B3-898315604144}" presName="diamond" presStyleLbl="bgShp" presStyleIdx="0" presStyleCnt="1" custLinFactNeighborX="-563" custLinFactNeighborY="1500"/>
      <dgm:spPr/>
    </dgm:pt>
    <dgm:pt modelId="{9B4EF0E2-48C2-4A10-8561-C99CA02462C2}" type="pres">
      <dgm:prSet presAssocID="{5A9E8E1E-04B5-4E20-84B3-898315604144}" presName="quad1" presStyleLbl="node1" presStyleIdx="0" presStyleCnt="4">
        <dgm:presLayoutVars>
          <dgm:chMax val="0"/>
          <dgm:chPref val="0"/>
          <dgm:bulletEnabled val="1"/>
        </dgm:presLayoutVars>
      </dgm:prSet>
      <dgm:spPr/>
      <dgm:t>
        <a:bodyPr/>
        <a:lstStyle/>
        <a:p>
          <a:endParaRPr lang="it-IT"/>
        </a:p>
      </dgm:t>
    </dgm:pt>
    <dgm:pt modelId="{F0F19667-C55A-4A26-9B2D-8F4836F41B2B}" type="pres">
      <dgm:prSet presAssocID="{5A9E8E1E-04B5-4E20-84B3-898315604144}" presName="quad2" presStyleLbl="node1" presStyleIdx="1" presStyleCnt="4">
        <dgm:presLayoutVars>
          <dgm:chMax val="0"/>
          <dgm:chPref val="0"/>
          <dgm:bulletEnabled val="1"/>
        </dgm:presLayoutVars>
      </dgm:prSet>
      <dgm:spPr/>
      <dgm:t>
        <a:bodyPr/>
        <a:lstStyle/>
        <a:p>
          <a:endParaRPr lang="it-IT"/>
        </a:p>
      </dgm:t>
    </dgm:pt>
    <dgm:pt modelId="{804608DE-A141-4D3B-9E18-C39FE3D7EF86}" type="pres">
      <dgm:prSet presAssocID="{5A9E8E1E-04B5-4E20-84B3-898315604144}" presName="quad3" presStyleLbl="node1" presStyleIdx="2" presStyleCnt="4">
        <dgm:presLayoutVars>
          <dgm:chMax val="0"/>
          <dgm:chPref val="0"/>
          <dgm:bulletEnabled val="1"/>
        </dgm:presLayoutVars>
      </dgm:prSet>
      <dgm:spPr/>
      <dgm:t>
        <a:bodyPr/>
        <a:lstStyle/>
        <a:p>
          <a:endParaRPr lang="it-IT"/>
        </a:p>
      </dgm:t>
    </dgm:pt>
    <dgm:pt modelId="{C9801A3E-540F-4958-BFC1-55FEC86EE5BE}" type="pres">
      <dgm:prSet presAssocID="{5A9E8E1E-04B5-4E20-84B3-898315604144}" presName="quad4" presStyleLbl="node1" presStyleIdx="3" presStyleCnt="4" custLinFactNeighborX="-573" custLinFactNeighborY="1147">
        <dgm:presLayoutVars>
          <dgm:chMax val="0"/>
          <dgm:chPref val="0"/>
          <dgm:bulletEnabled val="1"/>
        </dgm:presLayoutVars>
      </dgm:prSet>
      <dgm:spPr/>
      <dgm:t>
        <a:bodyPr/>
        <a:lstStyle/>
        <a:p>
          <a:endParaRPr lang="it-IT"/>
        </a:p>
      </dgm:t>
    </dgm:pt>
  </dgm:ptLst>
  <dgm:cxnLst>
    <dgm:cxn modelId="{A60323CC-47FE-4B05-8854-9AE610E77998}" type="presOf" srcId="{D072AE6F-C3E3-402F-8A31-8FA6CFB72CA8}" destId="{9B4EF0E2-48C2-4A10-8561-C99CA02462C2}" srcOrd="0" destOrd="0" presId="urn:microsoft.com/office/officeart/2005/8/layout/matrix3"/>
    <dgm:cxn modelId="{C3E305A8-6A1E-4675-9DC8-7BFB0E23DF86}" type="presOf" srcId="{9DBD955B-021F-4616-8ADC-A30AF5B3FE78}" destId="{C9801A3E-540F-4958-BFC1-55FEC86EE5BE}" srcOrd="0" destOrd="0" presId="urn:microsoft.com/office/officeart/2005/8/layout/matrix3"/>
    <dgm:cxn modelId="{EBEB65E6-CA8C-475C-BE88-D97866886501}" srcId="{5A9E8E1E-04B5-4E20-84B3-898315604144}" destId="{9DBD955B-021F-4616-8ADC-A30AF5B3FE78}" srcOrd="3" destOrd="0" parTransId="{28CC78CC-4076-45BD-B2AA-2F2CA33F5267}" sibTransId="{C5FF0D02-0AE5-4995-BDF9-C932A9EEF4D9}"/>
    <dgm:cxn modelId="{ADF8B4CE-5643-4606-911F-1FD31117197D}" srcId="{5A9E8E1E-04B5-4E20-84B3-898315604144}" destId="{EA9CB851-F153-419D-87D1-B6F050DD05DC}" srcOrd="2" destOrd="0" parTransId="{5C1256EB-56B2-4240-950F-2FDF78788812}" sibTransId="{F735F487-8FE7-49DB-BC3B-D1DC490DE3BC}"/>
    <dgm:cxn modelId="{B029850E-8EEE-4791-BADF-0930FB4F6915}" srcId="{5A9E8E1E-04B5-4E20-84B3-898315604144}" destId="{D072AE6F-C3E3-402F-8A31-8FA6CFB72CA8}" srcOrd="0" destOrd="0" parTransId="{15823A84-DDB9-4D99-8D8E-0699893594CB}" sibTransId="{0B48676E-CB94-4E2F-AC04-D17FFCF969A6}"/>
    <dgm:cxn modelId="{9EBB5F10-D911-4A72-AEA5-1B9AA23DD9F1}" type="presOf" srcId="{EA9CB851-F153-419D-87D1-B6F050DD05DC}" destId="{804608DE-A141-4D3B-9E18-C39FE3D7EF86}" srcOrd="0" destOrd="0" presId="urn:microsoft.com/office/officeart/2005/8/layout/matrix3"/>
    <dgm:cxn modelId="{32D64526-99D2-4717-97CC-3A986E76BA34}" type="presOf" srcId="{B2D08BB2-05A3-4340-839D-9BC8D9B51C6A}" destId="{F0F19667-C55A-4A26-9B2D-8F4836F41B2B}" srcOrd="0" destOrd="0" presId="urn:microsoft.com/office/officeart/2005/8/layout/matrix3"/>
    <dgm:cxn modelId="{99935681-B260-41D9-9A20-8341FAB5E3FB}" type="presOf" srcId="{5A9E8E1E-04B5-4E20-84B3-898315604144}" destId="{F7406081-2B5A-40C8-937A-C6FE8402457C}" srcOrd="0" destOrd="0" presId="urn:microsoft.com/office/officeart/2005/8/layout/matrix3"/>
    <dgm:cxn modelId="{B05E9352-B8E7-49BB-8938-D3B728F67E91}" srcId="{5A9E8E1E-04B5-4E20-84B3-898315604144}" destId="{B2D08BB2-05A3-4340-839D-9BC8D9B51C6A}" srcOrd="1" destOrd="0" parTransId="{F9DEC12C-F3E6-4438-8D5A-4B4457B55360}" sibTransId="{C4847F90-CC94-43FA-B0C1-90C5FF92812E}"/>
    <dgm:cxn modelId="{D5E56E41-935A-45DC-A9C4-E9A438A81281}" type="presParOf" srcId="{F7406081-2B5A-40C8-937A-C6FE8402457C}" destId="{66064434-12D8-429D-A77E-C83B27A47ED8}" srcOrd="0" destOrd="0" presId="urn:microsoft.com/office/officeart/2005/8/layout/matrix3"/>
    <dgm:cxn modelId="{C457F877-46E2-4FE4-A16B-E9C326F0E2BE}" type="presParOf" srcId="{F7406081-2B5A-40C8-937A-C6FE8402457C}" destId="{9B4EF0E2-48C2-4A10-8561-C99CA02462C2}" srcOrd="1" destOrd="0" presId="urn:microsoft.com/office/officeart/2005/8/layout/matrix3"/>
    <dgm:cxn modelId="{71803F6E-F89A-4705-B522-46F5DEBAE47E}" type="presParOf" srcId="{F7406081-2B5A-40C8-937A-C6FE8402457C}" destId="{F0F19667-C55A-4A26-9B2D-8F4836F41B2B}" srcOrd="2" destOrd="0" presId="urn:microsoft.com/office/officeart/2005/8/layout/matrix3"/>
    <dgm:cxn modelId="{A8D26D0E-AC4D-4027-9F41-F0F32723C3A2}" type="presParOf" srcId="{F7406081-2B5A-40C8-937A-C6FE8402457C}" destId="{804608DE-A141-4D3B-9E18-C39FE3D7EF86}" srcOrd="3" destOrd="0" presId="urn:microsoft.com/office/officeart/2005/8/layout/matrix3"/>
    <dgm:cxn modelId="{039FA86D-6390-4FDE-B0A4-22AC6C4A5600}" type="presParOf" srcId="{F7406081-2B5A-40C8-937A-C6FE8402457C}" destId="{C9801A3E-540F-4958-BFC1-55FEC86EE5BE}"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9051295-740A-492E-9D29-4548B126DDA7}" type="doc">
      <dgm:prSet loTypeId="urn:microsoft.com/office/officeart/2005/8/layout/hProcess9" loCatId="process" qsTypeId="urn:microsoft.com/office/officeart/2005/8/quickstyle/simple1" qsCatId="simple" csTypeId="urn:microsoft.com/office/officeart/2005/8/colors/accent1_2" csCatId="accent1" phldr="1"/>
      <dgm:spPr/>
    </dgm:pt>
    <dgm:pt modelId="{73B2C9E4-63B1-4A9F-93A1-A17020A5F720}">
      <dgm:prSet phldrT="[Testo]"/>
      <dgm:spPr/>
      <dgm:t>
        <a:bodyPr/>
        <a:lstStyle/>
        <a:p>
          <a:r>
            <a:rPr lang="it-IT" dirty="0"/>
            <a:t>I periodo di campionamento</a:t>
          </a:r>
        </a:p>
        <a:p>
          <a:r>
            <a:rPr lang="it-IT" dirty="0"/>
            <a:t>20 operazioni</a:t>
          </a:r>
        </a:p>
      </dgm:t>
    </dgm:pt>
    <dgm:pt modelId="{D51A6BC7-423C-4ACF-8F5F-C459ACD22BC4}" type="parTrans" cxnId="{622CD25E-2499-4ABB-B797-70DEA34687AC}">
      <dgm:prSet/>
      <dgm:spPr/>
      <dgm:t>
        <a:bodyPr/>
        <a:lstStyle/>
        <a:p>
          <a:endParaRPr lang="it-IT"/>
        </a:p>
      </dgm:t>
    </dgm:pt>
    <dgm:pt modelId="{DBA551D4-97D2-4FC3-A1F5-F3536B0F1122}" type="sibTrans" cxnId="{622CD25E-2499-4ABB-B797-70DEA34687AC}">
      <dgm:prSet/>
      <dgm:spPr/>
      <dgm:t>
        <a:bodyPr/>
        <a:lstStyle/>
        <a:p>
          <a:endParaRPr lang="it-IT"/>
        </a:p>
      </dgm:t>
    </dgm:pt>
    <dgm:pt modelId="{8906AB2E-96DD-40C3-B1FD-DBC9D9AF3649}">
      <dgm:prSet phldrT="[Testo]"/>
      <dgm:spPr/>
      <dgm:t>
        <a:bodyPr/>
        <a:lstStyle/>
        <a:p>
          <a:r>
            <a:rPr lang="it-IT" dirty="0"/>
            <a:t>II periodo di campionamento</a:t>
          </a:r>
        </a:p>
        <a:p>
          <a:r>
            <a:rPr lang="it-IT" dirty="0"/>
            <a:t>29 operazioni</a:t>
          </a:r>
        </a:p>
      </dgm:t>
    </dgm:pt>
    <dgm:pt modelId="{358A8673-4BFE-4639-BF92-7DD60B0BA56A}" type="parTrans" cxnId="{448864C3-5202-4058-8326-E3A7B2BC61B3}">
      <dgm:prSet/>
      <dgm:spPr/>
      <dgm:t>
        <a:bodyPr/>
        <a:lstStyle/>
        <a:p>
          <a:endParaRPr lang="it-IT"/>
        </a:p>
      </dgm:t>
    </dgm:pt>
    <dgm:pt modelId="{39F3D71D-4BD1-4DE1-8220-EAC857F51FD2}" type="sibTrans" cxnId="{448864C3-5202-4058-8326-E3A7B2BC61B3}">
      <dgm:prSet/>
      <dgm:spPr/>
      <dgm:t>
        <a:bodyPr/>
        <a:lstStyle/>
        <a:p>
          <a:endParaRPr lang="it-IT"/>
        </a:p>
      </dgm:t>
    </dgm:pt>
    <dgm:pt modelId="{92567F64-73BF-40DE-8F70-C825A855E64F}" type="pres">
      <dgm:prSet presAssocID="{19051295-740A-492E-9D29-4548B126DDA7}" presName="CompostProcess" presStyleCnt="0">
        <dgm:presLayoutVars>
          <dgm:dir/>
          <dgm:resizeHandles val="exact"/>
        </dgm:presLayoutVars>
      </dgm:prSet>
      <dgm:spPr/>
    </dgm:pt>
    <dgm:pt modelId="{6084DE3E-8AFC-4AD2-95A5-AA96AA768796}" type="pres">
      <dgm:prSet presAssocID="{19051295-740A-492E-9D29-4548B126DDA7}" presName="arrow" presStyleLbl="bgShp" presStyleIdx="0" presStyleCnt="1" custLinFactNeighborY="-443"/>
      <dgm:spPr/>
    </dgm:pt>
    <dgm:pt modelId="{21F172C4-90EB-438C-929B-64C507B61288}" type="pres">
      <dgm:prSet presAssocID="{19051295-740A-492E-9D29-4548B126DDA7}" presName="linearProcess" presStyleCnt="0"/>
      <dgm:spPr/>
    </dgm:pt>
    <dgm:pt modelId="{DACE0EC7-95A5-467F-B0BE-0574CD7734E6}" type="pres">
      <dgm:prSet presAssocID="{73B2C9E4-63B1-4A9F-93A1-A17020A5F720}" presName="textNode" presStyleLbl="node1" presStyleIdx="0" presStyleCnt="2" custLinFactX="-8355" custLinFactNeighborX="-100000" custLinFactNeighborY="-1109">
        <dgm:presLayoutVars>
          <dgm:bulletEnabled val="1"/>
        </dgm:presLayoutVars>
      </dgm:prSet>
      <dgm:spPr/>
      <dgm:t>
        <a:bodyPr/>
        <a:lstStyle/>
        <a:p>
          <a:endParaRPr lang="it-IT"/>
        </a:p>
      </dgm:t>
    </dgm:pt>
    <dgm:pt modelId="{6FDEC3C6-3D5C-4BD7-A09C-B2F1333DB229}" type="pres">
      <dgm:prSet presAssocID="{DBA551D4-97D2-4FC3-A1F5-F3536B0F1122}" presName="sibTrans" presStyleCnt="0"/>
      <dgm:spPr/>
    </dgm:pt>
    <dgm:pt modelId="{40FE1EC3-BCD7-4A45-ACC5-6EB10E9C9C51}" type="pres">
      <dgm:prSet presAssocID="{8906AB2E-96DD-40C3-B1FD-DBC9D9AF3649}" presName="textNode" presStyleLbl="node1" presStyleIdx="1" presStyleCnt="2" custLinFactX="-8946" custLinFactNeighborX="-100000" custLinFactNeighborY="-1109">
        <dgm:presLayoutVars>
          <dgm:bulletEnabled val="1"/>
        </dgm:presLayoutVars>
      </dgm:prSet>
      <dgm:spPr/>
      <dgm:t>
        <a:bodyPr/>
        <a:lstStyle/>
        <a:p>
          <a:endParaRPr lang="it-IT"/>
        </a:p>
      </dgm:t>
    </dgm:pt>
  </dgm:ptLst>
  <dgm:cxnLst>
    <dgm:cxn modelId="{622CD25E-2499-4ABB-B797-70DEA34687AC}" srcId="{19051295-740A-492E-9D29-4548B126DDA7}" destId="{73B2C9E4-63B1-4A9F-93A1-A17020A5F720}" srcOrd="0" destOrd="0" parTransId="{D51A6BC7-423C-4ACF-8F5F-C459ACD22BC4}" sibTransId="{DBA551D4-97D2-4FC3-A1F5-F3536B0F1122}"/>
    <dgm:cxn modelId="{F50B2919-ACF5-4353-8E0B-B9687772204D}" type="presOf" srcId="{73B2C9E4-63B1-4A9F-93A1-A17020A5F720}" destId="{DACE0EC7-95A5-467F-B0BE-0574CD7734E6}" srcOrd="0" destOrd="0" presId="urn:microsoft.com/office/officeart/2005/8/layout/hProcess9"/>
    <dgm:cxn modelId="{E0E95585-1BE1-470E-87EB-D02080BC2B38}" type="presOf" srcId="{8906AB2E-96DD-40C3-B1FD-DBC9D9AF3649}" destId="{40FE1EC3-BCD7-4A45-ACC5-6EB10E9C9C51}" srcOrd="0" destOrd="0" presId="urn:microsoft.com/office/officeart/2005/8/layout/hProcess9"/>
    <dgm:cxn modelId="{448864C3-5202-4058-8326-E3A7B2BC61B3}" srcId="{19051295-740A-492E-9D29-4548B126DDA7}" destId="{8906AB2E-96DD-40C3-B1FD-DBC9D9AF3649}" srcOrd="1" destOrd="0" parTransId="{358A8673-4BFE-4639-BF92-7DD60B0BA56A}" sibTransId="{39F3D71D-4BD1-4DE1-8220-EAC857F51FD2}"/>
    <dgm:cxn modelId="{4C3C70EC-1317-4E28-B029-8BAB903C5B86}" type="presOf" srcId="{19051295-740A-492E-9D29-4548B126DDA7}" destId="{92567F64-73BF-40DE-8F70-C825A855E64F}" srcOrd="0" destOrd="0" presId="urn:microsoft.com/office/officeart/2005/8/layout/hProcess9"/>
    <dgm:cxn modelId="{8F9EA324-36D4-4EA6-8899-5D67A4DE6D14}" type="presParOf" srcId="{92567F64-73BF-40DE-8F70-C825A855E64F}" destId="{6084DE3E-8AFC-4AD2-95A5-AA96AA768796}" srcOrd="0" destOrd="0" presId="urn:microsoft.com/office/officeart/2005/8/layout/hProcess9"/>
    <dgm:cxn modelId="{E29B407C-C9F7-4B70-8D42-5274574314E8}" type="presParOf" srcId="{92567F64-73BF-40DE-8F70-C825A855E64F}" destId="{21F172C4-90EB-438C-929B-64C507B61288}" srcOrd="1" destOrd="0" presId="urn:microsoft.com/office/officeart/2005/8/layout/hProcess9"/>
    <dgm:cxn modelId="{607BF1BF-3179-43FC-A55B-1F9CDEB37BD3}" type="presParOf" srcId="{21F172C4-90EB-438C-929B-64C507B61288}" destId="{DACE0EC7-95A5-467F-B0BE-0574CD7734E6}" srcOrd="0" destOrd="0" presId="urn:microsoft.com/office/officeart/2005/8/layout/hProcess9"/>
    <dgm:cxn modelId="{288ED59C-6C4A-4ACF-914E-97E45063B936}" type="presParOf" srcId="{21F172C4-90EB-438C-929B-64C507B61288}" destId="{6FDEC3C6-3D5C-4BD7-A09C-B2F1333DB229}" srcOrd="1" destOrd="0" presId="urn:microsoft.com/office/officeart/2005/8/layout/hProcess9"/>
    <dgm:cxn modelId="{0C266971-8220-4D7C-A8E7-15A231852178}" type="presParOf" srcId="{21F172C4-90EB-438C-929B-64C507B61288}" destId="{40FE1EC3-BCD7-4A45-ACC5-6EB10E9C9C51}"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D2F0D8D-33AF-484A-9CCF-904A811CEE56}" type="doc">
      <dgm:prSet loTypeId="urn:microsoft.com/office/officeart/2005/8/layout/hProcess9" loCatId="process" qsTypeId="urn:microsoft.com/office/officeart/2005/8/quickstyle/simple1" qsCatId="simple" csTypeId="urn:microsoft.com/office/officeart/2005/8/colors/accent6_2" csCatId="accent6" phldr="1"/>
      <dgm:spPr/>
    </dgm:pt>
    <dgm:pt modelId="{C40D69BD-B1C7-42D5-B72B-E8F0AC231746}">
      <dgm:prSet phldrT="[Testo]"/>
      <dgm:spPr/>
      <dgm:t>
        <a:bodyPr/>
        <a:lstStyle/>
        <a:p>
          <a:r>
            <a:rPr lang="it-IT" dirty="0"/>
            <a:t>I periodo di campionamento 20 operazioni</a:t>
          </a:r>
        </a:p>
      </dgm:t>
    </dgm:pt>
    <dgm:pt modelId="{499D7E0E-5E23-4FC9-A98A-75BCFF352199}" type="parTrans" cxnId="{D66DAD15-965E-42D8-B856-2E3130FF3BE4}">
      <dgm:prSet/>
      <dgm:spPr/>
      <dgm:t>
        <a:bodyPr/>
        <a:lstStyle/>
        <a:p>
          <a:endParaRPr lang="it-IT"/>
        </a:p>
      </dgm:t>
    </dgm:pt>
    <dgm:pt modelId="{F39E2979-2B5F-42B4-A3B7-61462B961FD4}" type="sibTrans" cxnId="{D66DAD15-965E-42D8-B856-2E3130FF3BE4}">
      <dgm:prSet/>
      <dgm:spPr/>
      <dgm:t>
        <a:bodyPr/>
        <a:lstStyle/>
        <a:p>
          <a:endParaRPr lang="it-IT"/>
        </a:p>
      </dgm:t>
    </dgm:pt>
    <dgm:pt modelId="{2E42A6CF-A972-4F8D-858C-32FAD310764B}">
      <dgm:prSet phldrT="[Testo]"/>
      <dgm:spPr/>
      <dgm:t>
        <a:bodyPr/>
        <a:lstStyle/>
        <a:p>
          <a:r>
            <a:rPr lang="it-IT" dirty="0"/>
            <a:t>II periodo di campionamento 7 operazioni</a:t>
          </a:r>
        </a:p>
      </dgm:t>
    </dgm:pt>
    <dgm:pt modelId="{B5067F74-55E8-49A4-8859-5A16AEF65043}" type="parTrans" cxnId="{7F2200F4-F185-432C-874E-2B1D5C617063}">
      <dgm:prSet/>
      <dgm:spPr/>
      <dgm:t>
        <a:bodyPr/>
        <a:lstStyle/>
        <a:p>
          <a:endParaRPr lang="it-IT"/>
        </a:p>
      </dgm:t>
    </dgm:pt>
    <dgm:pt modelId="{EBC81F20-551B-4660-A4DA-C54A07C6B7DB}" type="sibTrans" cxnId="{7F2200F4-F185-432C-874E-2B1D5C617063}">
      <dgm:prSet/>
      <dgm:spPr/>
      <dgm:t>
        <a:bodyPr/>
        <a:lstStyle/>
        <a:p>
          <a:endParaRPr lang="it-IT"/>
        </a:p>
      </dgm:t>
    </dgm:pt>
    <dgm:pt modelId="{6C4754DE-C4CE-4BA9-A529-0E99560E7012}">
      <dgm:prSet phldrT="[Testo]"/>
      <dgm:spPr/>
      <dgm:t>
        <a:bodyPr/>
        <a:lstStyle/>
        <a:p>
          <a:r>
            <a:rPr lang="it-IT" dirty="0"/>
            <a:t>III periodo di campionamento 5 operazioni</a:t>
          </a:r>
        </a:p>
      </dgm:t>
    </dgm:pt>
    <dgm:pt modelId="{F7D43B35-8F47-4B68-BD4E-400F52A33DE3}" type="parTrans" cxnId="{8A655D6D-C0EC-4365-805F-2AE2E76E01B4}">
      <dgm:prSet/>
      <dgm:spPr/>
      <dgm:t>
        <a:bodyPr/>
        <a:lstStyle/>
        <a:p>
          <a:endParaRPr lang="it-IT"/>
        </a:p>
      </dgm:t>
    </dgm:pt>
    <dgm:pt modelId="{7D26379A-5FBF-4DD2-B216-9B5956683A96}" type="sibTrans" cxnId="{8A655D6D-C0EC-4365-805F-2AE2E76E01B4}">
      <dgm:prSet/>
      <dgm:spPr/>
      <dgm:t>
        <a:bodyPr/>
        <a:lstStyle/>
        <a:p>
          <a:endParaRPr lang="it-IT"/>
        </a:p>
      </dgm:t>
    </dgm:pt>
    <dgm:pt modelId="{5C8F529A-C397-438B-8E08-304F628C1DFB}" type="pres">
      <dgm:prSet presAssocID="{9D2F0D8D-33AF-484A-9CCF-904A811CEE56}" presName="CompostProcess" presStyleCnt="0">
        <dgm:presLayoutVars>
          <dgm:dir/>
          <dgm:resizeHandles val="exact"/>
        </dgm:presLayoutVars>
      </dgm:prSet>
      <dgm:spPr/>
    </dgm:pt>
    <dgm:pt modelId="{58DF0F0E-32A8-4C5E-B9FB-E6A7D6E67021}" type="pres">
      <dgm:prSet presAssocID="{9D2F0D8D-33AF-484A-9CCF-904A811CEE56}" presName="arrow" presStyleLbl="bgShp" presStyleIdx="0" presStyleCnt="1" custLinFactNeighborY="619"/>
      <dgm:spPr/>
    </dgm:pt>
    <dgm:pt modelId="{2173E171-6AA1-48D3-8812-D99CE60FC153}" type="pres">
      <dgm:prSet presAssocID="{9D2F0D8D-33AF-484A-9CCF-904A811CEE56}" presName="linearProcess" presStyleCnt="0"/>
      <dgm:spPr/>
    </dgm:pt>
    <dgm:pt modelId="{8697FEE6-4510-4EF7-AA51-C0DE814BA17E}" type="pres">
      <dgm:prSet presAssocID="{C40D69BD-B1C7-42D5-B72B-E8F0AC231746}" presName="textNode" presStyleLbl="node1" presStyleIdx="0" presStyleCnt="3" custLinFactNeighborY="0">
        <dgm:presLayoutVars>
          <dgm:bulletEnabled val="1"/>
        </dgm:presLayoutVars>
      </dgm:prSet>
      <dgm:spPr/>
      <dgm:t>
        <a:bodyPr/>
        <a:lstStyle/>
        <a:p>
          <a:endParaRPr lang="it-IT"/>
        </a:p>
      </dgm:t>
    </dgm:pt>
    <dgm:pt modelId="{A922D4AD-35AA-4AB1-B350-A3B9D7D9C1F6}" type="pres">
      <dgm:prSet presAssocID="{F39E2979-2B5F-42B4-A3B7-61462B961FD4}" presName="sibTrans" presStyleCnt="0"/>
      <dgm:spPr/>
    </dgm:pt>
    <dgm:pt modelId="{251CA57C-5B91-4F8F-A33B-FA4DD35BB182}" type="pres">
      <dgm:prSet presAssocID="{2E42A6CF-A972-4F8D-858C-32FAD310764B}" presName="textNode" presStyleLbl="node1" presStyleIdx="1" presStyleCnt="3">
        <dgm:presLayoutVars>
          <dgm:bulletEnabled val="1"/>
        </dgm:presLayoutVars>
      </dgm:prSet>
      <dgm:spPr/>
      <dgm:t>
        <a:bodyPr/>
        <a:lstStyle/>
        <a:p>
          <a:endParaRPr lang="it-IT"/>
        </a:p>
      </dgm:t>
    </dgm:pt>
    <dgm:pt modelId="{026EA829-287F-4BFE-A073-FE9BD1C135D2}" type="pres">
      <dgm:prSet presAssocID="{EBC81F20-551B-4660-A4DA-C54A07C6B7DB}" presName="sibTrans" presStyleCnt="0"/>
      <dgm:spPr/>
    </dgm:pt>
    <dgm:pt modelId="{3B70A219-3479-44FB-B2E5-5E2E0A531665}" type="pres">
      <dgm:prSet presAssocID="{6C4754DE-C4CE-4BA9-A529-0E99560E7012}" presName="textNode" presStyleLbl="node1" presStyleIdx="2" presStyleCnt="3">
        <dgm:presLayoutVars>
          <dgm:bulletEnabled val="1"/>
        </dgm:presLayoutVars>
      </dgm:prSet>
      <dgm:spPr/>
      <dgm:t>
        <a:bodyPr/>
        <a:lstStyle/>
        <a:p>
          <a:endParaRPr lang="it-IT"/>
        </a:p>
      </dgm:t>
    </dgm:pt>
  </dgm:ptLst>
  <dgm:cxnLst>
    <dgm:cxn modelId="{07EEBA04-27F6-49A3-B983-CB84BD90779E}" type="presOf" srcId="{2E42A6CF-A972-4F8D-858C-32FAD310764B}" destId="{251CA57C-5B91-4F8F-A33B-FA4DD35BB182}" srcOrd="0" destOrd="0" presId="urn:microsoft.com/office/officeart/2005/8/layout/hProcess9"/>
    <dgm:cxn modelId="{657B4A5D-6C0C-4C6A-8F69-C7BB974CF913}" type="presOf" srcId="{C40D69BD-B1C7-42D5-B72B-E8F0AC231746}" destId="{8697FEE6-4510-4EF7-AA51-C0DE814BA17E}" srcOrd="0" destOrd="0" presId="urn:microsoft.com/office/officeart/2005/8/layout/hProcess9"/>
    <dgm:cxn modelId="{7F2200F4-F185-432C-874E-2B1D5C617063}" srcId="{9D2F0D8D-33AF-484A-9CCF-904A811CEE56}" destId="{2E42A6CF-A972-4F8D-858C-32FAD310764B}" srcOrd="1" destOrd="0" parTransId="{B5067F74-55E8-49A4-8859-5A16AEF65043}" sibTransId="{EBC81F20-551B-4660-A4DA-C54A07C6B7DB}"/>
    <dgm:cxn modelId="{391D82F8-5A35-4AA6-8D07-A17B907072F5}" type="presOf" srcId="{6C4754DE-C4CE-4BA9-A529-0E99560E7012}" destId="{3B70A219-3479-44FB-B2E5-5E2E0A531665}" srcOrd="0" destOrd="0" presId="urn:microsoft.com/office/officeart/2005/8/layout/hProcess9"/>
    <dgm:cxn modelId="{D66DAD15-965E-42D8-B856-2E3130FF3BE4}" srcId="{9D2F0D8D-33AF-484A-9CCF-904A811CEE56}" destId="{C40D69BD-B1C7-42D5-B72B-E8F0AC231746}" srcOrd="0" destOrd="0" parTransId="{499D7E0E-5E23-4FC9-A98A-75BCFF352199}" sibTransId="{F39E2979-2B5F-42B4-A3B7-61462B961FD4}"/>
    <dgm:cxn modelId="{7ADE5447-F01C-4E15-A3CC-23090DAB4A07}" type="presOf" srcId="{9D2F0D8D-33AF-484A-9CCF-904A811CEE56}" destId="{5C8F529A-C397-438B-8E08-304F628C1DFB}" srcOrd="0" destOrd="0" presId="urn:microsoft.com/office/officeart/2005/8/layout/hProcess9"/>
    <dgm:cxn modelId="{8A655D6D-C0EC-4365-805F-2AE2E76E01B4}" srcId="{9D2F0D8D-33AF-484A-9CCF-904A811CEE56}" destId="{6C4754DE-C4CE-4BA9-A529-0E99560E7012}" srcOrd="2" destOrd="0" parTransId="{F7D43B35-8F47-4B68-BD4E-400F52A33DE3}" sibTransId="{7D26379A-5FBF-4DD2-B216-9B5956683A96}"/>
    <dgm:cxn modelId="{B0134B75-48D1-4E2A-80BE-9820B81692B7}" type="presParOf" srcId="{5C8F529A-C397-438B-8E08-304F628C1DFB}" destId="{58DF0F0E-32A8-4C5E-B9FB-E6A7D6E67021}" srcOrd="0" destOrd="0" presId="urn:microsoft.com/office/officeart/2005/8/layout/hProcess9"/>
    <dgm:cxn modelId="{DDFC2C70-2258-4036-BC81-E916A4B49D20}" type="presParOf" srcId="{5C8F529A-C397-438B-8E08-304F628C1DFB}" destId="{2173E171-6AA1-48D3-8812-D99CE60FC153}" srcOrd="1" destOrd="0" presId="urn:microsoft.com/office/officeart/2005/8/layout/hProcess9"/>
    <dgm:cxn modelId="{753C7F08-E9F8-44E8-B352-1589C65B6C34}" type="presParOf" srcId="{2173E171-6AA1-48D3-8812-D99CE60FC153}" destId="{8697FEE6-4510-4EF7-AA51-C0DE814BA17E}" srcOrd="0" destOrd="0" presId="urn:microsoft.com/office/officeart/2005/8/layout/hProcess9"/>
    <dgm:cxn modelId="{F393D6CA-3104-49D6-8D50-325C613AA33F}" type="presParOf" srcId="{2173E171-6AA1-48D3-8812-D99CE60FC153}" destId="{A922D4AD-35AA-4AB1-B350-A3B9D7D9C1F6}" srcOrd="1" destOrd="0" presId="urn:microsoft.com/office/officeart/2005/8/layout/hProcess9"/>
    <dgm:cxn modelId="{A41599D9-67BE-4160-83EC-5214A1FBFA6D}" type="presParOf" srcId="{2173E171-6AA1-48D3-8812-D99CE60FC153}" destId="{251CA57C-5B91-4F8F-A33B-FA4DD35BB182}" srcOrd="2" destOrd="0" presId="urn:microsoft.com/office/officeart/2005/8/layout/hProcess9"/>
    <dgm:cxn modelId="{C51836AF-1F26-4111-A761-86948FE9A4CB}" type="presParOf" srcId="{2173E171-6AA1-48D3-8812-D99CE60FC153}" destId="{026EA829-287F-4BFE-A073-FE9BD1C135D2}" srcOrd="3" destOrd="0" presId="urn:microsoft.com/office/officeart/2005/8/layout/hProcess9"/>
    <dgm:cxn modelId="{50002F10-DB33-4DC9-BC88-183618003842}" type="presParOf" srcId="{2173E171-6AA1-48D3-8812-D99CE60FC153}" destId="{3B70A219-3479-44FB-B2E5-5E2E0A531665}"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6C8C4C8-B1DF-418D-A665-E55B3B10403B}" type="doc">
      <dgm:prSet loTypeId="urn:microsoft.com/office/officeart/2005/8/layout/hierarchy4" loCatId="relationship" qsTypeId="urn:microsoft.com/office/officeart/2005/8/quickstyle/simple3" qsCatId="simple" csTypeId="urn:microsoft.com/office/officeart/2005/8/colors/accent5_3" csCatId="accent5" phldr="1"/>
      <dgm:spPr/>
      <dgm:t>
        <a:bodyPr/>
        <a:lstStyle/>
        <a:p>
          <a:endParaRPr lang="it-IT"/>
        </a:p>
      </dgm:t>
    </dgm:pt>
    <dgm:pt modelId="{07E62717-7886-484F-B287-08F5F478F63D}">
      <dgm:prSet phldrT="[Testo]" custT="1"/>
      <dgm:spPr/>
      <dgm:t>
        <a:bodyPr/>
        <a:lstStyle/>
        <a:p>
          <a:r>
            <a:rPr lang="it-IT" sz="1050"/>
            <a:t>La Strategia di audit viene elaborata previa </a:t>
          </a:r>
          <a:r>
            <a:rPr lang="it-IT" sz="1050" i="1">
              <a:effectLst>
                <a:outerShdw blurRad="38100" dist="38100" dir="2700000" algn="tl">
                  <a:srgbClr val="000000">
                    <a:alpha val="43137"/>
                  </a:srgbClr>
                </a:outerShdw>
              </a:effectLst>
            </a:rPr>
            <a:t>consultazione con l’Autorità di Gestione.</a:t>
          </a:r>
          <a:endParaRPr lang="it-IT" sz="1050" i="1" dirty="0">
            <a:effectLst>
              <a:outerShdw blurRad="38100" dist="38100" dir="2700000" algn="tl">
                <a:srgbClr val="000000">
                  <a:alpha val="43137"/>
                </a:srgbClr>
              </a:outerShdw>
            </a:effectLst>
          </a:endParaRPr>
        </a:p>
      </dgm:t>
    </dgm:pt>
    <dgm:pt modelId="{A2F7F97B-E354-4F65-BFBA-BD7C773989BB}" type="parTrans" cxnId="{2C69E2F2-6901-4B8E-80D4-7A65305121BB}">
      <dgm:prSet/>
      <dgm:spPr/>
      <dgm:t>
        <a:bodyPr/>
        <a:lstStyle/>
        <a:p>
          <a:endParaRPr lang="it-IT" sz="2000">
            <a:solidFill>
              <a:schemeClr val="accent1">
                <a:lumMod val="50000"/>
              </a:schemeClr>
            </a:solidFill>
          </a:endParaRPr>
        </a:p>
      </dgm:t>
    </dgm:pt>
    <dgm:pt modelId="{560E66DE-3573-4011-91DC-AF28067B6A32}" type="sibTrans" cxnId="{2C69E2F2-6901-4B8E-80D4-7A65305121BB}">
      <dgm:prSet/>
      <dgm:spPr/>
      <dgm:t>
        <a:bodyPr/>
        <a:lstStyle/>
        <a:p>
          <a:endParaRPr lang="it-IT" sz="2000">
            <a:solidFill>
              <a:schemeClr val="accent1">
                <a:lumMod val="50000"/>
              </a:schemeClr>
            </a:solidFill>
          </a:endParaRPr>
        </a:p>
      </dgm:t>
    </dgm:pt>
    <dgm:pt modelId="{AED9B962-D749-45FC-BD60-F01183B6F921}">
      <dgm:prSet phldrT="[Testo]" custT="1"/>
      <dgm:spPr/>
      <dgm:t>
        <a:bodyPr/>
        <a:lstStyle/>
        <a:p>
          <a:r>
            <a:rPr lang="it-IT" sz="1050"/>
            <a:t>Non vi è alcun obbligo di provvedere alla procedura di designazione: le disposizioni promuovono il </a:t>
          </a:r>
          <a:r>
            <a:rPr lang="it-IT" sz="1050" i="1">
              <a:effectLst>
                <a:outerShdw blurRad="38100" dist="38100" dir="2700000" algn="tl">
                  <a:srgbClr val="000000">
                    <a:alpha val="43137"/>
                  </a:srgbClr>
                </a:outerShdw>
              </a:effectLst>
            </a:rPr>
            <a:t>mantenimento dei sistemi esistenti </a:t>
          </a:r>
          <a:r>
            <a:rPr lang="it-IT" sz="1050"/>
            <a:t>e regole più semplici per l'individuazione di organismi nuovi.</a:t>
          </a:r>
          <a:endParaRPr lang="it-IT" sz="1050" dirty="0"/>
        </a:p>
      </dgm:t>
    </dgm:pt>
    <dgm:pt modelId="{8A8C89E4-DD1B-4249-BB1D-200A7A6EBDFD}" type="parTrans" cxnId="{6F25B066-C005-441A-9A9F-6EA22524A15E}">
      <dgm:prSet/>
      <dgm:spPr/>
      <dgm:t>
        <a:bodyPr/>
        <a:lstStyle/>
        <a:p>
          <a:endParaRPr lang="it-IT" sz="2000">
            <a:solidFill>
              <a:schemeClr val="accent1">
                <a:lumMod val="50000"/>
              </a:schemeClr>
            </a:solidFill>
          </a:endParaRPr>
        </a:p>
      </dgm:t>
    </dgm:pt>
    <dgm:pt modelId="{BA624175-F7B3-4849-93F5-554BE7833D3B}" type="sibTrans" cxnId="{6F25B066-C005-441A-9A9F-6EA22524A15E}">
      <dgm:prSet/>
      <dgm:spPr/>
      <dgm:t>
        <a:bodyPr/>
        <a:lstStyle/>
        <a:p>
          <a:endParaRPr lang="it-IT" sz="2000">
            <a:solidFill>
              <a:schemeClr val="accent1">
                <a:lumMod val="50000"/>
              </a:schemeClr>
            </a:solidFill>
          </a:endParaRPr>
        </a:p>
      </dgm:t>
    </dgm:pt>
    <dgm:pt modelId="{27194C29-07B7-4AB3-9452-655221F10359}">
      <dgm:prSet phldrT="[Testo]" custT="1"/>
      <dgm:spPr/>
      <dgm:t>
        <a:bodyPr/>
        <a:lstStyle/>
        <a:p>
          <a:r>
            <a:rPr lang="it-IT" sz="1050" i="1">
              <a:effectLst>
                <a:outerShdw blurRad="38100" dist="38100" dir="2700000" algn="tl">
                  <a:srgbClr val="000000">
                    <a:alpha val="43137"/>
                  </a:srgbClr>
                </a:outerShdw>
              </a:effectLst>
            </a:rPr>
            <a:t>Più stretto confronto tra Commissione Europea (CE) e le AdA</a:t>
          </a:r>
          <a:r>
            <a:rPr lang="it-IT" sz="1050"/>
            <a:t>: coordinamento anche sui piani e sui metodi di audit</a:t>
          </a:r>
          <a:endParaRPr lang="it-IT" sz="1050" dirty="0"/>
        </a:p>
      </dgm:t>
    </dgm:pt>
    <dgm:pt modelId="{A4270AEE-EC54-4AD9-A9B6-12B58475CC36}" type="parTrans" cxnId="{73C4FE6E-B093-4918-988E-91D8F0E9C302}">
      <dgm:prSet/>
      <dgm:spPr/>
      <dgm:t>
        <a:bodyPr/>
        <a:lstStyle/>
        <a:p>
          <a:endParaRPr lang="it-IT" sz="2000">
            <a:solidFill>
              <a:schemeClr val="accent1">
                <a:lumMod val="50000"/>
              </a:schemeClr>
            </a:solidFill>
          </a:endParaRPr>
        </a:p>
      </dgm:t>
    </dgm:pt>
    <dgm:pt modelId="{4BC35FCC-D352-487D-992F-EDD78618B94C}" type="sibTrans" cxnId="{73C4FE6E-B093-4918-988E-91D8F0E9C302}">
      <dgm:prSet/>
      <dgm:spPr/>
      <dgm:t>
        <a:bodyPr/>
        <a:lstStyle/>
        <a:p>
          <a:endParaRPr lang="it-IT" sz="2000">
            <a:solidFill>
              <a:schemeClr val="accent1">
                <a:lumMod val="50000"/>
              </a:schemeClr>
            </a:solidFill>
          </a:endParaRPr>
        </a:p>
      </dgm:t>
    </dgm:pt>
    <dgm:pt modelId="{3A746B63-46E3-4461-B711-1CC3FEDA73C5}">
      <dgm:prSet phldrT="[Testo]" custT="1"/>
      <dgm:spPr/>
      <dgm:t>
        <a:bodyPr/>
        <a:lstStyle/>
        <a:p>
          <a:r>
            <a:rPr lang="it-IT" sz="1050" i="1">
              <a:effectLst>
                <a:outerShdw blurRad="38100" dist="38100" dir="2700000" algn="tl">
                  <a:srgbClr val="000000">
                    <a:alpha val="43137"/>
                  </a:srgbClr>
                </a:outerShdw>
              </a:effectLst>
            </a:rPr>
            <a:t>Programmazione triennale</a:t>
          </a:r>
          <a:r>
            <a:rPr lang="it-IT" sz="1050"/>
            <a:t>: </a:t>
          </a:r>
        </a:p>
        <a:p>
          <a:r>
            <a:rPr lang="it-IT" sz="1050"/>
            <a:t>la Strategia costituisce la pianificazione degli audit in relazione ai primi tre anni contabili e deve essere aggiornata annualmente a copertura del periodo contabile in corso e dei due successivi.</a:t>
          </a:r>
          <a:endParaRPr lang="it-IT" sz="1050" dirty="0"/>
        </a:p>
      </dgm:t>
    </dgm:pt>
    <dgm:pt modelId="{1A0BB25C-3914-443A-A1D2-B2BC09B9594C}" type="parTrans" cxnId="{ABD1B302-0F56-47F9-A702-68DD3DB25A63}">
      <dgm:prSet/>
      <dgm:spPr/>
      <dgm:t>
        <a:bodyPr/>
        <a:lstStyle/>
        <a:p>
          <a:endParaRPr lang="it-IT" sz="2000">
            <a:solidFill>
              <a:schemeClr val="accent1">
                <a:lumMod val="50000"/>
              </a:schemeClr>
            </a:solidFill>
          </a:endParaRPr>
        </a:p>
      </dgm:t>
    </dgm:pt>
    <dgm:pt modelId="{3DB21154-55B4-4870-A1A1-1076F3427024}" type="sibTrans" cxnId="{ABD1B302-0F56-47F9-A702-68DD3DB25A63}">
      <dgm:prSet/>
      <dgm:spPr/>
      <dgm:t>
        <a:bodyPr/>
        <a:lstStyle/>
        <a:p>
          <a:endParaRPr lang="it-IT" sz="2000">
            <a:solidFill>
              <a:schemeClr val="accent1">
                <a:lumMod val="50000"/>
              </a:schemeClr>
            </a:solidFill>
          </a:endParaRPr>
        </a:p>
      </dgm:t>
    </dgm:pt>
    <dgm:pt modelId="{B9E42905-C861-4DBF-BE4B-6AB218D7860D}" type="pres">
      <dgm:prSet presAssocID="{16C8C4C8-B1DF-418D-A665-E55B3B10403B}" presName="Name0" presStyleCnt="0">
        <dgm:presLayoutVars>
          <dgm:chPref val="1"/>
          <dgm:dir/>
          <dgm:animOne val="branch"/>
          <dgm:animLvl val="lvl"/>
          <dgm:resizeHandles/>
        </dgm:presLayoutVars>
      </dgm:prSet>
      <dgm:spPr/>
      <dgm:t>
        <a:bodyPr/>
        <a:lstStyle/>
        <a:p>
          <a:endParaRPr lang="it-IT"/>
        </a:p>
      </dgm:t>
    </dgm:pt>
    <dgm:pt modelId="{0BD36DEA-4B21-4107-AD73-6342EA4D1841}" type="pres">
      <dgm:prSet presAssocID="{07E62717-7886-484F-B287-08F5F478F63D}" presName="vertOne" presStyleCnt="0"/>
      <dgm:spPr/>
    </dgm:pt>
    <dgm:pt modelId="{21736319-EAC9-4DBA-B376-1091EC6F81D5}" type="pres">
      <dgm:prSet presAssocID="{07E62717-7886-484F-B287-08F5F478F63D}" presName="txOne" presStyleLbl="node0" presStyleIdx="0" presStyleCnt="4">
        <dgm:presLayoutVars>
          <dgm:chPref val="3"/>
        </dgm:presLayoutVars>
      </dgm:prSet>
      <dgm:spPr/>
      <dgm:t>
        <a:bodyPr/>
        <a:lstStyle/>
        <a:p>
          <a:endParaRPr lang="it-IT"/>
        </a:p>
      </dgm:t>
    </dgm:pt>
    <dgm:pt modelId="{4BBD2891-B14F-4857-91BB-C5939A88ACD0}" type="pres">
      <dgm:prSet presAssocID="{07E62717-7886-484F-B287-08F5F478F63D}" presName="horzOne" presStyleCnt="0"/>
      <dgm:spPr/>
    </dgm:pt>
    <dgm:pt modelId="{21556A14-F295-4CD4-9B57-C3427361BE6C}" type="pres">
      <dgm:prSet presAssocID="{560E66DE-3573-4011-91DC-AF28067B6A32}" presName="sibSpaceOne" presStyleCnt="0"/>
      <dgm:spPr/>
    </dgm:pt>
    <dgm:pt modelId="{C6D2D687-534A-4DE5-8C04-44B2160E2EB0}" type="pres">
      <dgm:prSet presAssocID="{AED9B962-D749-45FC-BD60-F01183B6F921}" presName="vertOne" presStyleCnt="0"/>
      <dgm:spPr/>
    </dgm:pt>
    <dgm:pt modelId="{7A249FC3-16BC-490F-8AC7-E5846ABA9021}" type="pres">
      <dgm:prSet presAssocID="{AED9B962-D749-45FC-BD60-F01183B6F921}" presName="txOne" presStyleLbl="node0" presStyleIdx="1" presStyleCnt="4">
        <dgm:presLayoutVars>
          <dgm:chPref val="3"/>
        </dgm:presLayoutVars>
      </dgm:prSet>
      <dgm:spPr/>
      <dgm:t>
        <a:bodyPr/>
        <a:lstStyle/>
        <a:p>
          <a:endParaRPr lang="it-IT"/>
        </a:p>
      </dgm:t>
    </dgm:pt>
    <dgm:pt modelId="{A0BD52F7-8F8E-4310-AD2B-CB945B21FD71}" type="pres">
      <dgm:prSet presAssocID="{AED9B962-D749-45FC-BD60-F01183B6F921}" presName="horzOne" presStyleCnt="0"/>
      <dgm:spPr/>
    </dgm:pt>
    <dgm:pt modelId="{7CB543C9-1360-4364-BB3F-015FB5B9F8A4}" type="pres">
      <dgm:prSet presAssocID="{BA624175-F7B3-4849-93F5-554BE7833D3B}" presName="sibSpaceOne" presStyleCnt="0"/>
      <dgm:spPr/>
    </dgm:pt>
    <dgm:pt modelId="{74DCAEE7-4A14-41C2-9833-3738C1368FCA}" type="pres">
      <dgm:prSet presAssocID="{27194C29-07B7-4AB3-9452-655221F10359}" presName="vertOne" presStyleCnt="0"/>
      <dgm:spPr/>
    </dgm:pt>
    <dgm:pt modelId="{7486AD97-2927-4B50-9BA2-2E68507FCB6A}" type="pres">
      <dgm:prSet presAssocID="{27194C29-07B7-4AB3-9452-655221F10359}" presName="txOne" presStyleLbl="node0" presStyleIdx="2" presStyleCnt="4">
        <dgm:presLayoutVars>
          <dgm:chPref val="3"/>
        </dgm:presLayoutVars>
      </dgm:prSet>
      <dgm:spPr/>
      <dgm:t>
        <a:bodyPr/>
        <a:lstStyle/>
        <a:p>
          <a:endParaRPr lang="it-IT"/>
        </a:p>
      </dgm:t>
    </dgm:pt>
    <dgm:pt modelId="{48A504B0-86F0-4BF4-8074-104F9B1B81B9}" type="pres">
      <dgm:prSet presAssocID="{27194C29-07B7-4AB3-9452-655221F10359}" presName="horzOne" presStyleCnt="0"/>
      <dgm:spPr/>
    </dgm:pt>
    <dgm:pt modelId="{3D93836E-1980-45E7-8ED0-7CB7E12F6E71}" type="pres">
      <dgm:prSet presAssocID="{4BC35FCC-D352-487D-992F-EDD78618B94C}" presName="sibSpaceOne" presStyleCnt="0"/>
      <dgm:spPr/>
    </dgm:pt>
    <dgm:pt modelId="{44C39782-FAAA-44EC-AB1C-CF7CDCDF8878}" type="pres">
      <dgm:prSet presAssocID="{3A746B63-46E3-4461-B711-1CC3FEDA73C5}" presName="vertOne" presStyleCnt="0"/>
      <dgm:spPr/>
    </dgm:pt>
    <dgm:pt modelId="{177C9032-4552-4DF1-B9EA-7FF59CF41B75}" type="pres">
      <dgm:prSet presAssocID="{3A746B63-46E3-4461-B711-1CC3FEDA73C5}" presName="txOne" presStyleLbl="node0" presStyleIdx="3" presStyleCnt="4">
        <dgm:presLayoutVars>
          <dgm:chPref val="3"/>
        </dgm:presLayoutVars>
      </dgm:prSet>
      <dgm:spPr/>
      <dgm:t>
        <a:bodyPr/>
        <a:lstStyle/>
        <a:p>
          <a:endParaRPr lang="it-IT"/>
        </a:p>
      </dgm:t>
    </dgm:pt>
    <dgm:pt modelId="{A9CE250E-A5AC-4CF3-A5F0-A954576B5A21}" type="pres">
      <dgm:prSet presAssocID="{3A746B63-46E3-4461-B711-1CC3FEDA73C5}" presName="horzOne" presStyleCnt="0"/>
      <dgm:spPr/>
    </dgm:pt>
  </dgm:ptLst>
  <dgm:cxnLst>
    <dgm:cxn modelId="{2C69E2F2-6901-4B8E-80D4-7A65305121BB}" srcId="{16C8C4C8-B1DF-418D-A665-E55B3B10403B}" destId="{07E62717-7886-484F-B287-08F5F478F63D}" srcOrd="0" destOrd="0" parTransId="{A2F7F97B-E354-4F65-BFBA-BD7C773989BB}" sibTransId="{560E66DE-3573-4011-91DC-AF28067B6A32}"/>
    <dgm:cxn modelId="{0849F79C-127E-4B26-9892-300EF2D36D81}" type="presOf" srcId="{27194C29-07B7-4AB3-9452-655221F10359}" destId="{7486AD97-2927-4B50-9BA2-2E68507FCB6A}" srcOrd="0" destOrd="0" presId="urn:microsoft.com/office/officeart/2005/8/layout/hierarchy4"/>
    <dgm:cxn modelId="{73C4FE6E-B093-4918-988E-91D8F0E9C302}" srcId="{16C8C4C8-B1DF-418D-A665-E55B3B10403B}" destId="{27194C29-07B7-4AB3-9452-655221F10359}" srcOrd="2" destOrd="0" parTransId="{A4270AEE-EC54-4AD9-A9B6-12B58475CC36}" sibTransId="{4BC35FCC-D352-487D-992F-EDD78618B94C}"/>
    <dgm:cxn modelId="{ABD1B302-0F56-47F9-A702-68DD3DB25A63}" srcId="{16C8C4C8-B1DF-418D-A665-E55B3B10403B}" destId="{3A746B63-46E3-4461-B711-1CC3FEDA73C5}" srcOrd="3" destOrd="0" parTransId="{1A0BB25C-3914-443A-A1D2-B2BC09B9594C}" sibTransId="{3DB21154-55B4-4870-A1A1-1076F3427024}"/>
    <dgm:cxn modelId="{D6A710FD-158D-4328-A903-46575EB19058}" type="presOf" srcId="{07E62717-7886-484F-B287-08F5F478F63D}" destId="{21736319-EAC9-4DBA-B376-1091EC6F81D5}" srcOrd="0" destOrd="0" presId="urn:microsoft.com/office/officeart/2005/8/layout/hierarchy4"/>
    <dgm:cxn modelId="{6F25B066-C005-441A-9A9F-6EA22524A15E}" srcId="{16C8C4C8-B1DF-418D-A665-E55B3B10403B}" destId="{AED9B962-D749-45FC-BD60-F01183B6F921}" srcOrd="1" destOrd="0" parTransId="{8A8C89E4-DD1B-4249-BB1D-200A7A6EBDFD}" sibTransId="{BA624175-F7B3-4849-93F5-554BE7833D3B}"/>
    <dgm:cxn modelId="{FEDCA442-ED31-4ADF-8B02-4E0662304AF4}" type="presOf" srcId="{3A746B63-46E3-4461-B711-1CC3FEDA73C5}" destId="{177C9032-4552-4DF1-B9EA-7FF59CF41B75}" srcOrd="0" destOrd="0" presId="urn:microsoft.com/office/officeart/2005/8/layout/hierarchy4"/>
    <dgm:cxn modelId="{C43ADD35-9EC3-4E92-B896-F5A95A6B0FF6}" type="presOf" srcId="{16C8C4C8-B1DF-418D-A665-E55B3B10403B}" destId="{B9E42905-C861-4DBF-BE4B-6AB218D7860D}" srcOrd="0" destOrd="0" presId="urn:microsoft.com/office/officeart/2005/8/layout/hierarchy4"/>
    <dgm:cxn modelId="{7836FA6C-7955-499D-84AF-F55FF2A82051}" type="presOf" srcId="{AED9B962-D749-45FC-BD60-F01183B6F921}" destId="{7A249FC3-16BC-490F-8AC7-E5846ABA9021}" srcOrd="0" destOrd="0" presId="urn:microsoft.com/office/officeart/2005/8/layout/hierarchy4"/>
    <dgm:cxn modelId="{CAF09114-A95F-44DE-8EA2-560F3153018C}" type="presParOf" srcId="{B9E42905-C861-4DBF-BE4B-6AB218D7860D}" destId="{0BD36DEA-4B21-4107-AD73-6342EA4D1841}" srcOrd="0" destOrd="0" presId="urn:microsoft.com/office/officeart/2005/8/layout/hierarchy4"/>
    <dgm:cxn modelId="{6F56DDA4-A564-4164-B86D-8CBCE118100C}" type="presParOf" srcId="{0BD36DEA-4B21-4107-AD73-6342EA4D1841}" destId="{21736319-EAC9-4DBA-B376-1091EC6F81D5}" srcOrd="0" destOrd="0" presId="urn:microsoft.com/office/officeart/2005/8/layout/hierarchy4"/>
    <dgm:cxn modelId="{44EEA1AA-FD53-4B4E-BBE3-3F45D6446214}" type="presParOf" srcId="{0BD36DEA-4B21-4107-AD73-6342EA4D1841}" destId="{4BBD2891-B14F-4857-91BB-C5939A88ACD0}" srcOrd="1" destOrd="0" presId="urn:microsoft.com/office/officeart/2005/8/layout/hierarchy4"/>
    <dgm:cxn modelId="{43F59270-E6BB-4E62-BD27-4A0EFAF57A7C}" type="presParOf" srcId="{B9E42905-C861-4DBF-BE4B-6AB218D7860D}" destId="{21556A14-F295-4CD4-9B57-C3427361BE6C}" srcOrd="1" destOrd="0" presId="urn:microsoft.com/office/officeart/2005/8/layout/hierarchy4"/>
    <dgm:cxn modelId="{1FBD5789-F651-4F70-99A9-1820FA0E2E1B}" type="presParOf" srcId="{B9E42905-C861-4DBF-BE4B-6AB218D7860D}" destId="{C6D2D687-534A-4DE5-8C04-44B2160E2EB0}" srcOrd="2" destOrd="0" presId="urn:microsoft.com/office/officeart/2005/8/layout/hierarchy4"/>
    <dgm:cxn modelId="{E95AAFAC-A82F-4164-A413-F33B7F40368A}" type="presParOf" srcId="{C6D2D687-534A-4DE5-8C04-44B2160E2EB0}" destId="{7A249FC3-16BC-490F-8AC7-E5846ABA9021}" srcOrd="0" destOrd="0" presId="urn:microsoft.com/office/officeart/2005/8/layout/hierarchy4"/>
    <dgm:cxn modelId="{C2CAEB95-DB96-4DE5-B55F-F2A850ACFA24}" type="presParOf" srcId="{C6D2D687-534A-4DE5-8C04-44B2160E2EB0}" destId="{A0BD52F7-8F8E-4310-AD2B-CB945B21FD71}" srcOrd="1" destOrd="0" presId="urn:microsoft.com/office/officeart/2005/8/layout/hierarchy4"/>
    <dgm:cxn modelId="{8D2DC347-9BBF-441F-A4C1-D5E2EB419DFB}" type="presParOf" srcId="{B9E42905-C861-4DBF-BE4B-6AB218D7860D}" destId="{7CB543C9-1360-4364-BB3F-015FB5B9F8A4}" srcOrd="3" destOrd="0" presId="urn:microsoft.com/office/officeart/2005/8/layout/hierarchy4"/>
    <dgm:cxn modelId="{FE8BB821-8235-4D2F-8838-45ABB4B67044}" type="presParOf" srcId="{B9E42905-C861-4DBF-BE4B-6AB218D7860D}" destId="{74DCAEE7-4A14-41C2-9833-3738C1368FCA}" srcOrd="4" destOrd="0" presId="urn:microsoft.com/office/officeart/2005/8/layout/hierarchy4"/>
    <dgm:cxn modelId="{C5C9B023-27EB-4DBD-8579-492531E43B15}" type="presParOf" srcId="{74DCAEE7-4A14-41C2-9833-3738C1368FCA}" destId="{7486AD97-2927-4B50-9BA2-2E68507FCB6A}" srcOrd="0" destOrd="0" presId="urn:microsoft.com/office/officeart/2005/8/layout/hierarchy4"/>
    <dgm:cxn modelId="{F39AB7C3-8EB8-45C5-99C0-8648DBCCFE8E}" type="presParOf" srcId="{74DCAEE7-4A14-41C2-9833-3738C1368FCA}" destId="{48A504B0-86F0-4BF4-8074-104F9B1B81B9}" srcOrd="1" destOrd="0" presId="urn:microsoft.com/office/officeart/2005/8/layout/hierarchy4"/>
    <dgm:cxn modelId="{2DFF1470-40DD-4847-B7E2-AABDED26CB89}" type="presParOf" srcId="{B9E42905-C861-4DBF-BE4B-6AB218D7860D}" destId="{3D93836E-1980-45E7-8ED0-7CB7E12F6E71}" srcOrd="5" destOrd="0" presId="urn:microsoft.com/office/officeart/2005/8/layout/hierarchy4"/>
    <dgm:cxn modelId="{8248B0F3-56B3-4973-8409-D1FC124F0F17}" type="presParOf" srcId="{B9E42905-C861-4DBF-BE4B-6AB218D7860D}" destId="{44C39782-FAAA-44EC-AB1C-CF7CDCDF8878}" srcOrd="6" destOrd="0" presId="urn:microsoft.com/office/officeart/2005/8/layout/hierarchy4"/>
    <dgm:cxn modelId="{74A5966B-3AAF-485C-9D50-AD3F4C194C73}" type="presParOf" srcId="{44C39782-FAAA-44EC-AB1C-CF7CDCDF8878}" destId="{177C9032-4552-4DF1-B9EA-7FF59CF41B75}" srcOrd="0" destOrd="0" presId="urn:microsoft.com/office/officeart/2005/8/layout/hierarchy4"/>
    <dgm:cxn modelId="{95C4832F-4786-4832-8A62-5CAA686A9851}" type="presParOf" srcId="{44C39782-FAAA-44EC-AB1C-CF7CDCDF8878}" destId="{A9CE250E-A5AC-4CF3-A5F0-A954576B5A21}"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C8AF644-FF4F-4C4C-8C9D-B8102708CA3F}" type="doc">
      <dgm:prSet loTypeId="urn:microsoft.com/office/officeart/2005/8/layout/cycle5" loCatId="cycle" qsTypeId="urn:microsoft.com/office/officeart/2005/8/quickstyle/3d3" qsCatId="3D" csTypeId="urn:microsoft.com/office/officeart/2005/8/colors/colorful1" csCatId="colorful" phldr="1"/>
      <dgm:spPr/>
      <dgm:t>
        <a:bodyPr/>
        <a:lstStyle/>
        <a:p>
          <a:endParaRPr lang="it-IT"/>
        </a:p>
      </dgm:t>
    </dgm:pt>
    <dgm:pt modelId="{D681D331-8854-4DEB-B28D-1B439C3D2160}">
      <dgm:prSet phldrT="[Testo]" custT="1"/>
      <dgm:spPr/>
      <dgm:t>
        <a:bodyPr/>
        <a:lstStyle/>
        <a:p>
          <a:r>
            <a:rPr lang="it-IT" sz="1000" b="1">
              <a:solidFill>
                <a:schemeClr val="tx1"/>
              </a:solidFill>
            </a:rPr>
            <a:t>Esecuzione analisi</a:t>
          </a:r>
        </a:p>
        <a:p>
          <a:r>
            <a:rPr lang="it-IT" sz="1000" b="1">
              <a:solidFill>
                <a:schemeClr val="tx1"/>
              </a:solidFill>
            </a:rPr>
            <a:t>di rischio</a:t>
          </a:r>
          <a:endParaRPr lang="it-IT" sz="1000" b="1" dirty="0">
            <a:solidFill>
              <a:schemeClr val="tx1"/>
            </a:solidFill>
          </a:endParaRPr>
        </a:p>
      </dgm:t>
    </dgm:pt>
    <dgm:pt modelId="{019BA8D9-8914-460A-BD27-3982AF77EBCD}" type="parTrans" cxnId="{46421292-5EF8-4DC8-9B27-007BAF2C2D03}">
      <dgm:prSet/>
      <dgm:spPr/>
      <dgm:t>
        <a:bodyPr/>
        <a:lstStyle/>
        <a:p>
          <a:endParaRPr lang="it-IT" sz="2400" b="1">
            <a:solidFill>
              <a:schemeClr val="tx1"/>
            </a:solidFill>
          </a:endParaRPr>
        </a:p>
      </dgm:t>
    </dgm:pt>
    <dgm:pt modelId="{DFA6A8DD-3C0B-435E-A7C9-335493C64874}" type="sibTrans" cxnId="{46421292-5EF8-4DC8-9B27-007BAF2C2D03}">
      <dgm:prSet/>
      <dgm:spPr/>
      <dgm:t>
        <a:bodyPr/>
        <a:lstStyle/>
        <a:p>
          <a:endParaRPr lang="it-IT" sz="2400" b="1">
            <a:solidFill>
              <a:schemeClr val="tx1"/>
            </a:solidFill>
          </a:endParaRPr>
        </a:p>
      </dgm:t>
    </dgm:pt>
    <dgm:pt modelId="{E3D8BC07-768F-49F0-B471-572EBFDA0A1C}">
      <dgm:prSet phldrT="[Testo]" custT="1"/>
      <dgm:spPr/>
      <dgm:t>
        <a:bodyPr/>
        <a:lstStyle/>
        <a:p>
          <a:r>
            <a:rPr lang="it-IT" sz="1000" b="1">
              <a:solidFill>
                <a:schemeClr val="tx1"/>
              </a:solidFill>
            </a:rPr>
            <a:t>Individuazione</a:t>
          </a:r>
        </a:p>
        <a:p>
          <a:r>
            <a:rPr lang="it-IT" sz="1000" b="1">
              <a:solidFill>
                <a:schemeClr val="tx1"/>
              </a:solidFill>
            </a:rPr>
            <a:t>delle priorità di</a:t>
          </a:r>
        </a:p>
        <a:p>
          <a:r>
            <a:rPr lang="it-IT" sz="1000" b="1">
              <a:solidFill>
                <a:schemeClr val="tx1"/>
              </a:solidFill>
            </a:rPr>
            <a:t>audit</a:t>
          </a:r>
          <a:endParaRPr lang="it-IT" sz="1000" b="1" dirty="0">
            <a:solidFill>
              <a:schemeClr val="tx1"/>
            </a:solidFill>
          </a:endParaRPr>
        </a:p>
      </dgm:t>
    </dgm:pt>
    <dgm:pt modelId="{5C869351-5526-453D-93DA-6ABAD2DB8BF3}" type="parTrans" cxnId="{E22989AA-FEE6-492E-9BB0-770ECD234D50}">
      <dgm:prSet/>
      <dgm:spPr/>
      <dgm:t>
        <a:bodyPr/>
        <a:lstStyle/>
        <a:p>
          <a:endParaRPr lang="it-IT" sz="2400" b="1">
            <a:solidFill>
              <a:schemeClr val="tx1"/>
            </a:solidFill>
          </a:endParaRPr>
        </a:p>
      </dgm:t>
    </dgm:pt>
    <dgm:pt modelId="{AE9D0E09-4D5E-496A-B3AE-A4B178F67441}" type="sibTrans" cxnId="{E22989AA-FEE6-492E-9BB0-770ECD234D50}">
      <dgm:prSet/>
      <dgm:spPr/>
      <dgm:t>
        <a:bodyPr/>
        <a:lstStyle/>
        <a:p>
          <a:endParaRPr lang="it-IT" sz="2400" b="1">
            <a:solidFill>
              <a:schemeClr val="tx1"/>
            </a:solidFill>
          </a:endParaRPr>
        </a:p>
      </dgm:t>
    </dgm:pt>
    <dgm:pt modelId="{CF56D3CF-0003-440F-ABEE-E0A852519DE8}">
      <dgm:prSet phldrT="[Testo]" custT="1"/>
      <dgm:spPr/>
      <dgm:t>
        <a:bodyPr/>
        <a:lstStyle/>
        <a:p>
          <a:r>
            <a:rPr lang="it-IT" sz="1000" b="1">
              <a:solidFill>
                <a:schemeClr val="tx1"/>
              </a:solidFill>
            </a:rPr>
            <a:t>Pianificazione</a:t>
          </a:r>
        </a:p>
        <a:p>
          <a:r>
            <a:rPr lang="it-IT" sz="1000" b="1">
              <a:solidFill>
                <a:schemeClr val="tx1"/>
              </a:solidFill>
            </a:rPr>
            <a:t>audit per anno</a:t>
          </a:r>
        </a:p>
        <a:p>
          <a:r>
            <a:rPr lang="it-IT" sz="1000" b="1">
              <a:solidFill>
                <a:schemeClr val="tx1"/>
              </a:solidFill>
            </a:rPr>
            <a:t>contabile corrente</a:t>
          </a:r>
        </a:p>
        <a:p>
          <a:r>
            <a:rPr lang="it-IT" sz="1000" b="1">
              <a:solidFill>
                <a:schemeClr val="tx1"/>
              </a:solidFill>
            </a:rPr>
            <a:t>+ i due successvi</a:t>
          </a:r>
        </a:p>
        <a:p>
          <a:endParaRPr lang="it-IT" sz="900" b="1" dirty="0">
            <a:solidFill>
              <a:schemeClr val="tx1"/>
            </a:solidFill>
          </a:endParaRPr>
        </a:p>
      </dgm:t>
    </dgm:pt>
    <dgm:pt modelId="{DE05F58F-0F4C-408C-ABB3-076B6B43B241}" type="parTrans" cxnId="{8BAC9863-F402-4EFD-AC69-99C103A39759}">
      <dgm:prSet/>
      <dgm:spPr/>
      <dgm:t>
        <a:bodyPr/>
        <a:lstStyle/>
        <a:p>
          <a:endParaRPr lang="it-IT" sz="2400" b="1">
            <a:solidFill>
              <a:schemeClr val="tx1"/>
            </a:solidFill>
          </a:endParaRPr>
        </a:p>
      </dgm:t>
    </dgm:pt>
    <dgm:pt modelId="{5A782BC1-C95A-43D6-B597-6AF6A8198C5F}" type="sibTrans" cxnId="{8BAC9863-F402-4EFD-AC69-99C103A39759}">
      <dgm:prSet/>
      <dgm:spPr/>
      <dgm:t>
        <a:bodyPr/>
        <a:lstStyle/>
        <a:p>
          <a:endParaRPr lang="it-IT" sz="2400" b="1">
            <a:solidFill>
              <a:schemeClr val="tx1"/>
            </a:solidFill>
          </a:endParaRPr>
        </a:p>
      </dgm:t>
    </dgm:pt>
    <dgm:pt modelId="{748AEA3C-0689-4191-AE7B-F62DEF24D47D}">
      <dgm:prSet phldrT="[Testo]" custT="1"/>
      <dgm:spPr/>
      <dgm:t>
        <a:bodyPr/>
        <a:lstStyle/>
        <a:p>
          <a:pPr>
            <a:spcAft>
              <a:spcPts val="200"/>
            </a:spcAft>
          </a:pPr>
          <a:r>
            <a:rPr lang="it-IT" sz="1000" b="1">
              <a:solidFill>
                <a:schemeClr val="tx1"/>
              </a:solidFill>
            </a:rPr>
            <a:t>Esiti degli audit o</a:t>
          </a:r>
        </a:p>
        <a:p>
          <a:pPr>
            <a:spcAft>
              <a:spcPts val="200"/>
            </a:spcAft>
          </a:pPr>
          <a:r>
            <a:rPr lang="it-IT" sz="1000" b="1">
              <a:solidFill>
                <a:schemeClr val="tx1"/>
              </a:solidFill>
            </a:rPr>
            <a:t>sopravvenienza di</a:t>
          </a:r>
        </a:p>
        <a:p>
          <a:pPr>
            <a:spcAft>
              <a:spcPts val="200"/>
            </a:spcAft>
          </a:pPr>
          <a:r>
            <a:rPr lang="it-IT" sz="1000" b="1">
              <a:solidFill>
                <a:schemeClr val="tx1"/>
              </a:solidFill>
            </a:rPr>
            <a:t>atti/fatti nuovi (es.</a:t>
          </a:r>
        </a:p>
        <a:p>
          <a:pPr>
            <a:spcAft>
              <a:spcPts val="200"/>
            </a:spcAft>
          </a:pPr>
          <a:r>
            <a:rPr lang="it-IT" sz="1000" b="1">
              <a:solidFill>
                <a:schemeClr val="tx1"/>
              </a:solidFill>
            </a:rPr>
            <a:t>variazioni Si.Ge.Co,</a:t>
          </a:r>
        </a:p>
        <a:p>
          <a:pPr>
            <a:spcAft>
              <a:spcPts val="200"/>
            </a:spcAft>
          </a:pPr>
          <a:r>
            <a:rPr lang="it-IT" sz="1000" b="1">
              <a:solidFill>
                <a:schemeClr val="tx1"/>
              </a:solidFill>
            </a:rPr>
            <a:t>audit CE ECA)</a:t>
          </a:r>
          <a:endParaRPr lang="it-IT" sz="1000" b="1" dirty="0">
            <a:solidFill>
              <a:schemeClr val="tx1"/>
            </a:solidFill>
          </a:endParaRPr>
        </a:p>
      </dgm:t>
    </dgm:pt>
    <dgm:pt modelId="{F031D4B8-71CD-4BA3-B29C-0131BF8D3873}" type="parTrans" cxnId="{72DABA6A-22A1-426C-A893-D0146805FD57}">
      <dgm:prSet/>
      <dgm:spPr/>
      <dgm:t>
        <a:bodyPr/>
        <a:lstStyle/>
        <a:p>
          <a:endParaRPr lang="it-IT" sz="2400" b="1">
            <a:solidFill>
              <a:schemeClr val="tx1"/>
            </a:solidFill>
          </a:endParaRPr>
        </a:p>
      </dgm:t>
    </dgm:pt>
    <dgm:pt modelId="{21BF8220-3F0A-4F0F-B735-255AE9DA4D9E}" type="sibTrans" cxnId="{72DABA6A-22A1-426C-A893-D0146805FD57}">
      <dgm:prSet/>
      <dgm:spPr/>
      <dgm:t>
        <a:bodyPr/>
        <a:lstStyle/>
        <a:p>
          <a:endParaRPr lang="it-IT" sz="2400" b="1">
            <a:solidFill>
              <a:schemeClr val="tx1"/>
            </a:solidFill>
          </a:endParaRPr>
        </a:p>
      </dgm:t>
    </dgm:pt>
    <dgm:pt modelId="{7D25D935-8AEB-4CD3-8A7F-82E2EAB388E4}">
      <dgm:prSet phldrT="[Testo]" custT="1"/>
      <dgm:spPr/>
      <dgm:t>
        <a:bodyPr/>
        <a:lstStyle/>
        <a:p>
          <a:r>
            <a:rPr lang="it-IT" sz="1000" b="1">
              <a:solidFill>
                <a:schemeClr val="tx1"/>
              </a:solidFill>
            </a:rPr>
            <a:t>Aggiornamento</a:t>
          </a:r>
        </a:p>
        <a:p>
          <a:r>
            <a:rPr lang="it-IT" sz="1000" b="1">
              <a:solidFill>
                <a:schemeClr val="tx1"/>
              </a:solidFill>
            </a:rPr>
            <a:t>della pianificazione</a:t>
          </a:r>
          <a:endParaRPr lang="it-IT" sz="1000" b="1" dirty="0">
            <a:solidFill>
              <a:schemeClr val="tx1"/>
            </a:solidFill>
          </a:endParaRPr>
        </a:p>
      </dgm:t>
    </dgm:pt>
    <dgm:pt modelId="{F2F33757-669B-4484-B576-A2020C2356AD}" type="parTrans" cxnId="{880E2577-A322-4096-959E-9853C44BF408}">
      <dgm:prSet/>
      <dgm:spPr/>
      <dgm:t>
        <a:bodyPr/>
        <a:lstStyle/>
        <a:p>
          <a:endParaRPr lang="it-IT" sz="2400" b="1">
            <a:solidFill>
              <a:schemeClr val="tx1"/>
            </a:solidFill>
          </a:endParaRPr>
        </a:p>
      </dgm:t>
    </dgm:pt>
    <dgm:pt modelId="{003C0BE5-56D8-49CE-A268-1DEBCB200636}" type="sibTrans" cxnId="{880E2577-A322-4096-959E-9853C44BF408}">
      <dgm:prSet/>
      <dgm:spPr/>
      <dgm:t>
        <a:bodyPr/>
        <a:lstStyle/>
        <a:p>
          <a:endParaRPr lang="it-IT" sz="2400" b="1">
            <a:solidFill>
              <a:schemeClr val="tx1"/>
            </a:solidFill>
          </a:endParaRPr>
        </a:p>
      </dgm:t>
    </dgm:pt>
    <dgm:pt modelId="{7D012AD8-304C-4163-A68D-B1A8BA788A45}" type="pres">
      <dgm:prSet presAssocID="{0C8AF644-FF4F-4C4C-8C9D-B8102708CA3F}" presName="cycle" presStyleCnt="0">
        <dgm:presLayoutVars>
          <dgm:dir/>
          <dgm:resizeHandles val="exact"/>
        </dgm:presLayoutVars>
      </dgm:prSet>
      <dgm:spPr/>
      <dgm:t>
        <a:bodyPr/>
        <a:lstStyle/>
        <a:p>
          <a:endParaRPr lang="it-IT"/>
        </a:p>
      </dgm:t>
    </dgm:pt>
    <dgm:pt modelId="{A6DBB174-0F80-4B77-88F5-1538005998AF}" type="pres">
      <dgm:prSet presAssocID="{D681D331-8854-4DEB-B28D-1B439C3D2160}" presName="node" presStyleLbl="node1" presStyleIdx="0" presStyleCnt="5">
        <dgm:presLayoutVars>
          <dgm:bulletEnabled val="1"/>
        </dgm:presLayoutVars>
      </dgm:prSet>
      <dgm:spPr/>
      <dgm:t>
        <a:bodyPr/>
        <a:lstStyle/>
        <a:p>
          <a:endParaRPr lang="it-IT"/>
        </a:p>
      </dgm:t>
    </dgm:pt>
    <dgm:pt modelId="{8368F478-4764-45AE-9D10-15B0BD481C9B}" type="pres">
      <dgm:prSet presAssocID="{D681D331-8854-4DEB-B28D-1B439C3D2160}" presName="spNode" presStyleCnt="0"/>
      <dgm:spPr/>
    </dgm:pt>
    <dgm:pt modelId="{56F01C14-91CB-4634-8160-1D8720B57A76}" type="pres">
      <dgm:prSet presAssocID="{DFA6A8DD-3C0B-435E-A7C9-335493C64874}" presName="sibTrans" presStyleLbl="sibTrans1D1" presStyleIdx="0" presStyleCnt="5"/>
      <dgm:spPr/>
      <dgm:t>
        <a:bodyPr/>
        <a:lstStyle/>
        <a:p>
          <a:endParaRPr lang="it-IT"/>
        </a:p>
      </dgm:t>
    </dgm:pt>
    <dgm:pt modelId="{6EA17A45-117A-4A45-AAE7-D5BE93625CBD}" type="pres">
      <dgm:prSet presAssocID="{E3D8BC07-768F-49F0-B471-572EBFDA0A1C}" presName="node" presStyleLbl="node1" presStyleIdx="1" presStyleCnt="5">
        <dgm:presLayoutVars>
          <dgm:bulletEnabled val="1"/>
        </dgm:presLayoutVars>
      </dgm:prSet>
      <dgm:spPr/>
      <dgm:t>
        <a:bodyPr/>
        <a:lstStyle/>
        <a:p>
          <a:endParaRPr lang="it-IT"/>
        </a:p>
      </dgm:t>
    </dgm:pt>
    <dgm:pt modelId="{732B4C59-9B32-462B-8E21-010A783900DB}" type="pres">
      <dgm:prSet presAssocID="{E3D8BC07-768F-49F0-B471-572EBFDA0A1C}" presName="spNode" presStyleCnt="0"/>
      <dgm:spPr/>
    </dgm:pt>
    <dgm:pt modelId="{34007986-F39E-4985-9AD0-DCD1BA44FD2E}" type="pres">
      <dgm:prSet presAssocID="{AE9D0E09-4D5E-496A-B3AE-A4B178F67441}" presName="sibTrans" presStyleLbl="sibTrans1D1" presStyleIdx="1" presStyleCnt="5"/>
      <dgm:spPr/>
      <dgm:t>
        <a:bodyPr/>
        <a:lstStyle/>
        <a:p>
          <a:endParaRPr lang="it-IT"/>
        </a:p>
      </dgm:t>
    </dgm:pt>
    <dgm:pt modelId="{9858D590-C58C-4E2E-ADF6-2514A95D1375}" type="pres">
      <dgm:prSet presAssocID="{CF56D3CF-0003-440F-ABEE-E0A852519DE8}" presName="node" presStyleLbl="node1" presStyleIdx="2" presStyleCnt="5" custScaleX="105922" custScaleY="132855">
        <dgm:presLayoutVars>
          <dgm:bulletEnabled val="1"/>
        </dgm:presLayoutVars>
      </dgm:prSet>
      <dgm:spPr/>
      <dgm:t>
        <a:bodyPr/>
        <a:lstStyle/>
        <a:p>
          <a:endParaRPr lang="it-IT"/>
        </a:p>
      </dgm:t>
    </dgm:pt>
    <dgm:pt modelId="{A441CA3C-7807-431D-9A75-999AC00F2C10}" type="pres">
      <dgm:prSet presAssocID="{CF56D3CF-0003-440F-ABEE-E0A852519DE8}" presName="spNode" presStyleCnt="0"/>
      <dgm:spPr/>
    </dgm:pt>
    <dgm:pt modelId="{0F7C1D49-D234-4674-9539-FF451A77DCB9}" type="pres">
      <dgm:prSet presAssocID="{5A782BC1-C95A-43D6-B597-6AF6A8198C5F}" presName="sibTrans" presStyleLbl="sibTrans1D1" presStyleIdx="2" presStyleCnt="5"/>
      <dgm:spPr/>
      <dgm:t>
        <a:bodyPr/>
        <a:lstStyle/>
        <a:p>
          <a:endParaRPr lang="it-IT"/>
        </a:p>
      </dgm:t>
    </dgm:pt>
    <dgm:pt modelId="{A6846AFC-C19D-42DC-8C8E-7AAA021BBABB}" type="pres">
      <dgm:prSet presAssocID="{748AEA3C-0689-4191-AE7B-F62DEF24D47D}" presName="node" presStyleLbl="node1" presStyleIdx="3" presStyleCnt="5" custScaleX="102870" custScaleY="126763">
        <dgm:presLayoutVars>
          <dgm:bulletEnabled val="1"/>
        </dgm:presLayoutVars>
      </dgm:prSet>
      <dgm:spPr/>
      <dgm:t>
        <a:bodyPr/>
        <a:lstStyle/>
        <a:p>
          <a:endParaRPr lang="it-IT"/>
        </a:p>
      </dgm:t>
    </dgm:pt>
    <dgm:pt modelId="{6FF7AA30-D465-40EB-B16F-E43DAC86279D}" type="pres">
      <dgm:prSet presAssocID="{748AEA3C-0689-4191-AE7B-F62DEF24D47D}" presName="spNode" presStyleCnt="0"/>
      <dgm:spPr/>
    </dgm:pt>
    <dgm:pt modelId="{4C80A112-C33E-4E34-9584-D83E9FA30631}" type="pres">
      <dgm:prSet presAssocID="{21BF8220-3F0A-4F0F-B735-255AE9DA4D9E}" presName="sibTrans" presStyleLbl="sibTrans1D1" presStyleIdx="3" presStyleCnt="5"/>
      <dgm:spPr/>
      <dgm:t>
        <a:bodyPr/>
        <a:lstStyle/>
        <a:p>
          <a:endParaRPr lang="it-IT"/>
        </a:p>
      </dgm:t>
    </dgm:pt>
    <dgm:pt modelId="{BCAE71C5-0130-4A7B-A38B-0E41B77C0204}" type="pres">
      <dgm:prSet presAssocID="{7D25D935-8AEB-4CD3-8A7F-82E2EAB388E4}" presName="node" presStyleLbl="node1" presStyleIdx="4" presStyleCnt="5">
        <dgm:presLayoutVars>
          <dgm:bulletEnabled val="1"/>
        </dgm:presLayoutVars>
      </dgm:prSet>
      <dgm:spPr/>
      <dgm:t>
        <a:bodyPr/>
        <a:lstStyle/>
        <a:p>
          <a:endParaRPr lang="it-IT"/>
        </a:p>
      </dgm:t>
    </dgm:pt>
    <dgm:pt modelId="{6E55287C-DA5C-4FA3-83FE-3FEB29880F4B}" type="pres">
      <dgm:prSet presAssocID="{7D25D935-8AEB-4CD3-8A7F-82E2EAB388E4}" presName="spNode" presStyleCnt="0"/>
      <dgm:spPr/>
    </dgm:pt>
    <dgm:pt modelId="{69BCD5E3-879A-442C-9272-2B09D3040CC1}" type="pres">
      <dgm:prSet presAssocID="{003C0BE5-56D8-49CE-A268-1DEBCB200636}" presName="sibTrans" presStyleLbl="sibTrans1D1" presStyleIdx="4" presStyleCnt="5"/>
      <dgm:spPr/>
      <dgm:t>
        <a:bodyPr/>
        <a:lstStyle/>
        <a:p>
          <a:endParaRPr lang="it-IT"/>
        </a:p>
      </dgm:t>
    </dgm:pt>
  </dgm:ptLst>
  <dgm:cxnLst>
    <dgm:cxn modelId="{79F2DAB2-C090-4B9C-8DFA-5F2C5F68A91C}" type="presOf" srcId="{7D25D935-8AEB-4CD3-8A7F-82E2EAB388E4}" destId="{BCAE71C5-0130-4A7B-A38B-0E41B77C0204}" srcOrd="0" destOrd="0" presId="urn:microsoft.com/office/officeart/2005/8/layout/cycle5"/>
    <dgm:cxn modelId="{DA347EF0-7A18-4476-9151-34C33F347EF0}" type="presOf" srcId="{E3D8BC07-768F-49F0-B471-572EBFDA0A1C}" destId="{6EA17A45-117A-4A45-AAE7-D5BE93625CBD}" srcOrd="0" destOrd="0" presId="urn:microsoft.com/office/officeart/2005/8/layout/cycle5"/>
    <dgm:cxn modelId="{CE6F985A-D686-4370-B04F-157650020D30}" type="presOf" srcId="{21BF8220-3F0A-4F0F-B735-255AE9DA4D9E}" destId="{4C80A112-C33E-4E34-9584-D83E9FA30631}" srcOrd="0" destOrd="0" presId="urn:microsoft.com/office/officeart/2005/8/layout/cycle5"/>
    <dgm:cxn modelId="{880E2577-A322-4096-959E-9853C44BF408}" srcId="{0C8AF644-FF4F-4C4C-8C9D-B8102708CA3F}" destId="{7D25D935-8AEB-4CD3-8A7F-82E2EAB388E4}" srcOrd="4" destOrd="0" parTransId="{F2F33757-669B-4484-B576-A2020C2356AD}" sibTransId="{003C0BE5-56D8-49CE-A268-1DEBCB200636}"/>
    <dgm:cxn modelId="{62A84B0E-6A11-4ABE-BAE7-161A0F2BA668}" type="presOf" srcId="{003C0BE5-56D8-49CE-A268-1DEBCB200636}" destId="{69BCD5E3-879A-442C-9272-2B09D3040CC1}" srcOrd="0" destOrd="0" presId="urn:microsoft.com/office/officeart/2005/8/layout/cycle5"/>
    <dgm:cxn modelId="{1D8149AF-E7AA-4A42-8AD1-9513BA5C14CB}" type="presOf" srcId="{CF56D3CF-0003-440F-ABEE-E0A852519DE8}" destId="{9858D590-C58C-4E2E-ADF6-2514A95D1375}" srcOrd="0" destOrd="0" presId="urn:microsoft.com/office/officeart/2005/8/layout/cycle5"/>
    <dgm:cxn modelId="{20A472B9-F02F-41EA-BA08-5A6BC8E51314}" type="presOf" srcId="{0C8AF644-FF4F-4C4C-8C9D-B8102708CA3F}" destId="{7D012AD8-304C-4163-A68D-B1A8BA788A45}" srcOrd="0" destOrd="0" presId="urn:microsoft.com/office/officeart/2005/8/layout/cycle5"/>
    <dgm:cxn modelId="{E22989AA-FEE6-492E-9BB0-770ECD234D50}" srcId="{0C8AF644-FF4F-4C4C-8C9D-B8102708CA3F}" destId="{E3D8BC07-768F-49F0-B471-572EBFDA0A1C}" srcOrd="1" destOrd="0" parTransId="{5C869351-5526-453D-93DA-6ABAD2DB8BF3}" sibTransId="{AE9D0E09-4D5E-496A-B3AE-A4B178F67441}"/>
    <dgm:cxn modelId="{3C3DB1DA-272E-4CA9-A12F-59484CC851E6}" type="presOf" srcId="{D681D331-8854-4DEB-B28D-1B439C3D2160}" destId="{A6DBB174-0F80-4B77-88F5-1538005998AF}" srcOrd="0" destOrd="0" presId="urn:microsoft.com/office/officeart/2005/8/layout/cycle5"/>
    <dgm:cxn modelId="{8BAC9863-F402-4EFD-AC69-99C103A39759}" srcId="{0C8AF644-FF4F-4C4C-8C9D-B8102708CA3F}" destId="{CF56D3CF-0003-440F-ABEE-E0A852519DE8}" srcOrd="2" destOrd="0" parTransId="{DE05F58F-0F4C-408C-ABB3-076B6B43B241}" sibTransId="{5A782BC1-C95A-43D6-B597-6AF6A8198C5F}"/>
    <dgm:cxn modelId="{46421292-5EF8-4DC8-9B27-007BAF2C2D03}" srcId="{0C8AF644-FF4F-4C4C-8C9D-B8102708CA3F}" destId="{D681D331-8854-4DEB-B28D-1B439C3D2160}" srcOrd="0" destOrd="0" parTransId="{019BA8D9-8914-460A-BD27-3982AF77EBCD}" sibTransId="{DFA6A8DD-3C0B-435E-A7C9-335493C64874}"/>
    <dgm:cxn modelId="{6C1BE62D-C956-42A8-9C4C-6B1DA96ED596}" type="presOf" srcId="{5A782BC1-C95A-43D6-B597-6AF6A8198C5F}" destId="{0F7C1D49-D234-4674-9539-FF451A77DCB9}" srcOrd="0" destOrd="0" presId="urn:microsoft.com/office/officeart/2005/8/layout/cycle5"/>
    <dgm:cxn modelId="{45740300-E9A9-4935-8575-A9740F1288AE}" type="presOf" srcId="{DFA6A8DD-3C0B-435E-A7C9-335493C64874}" destId="{56F01C14-91CB-4634-8160-1D8720B57A76}" srcOrd="0" destOrd="0" presId="urn:microsoft.com/office/officeart/2005/8/layout/cycle5"/>
    <dgm:cxn modelId="{C188BC50-8ADB-49B1-B002-B6929A928AAF}" type="presOf" srcId="{AE9D0E09-4D5E-496A-B3AE-A4B178F67441}" destId="{34007986-F39E-4985-9AD0-DCD1BA44FD2E}" srcOrd="0" destOrd="0" presId="urn:microsoft.com/office/officeart/2005/8/layout/cycle5"/>
    <dgm:cxn modelId="{72DABA6A-22A1-426C-A893-D0146805FD57}" srcId="{0C8AF644-FF4F-4C4C-8C9D-B8102708CA3F}" destId="{748AEA3C-0689-4191-AE7B-F62DEF24D47D}" srcOrd="3" destOrd="0" parTransId="{F031D4B8-71CD-4BA3-B29C-0131BF8D3873}" sibTransId="{21BF8220-3F0A-4F0F-B735-255AE9DA4D9E}"/>
    <dgm:cxn modelId="{38F57227-1960-4DB6-907D-F45A3744DCFE}" type="presOf" srcId="{748AEA3C-0689-4191-AE7B-F62DEF24D47D}" destId="{A6846AFC-C19D-42DC-8C8E-7AAA021BBABB}" srcOrd="0" destOrd="0" presId="urn:microsoft.com/office/officeart/2005/8/layout/cycle5"/>
    <dgm:cxn modelId="{D9F11273-EAAA-4536-87AA-F634C2040AFC}" type="presParOf" srcId="{7D012AD8-304C-4163-A68D-B1A8BA788A45}" destId="{A6DBB174-0F80-4B77-88F5-1538005998AF}" srcOrd="0" destOrd="0" presId="urn:microsoft.com/office/officeart/2005/8/layout/cycle5"/>
    <dgm:cxn modelId="{24F2FC45-3BF5-4FA5-BBB3-60068102764B}" type="presParOf" srcId="{7D012AD8-304C-4163-A68D-B1A8BA788A45}" destId="{8368F478-4764-45AE-9D10-15B0BD481C9B}" srcOrd="1" destOrd="0" presId="urn:microsoft.com/office/officeart/2005/8/layout/cycle5"/>
    <dgm:cxn modelId="{6DD9D8DB-58A4-45E4-9C8C-8653FA2E08B8}" type="presParOf" srcId="{7D012AD8-304C-4163-A68D-B1A8BA788A45}" destId="{56F01C14-91CB-4634-8160-1D8720B57A76}" srcOrd="2" destOrd="0" presId="urn:microsoft.com/office/officeart/2005/8/layout/cycle5"/>
    <dgm:cxn modelId="{D0278A77-3CC8-4C37-96F4-1996CF4A1F55}" type="presParOf" srcId="{7D012AD8-304C-4163-A68D-B1A8BA788A45}" destId="{6EA17A45-117A-4A45-AAE7-D5BE93625CBD}" srcOrd="3" destOrd="0" presId="urn:microsoft.com/office/officeart/2005/8/layout/cycle5"/>
    <dgm:cxn modelId="{1431C530-C119-4534-939C-E9FBAE488D6E}" type="presParOf" srcId="{7D012AD8-304C-4163-A68D-B1A8BA788A45}" destId="{732B4C59-9B32-462B-8E21-010A783900DB}" srcOrd="4" destOrd="0" presId="urn:microsoft.com/office/officeart/2005/8/layout/cycle5"/>
    <dgm:cxn modelId="{55FE29F2-D5EA-422C-8F6A-E49735344401}" type="presParOf" srcId="{7D012AD8-304C-4163-A68D-B1A8BA788A45}" destId="{34007986-F39E-4985-9AD0-DCD1BA44FD2E}" srcOrd="5" destOrd="0" presId="urn:microsoft.com/office/officeart/2005/8/layout/cycle5"/>
    <dgm:cxn modelId="{637DD101-1826-44FC-9F3F-C57D60734959}" type="presParOf" srcId="{7D012AD8-304C-4163-A68D-B1A8BA788A45}" destId="{9858D590-C58C-4E2E-ADF6-2514A95D1375}" srcOrd="6" destOrd="0" presId="urn:microsoft.com/office/officeart/2005/8/layout/cycle5"/>
    <dgm:cxn modelId="{84579F0C-5B8C-4617-8C97-88966686DDD3}" type="presParOf" srcId="{7D012AD8-304C-4163-A68D-B1A8BA788A45}" destId="{A441CA3C-7807-431D-9A75-999AC00F2C10}" srcOrd="7" destOrd="0" presId="urn:microsoft.com/office/officeart/2005/8/layout/cycle5"/>
    <dgm:cxn modelId="{65D2B7D7-D522-4166-A764-61760381C3C5}" type="presParOf" srcId="{7D012AD8-304C-4163-A68D-B1A8BA788A45}" destId="{0F7C1D49-D234-4674-9539-FF451A77DCB9}" srcOrd="8" destOrd="0" presId="urn:microsoft.com/office/officeart/2005/8/layout/cycle5"/>
    <dgm:cxn modelId="{29E23C81-6833-4E70-90F5-62238950A51A}" type="presParOf" srcId="{7D012AD8-304C-4163-A68D-B1A8BA788A45}" destId="{A6846AFC-C19D-42DC-8C8E-7AAA021BBABB}" srcOrd="9" destOrd="0" presId="urn:microsoft.com/office/officeart/2005/8/layout/cycle5"/>
    <dgm:cxn modelId="{3C3E43D8-A876-4567-A157-ABC129039BB5}" type="presParOf" srcId="{7D012AD8-304C-4163-A68D-B1A8BA788A45}" destId="{6FF7AA30-D465-40EB-B16F-E43DAC86279D}" srcOrd="10" destOrd="0" presId="urn:microsoft.com/office/officeart/2005/8/layout/cycle5"/>
    <dgm:cxn modelId="{572DE5A9-BA8C-456D-A471-FECCB17AE5AA}" type="presParOf" srcId="{7D012AD8-304C-4163-A68D-B1A8BA788A45}" destId="{4C80A112-C33E-4E34-9584-D83E9FA30631}" srcOrd="11" destOrd="0" presId="urn:microsoft.com/office/officeart/2005/8/layout/cycle5"/>
    <dgm:cxn modelId="{325827B9-4BFE-4BEE-A269-8D6B43EF30B5}" type="presParOf" srcId="{7D012AD8-304C-4163-A68D-B1A8BA788A45}" destId="{BCAE71C5-0130-4A7B-A38B-0E41B77C0204}" srcOrd="12" destOrd="0" presId="urn:microsoft.com/office/officeart/2005/8/layout/cycle5"/>
    <dgm:cxn modelId="{90E051C3-86A7-408B-9907-50FB725909A3}" type="presParOf" srcId="{7D012AD8-304C-4163-A68D-B1A8BA788A45}" destId="{6E55287C-DA5C-4FA3-83FE-3FEB29880F4B}" srcOrd="13" destOrd="0" presId="urn:microsoft.com/office/officeart/2005/8/layout/cycle5"/>
    <dgm:cxn modelId="{DFD9BADE-3637-4A58-97C3-DBB121264C45}" type="presParOf" srcId="{7D012AD8-304C-4163-A68D-B1A8BA788A45}" destId="{69BCD5E3-879A-442C-9272-2B09D3040CC1}" srcOrd="14"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2E4B415-A659-485A-81FA-15346DFD7720}" type="doc">
      <dgm:prSet loTypeId="urn:microsoft.com/office/officeart/2005/8/layout/hierarchy5" loCatId="hierarchy" qsTypeId="urn:microsoft.com/office/officeart/2005/8/quickstyle/simple5" qsCatId="simple" csTypeId="urn:microsoft.com/office/officeart/2005/8/colors/accent1_1" csCatId="accent1" phldr="1"/>
      <dgm:spPr/>
      <dgm:t>
        <a:bodyPr/>
        <a:lstStyle/>
        <a:p>
          <a:endParaRPr lang="it-IT"/>
        </a:p>
      </dgm:t>
    </dgm:pt>
    <dgm:pt modelId="{B4A5FD8E-7191-41FC-AF04-4939E108E304}">
      <dgm:prSet phldrT="[Testo]" custT="1"/>
      <dgm:spPr>
        <a:solidFill>
          <a:schemeClr val="accent1">
            <a:lumMod val="40000"/>
            <a:lumOff val="60000"/>
          </a:schemeClr>
        </a:solidFill>
        <a:scene3d>
          <a:camera prst="orthographicFront"/>
          <a:lightRig rig="threePt" dir="t"/>
        </a:scene3d>
        <a:sp3d>
          <a:bevelT/>
        </a:sp3d>
      </dgm:spPr>
      <dgm:t>
        <a:bodyPr/>
        <a:lstStyle/>
        <a:p>
          <a:r>
            <a:rPr lang="it-IT" sz="1100" b="0" i="1" dirty="0" err="1">
              <a:effectLst>
                <a:outerShdw blurRad="38100" dist="38100" dir="2700000" algn="tl">
                  <a:srgbClr val="000000">
                    <a:alpha val="43137"/>
                  </a:srgbClr>
                </a:outerShdw>
              </a:effectLst>
            </a:rPr>
            <a:t>AdG</a:t>
          </a:r>
          <a:r>
            <a:rPr lang="it-IT" sz="1100" b="0" i="1" dirty="0">
              <a:effectLst>
                <a:outerShdw blurRad="38100" dist="38100" dir="2700000" algn="tl">
                  <a:srgbClr val="000000">
                    <a:alpha val="43137"/>
                  </a:srgbClr>
                </a:outerShdw>
              </a:effectLst>
            </a:rPr>
            <a:t> – DPA011</a:t>
          </a:r>
        </a:p>
      </dgm:t>
    </dgm:pt>
    <dgm:pt modelId="{70E727EA-B265-4DA1-9469-455C1272D840}" type="parTrans" cxnId="{B3280B46-B618-458A-8DFE-AD2623B375E9}">
      <dgm:prSet/>
      <dgm:spPr/>
      <dgm:t>
        <a:bodyPr/>
        <a:lstStyle/>
        <a:p>
          <a:endParaRPr lang="it-IT">
            <a:solidFill>
              <a:schemeClr val="tx1"/>
            </a:solidFill>
          </a:endParaRPr>
        </a:p>
      </dgm:t>
    </dgm:pt>
    <dgm:pt modelId="{DF0FFC7A-BF46-43BE-9521-2CE69042DB07}" type="sibTrans" cxnId="{B3280B46-B618-458A-8DFE-AD2623B375E9}">
      <dgm:prSet/>
      <dgm:spPr/>
      <dgm:t>
        <a:bodyPr/>
        <a:lstStyle/>
        <a:p>
          <a:endParaRPr lang="it-IT">
            <a:solidFill>
              <a:schemeClr val="tx1"/>
            </a:solidFill>
          </a:endParaRPr>
        </a:p>
      </dgm:t>
    </dgm:pt>
    <dgm:pt modelId="{A8A025DB-270B-4666-8C9D-48EDA76F0042}">
      <dgm:prSet phldrT="[Testo]" custT="1"/>
      <dgm:spPr>
        <a:scene3d>
          <a:camera prst="orthographicFront"/>
          <a:lightRig rig="threePt" dir="t"/>
        </a:scene3d>
        <a:sp3d>
          <a:bevelT/>
        </a:sp3d>
      </dgm:spPr>
      <dgm:t>
        <a:bodyPr/>
        <a:lstStyle/>
        <a:p>
          <a:pPr>
            <a:spcAft>
              <a:spcPts val="0"/>
            </a:spcAft>
          </a:pPr>
          <a:r>
            <a:rPr lang="it-IT" sz="1100" b="0" dirty="0">
              <a:effectLst>
                <a:outerShdw blurRad="38100" dist="38100" dir="2700000" algn="tl">
                  <a:srgbClr val="000000">
                    <a:alpha val="43137"/>
                  </a:srgbClr>
                </a:outerShdw>
              </a:effectLst>
            </a:rPr>
            <a:t>RC 2 </a:t>
          </a:r>
        </a:p>
        <a:p>
          <a:pPr>
            <a:spcAft>
              <a:spcPts val="0"/>
            </a:spcAft>
          </a:pPr>
          <a:r>
            <a:rPr lang="it-IT" sz="800" b="0" dirty="0"/>
            <a:t>Criteri e procedure adeguate per la selezione delle operazioni</a:t>
          </a:r>
        </a:p>
      </dgm:t>
    </dgm:pt>
    <dgm:pt modelId="{50F6547C-754D-405B-9A01-00B4D1DEE77D}" type="parTrans" cxnId="{41CABF9C-2FA0-49FD-922A-045BB69C3D79}">
      <dgm:prSet/>
      <dgm:spPr>
        <a:scene3d>
          <a:camera prst="orthographicFront"/>
          <a:lightRig rig="threePt" dir="t"/>
        </a:scene3d>
        <a:sp3d>
          <a:bevelT/>
        </a:sp3d>
      </dgm:spPr>
      <dgm:t>
        <a:bodyPr/>
        <a:lstStyle/>
        <a:p>
          <a:endParaRPr lang="it-IT">
            <a:solidFill>
              <a:schemeClr val="tx1"/>
            </a:solidFill>
          </a:endParaRPr>
        </a:p>
      </dgm:t>
    </dgm:pt>
    <dgm:pt modelId="{D3F2CC43-1A5F-4BF6-9EC3-C86280009C84}" type="sibTrans" cxnId="{41CABF9C-2FA0-49FD-922A-045BB69C3D79}">
      <dgm:prSet/>
      <dgm:spPr/>
      <dgm:t>
        <a:bodyPr/>
        <a:lstStyle/>
        <a:p>
          <a:endParaRPr lang="it-IT">
            <a:solidFill>
              <a:schemeClr val="tx1"/>
            </a:solidFill>
          </a:endParaRPr>
        </a:p>
      </dgm:t>
    </dgm:pt>
    <dgm:pt modelId="{03E43FD2-707D-47D6-9188-E67276C9B934}">
      <dgm:prSet phldrT="[Testo]" custT="1"/>
      <dgm:spPr>
        <a:scene3d>
          <a:camera prst="orthographicFront"/>
          <a:lightRig rig="threePt" dir="t"/>
        </a:scene3d>
        <a:sp3d>
          <a:bevelT/>
        </a:sp3d>
      </dgm:spPr>
      <dgm:t>
        <a:bodyPr lIns="28800" rIns="28800"/>
        <a:lstStyle/>
        <a:p>
          <a:pPr algn="ctr">
            <a:spcAft>
              <a:spcPts val="0"/>
            </a:spcAft>
          </a:pPr>
          <a:r>
            <a:rPr lang="it-IT" sz="1100" b="0" dirty="0">
              <a:effectLst>
                <a:outerShdw blurRad="38100" dist="38100" dir="2700000" algn="tl">
                  <a:srgbClr val="000000">
                    <a:alpha val="43137"/>
                  </a:srgbClr>
                </a:outerShdw>
              </a:effectLst>
            </a:rPr>
            <a:t>RC 6 </a:t>
          </a:r>
        </a:p>
        <a:p>
          <a:pPr algn="ctr">
            <a:spcAft>
              <a:spcPts val="0"/>
            </a:spcAft>
          </a:pPr>
          <a:r>
            <a:rPr lang="it-IT" sz="800" b="0" dirty="0"/>
            <a:t>Sistema elettronico affidabile per la registrazione e la conservazione dei dati a fini di sorveglianza, valutazione, gestione finanziaria, verifiche e audit, compresi adeguati processi volti a garantire la sicurezza, l'integrità e la riservatezza dei dati e l'autenticazione degli utenti e sul Requisito fondamentale</a:t>
          </a:r>
        </a:p>
      </dgm:t>
    </dgm:pt>
    <dgm:pt modelId="{55DE2407-F6E8-476D-870E-32FC8769475D}" type="parTrans" cxnId="{2C834C31-0BB2-48E6-824A-E4B0F3414EA7}">
      <dgm:prSet/>
      <dgm:spPr>
        <a:scene3d>
          <a:camera prst="orthographicFront"/>
          <a:lightRig rig="threePt" dir="t"/>
        </a:scene3d>
        <a:sp3d>
          <a:bevelT/>
        </a:sp3d>
      </dgm:spPr>
      <dgm:t>
        <a:bodyPr/>
        <a:lstStyle/>
        <a:p>
          <a:endParaRPr lang="it-IT">
            <a:solidFill>
              <a:schemeClr val="tx1"/>
            </a:solidFill>
          </a:endParaRPr>
        </a:p>
      </dgm:t>
    </dgm:pt>
    <dgm:pt modelId="{7AC28E19-7662-4E26-902C-3ED86570DA76}" type="sibTrans" cxnId="{2C834C31-0BB2-48E6-824A-E4B0F3414EA7}">
      <dgm:prSet/>
      <dgm:spPr/>
      <dgm:t>
        <a:bodyPr/>
        <a:lstStyle/>
        <a:p>
          <a:endParaRPr lang="it-IT">
            <a:solidFill>
              <a:schemeClr val="tx1"/>
            </a:solidFill>
          </a:endParaRPr>
        </a:p>
      </dgm:t>
    </dgm:pt>
    <dgm:pt modelId="{BFE242F5-4CE4-4578-9A58-80A532AA55A1}">
      <dgm:prSet phldrT="[Testo]" custT="1"/>
      <dgm:spPr>
        <a:scene3d>
          <a:camera prst="orthographicFront"/>
          <a:lightRig rig="threePt" dir="t"/>
        </a:scene3d>
        <a:sp3d>
          <a:bevelT/>
        </a:sp3d>
      </dgm:spPr>
      <dgm:t>
        <a:bodyPr/>
        <a:lstStyle/>
        <a:p>
          <a:pPr algn="ctr">
            <a:spcAft>
              <a:spcPts val="0"/>
            </a:spcAft>
          </a:pPr>
          <a:r>
            <a:rPr lang="it-IT" sz="1100" b="0" dirty="0">
              <a:effectLst>
                <a:outerShdw blurRad="38100" dist="38100" dir="2700000" algn="tl">
                  <a:srgbClr val="000000">
                    <a:alpha val="43137"/>
                  </a:srgbClr>
                </a:outerShdw>
              </a:effectLst>
            </a:rPr>
            <a:t>RC 9 </a:t>
          </a:r>
        </a:p>
        <a:p>
          <a:pPr algn="ctr">
            <a:spcAft>
              <a:spcPts val="0"/>
            </a:spcAft>
          </a:pPr>
          <a:r>
            <a:rPr lang="it-IT" sz="800" b="0" dirty="0"/>
            <a:t>Procedure appropriate per confermare che le spese registrate nei conti sono legittime e regolari </a:t>
          </a:r>
        </a:p>
      </dgm:t>
    </dgm:pt>
    <dgm:pt modelId="{DEAEC8D8-5AF6-4A7A-9265-67487060DE23}" type="parTrans" cxnId="{6D21C0A0-2C07-44E3-B1DD-1D7ABC2E8F1D}">
      <dgm:prSet/>
      <dgm:spPr>
        <a:scene3d>
          <a:camera prst="orthographicFront"/>
          <a:lightRig rig="threePt" dir="t"/>
        </a:scene3d>
        <a:sp3d>
          <a:bevelT/>
        </a:sp3d>
      </dgm:spPr>
      <dgm:t>
        <a:bodyPr/>
        <a:lstStyle/>
        <a:p>
          <a:endParaRPr lang="it-IT">
            <a:solidFill>
              <a:schemeClr val="tx1"/>
            </a:solidFill>
          </a:endParaRPr>
        </a:p>
      </dgm:t>
    </dgm:pt>
    <dgm:pt modelId="{71E4A22D-7D73-4831-A79D-23BDE132C06A}" type="sibTrans" cxnId="{6D21C0A0-2C07-44E3-B1DD-1D7ABC2E8F1D}">
      <dgm:prSet/>
      <dgm:spPr/>
      <dgm:t>
        <a:bodyPr/>
        <a:lstStyle/>
        <a:p>
          <a:endParaRPr lang="it-IT">
            <a:solidFill>
              <a:schemeClr val="tx1"/>
            </a:solidFill>
          </a:endParaRPr>
        </a:p>
      </dgm:t>
    </dgm:pt>
    <dgm:pt modelId="{9159610B-1A82-4EBD-BF4D-10698FDF7106}">
      <dgm:prSet custT="1"/>
      <dgm:spPr>
        <a:scene3d>
          <a:camera prst="orthographicFront"/>
          <a:lightRig rig="threePt" dir="t"/>
        </a:scene3d>
        <a:sp3d>
          <a:bevelT/>
        </a:sp3d>
      </dgm:spPr>
      <dgm:t>
        <a:bodyPr/>
        <a:lstStyle/>
        <a:p>
          <a:r>
            <a:rPr lang="it-IT" sz="1100" b="0" dirty="0"/>
            <a:t>Test di Conformità </a:t>
          </a:r>
        </a:p>
        <a:p>
          <a:r>
            <a:rPr lang="it-IT" sz="800" b="0" dirty="0"/>
            <a:t>finalizzati ad esaminare la conformità e l’efficacia delle procedure adottate nelle varie fasi di realizzazione </a:t>
          </a:r>
        </a:p>
        <a:p>
          <a:r>
            <a:rPr lang="it-IT" sz="800" b="0" dirty="0"/>
            <a:t>delle operazioni</a:t>
          </a:r>
          <a:endParaRPr lang="it-IT" sz="600" b="0" dirty="0"/>
        </a:p>
      </dgm:t>
    </dgm:pt>
    <dgm:pt modelId="{CAA66FE5-1FAD-41F4-8F9F-B62157B67188}" type="parTrans" cxnId="{17143612-EF00-4BF1-A07C-F37925C785EE}">
      <dgm:prSet/>
      <dgm:spPr>
        <a:scene3d>
          <a:camera prst="orthographicFront"/>
          <a:lightRig rig="threePt" dir="t"/>
        </a:scene3d>
        <a:sp3d>
          <a:bevelT/>
        </a:sp3d>
      </dgm:spPr>
      <dgm:t>
        <a:bodyPr/>
        <a:lstStyle/>
        <a:p>
          <a:endParaRPr lang="it-IT">
            <a:solidFill>
              <a:schemeClr val="tx1"/>
            </a:solidFill>
          </a:endParaRPr>
        </a:p>
      </dgm:t>
    </dgm:pt>
    <dgm:pt modelId="{33BBF512-1CCD-4F4D-94CC-72B7205EF3DB}" type="sibTrans" cxnId="{17143612-EF00-4BF1-A07C-F37925C785EE}">
      <dgm:prSet/>
      <dgm:spPr/>
      <dgm:t>
        <a:bodyPr/>
        <a:lstStyle/>
        <a:p>
          <a:endParaRPr lang="it-IT">
            <a:solidFill>
              <a:schemeClr val="tx1"/>
            </a:solidFill>
          </a:endParaRPr>
        </a:p>
      </dgm:t>
    </dgm:pt>
    <dgm:pt modelId="{34F99EF1-563B-47DE-B3AE-2A60FD5A1EA1}">
      <dgm:prSet custT="1"/>
      <dgm:spPr>
        <a:scene3d>
          <a:camera prst="orthographicFront"/>
          <a:lightRig rig="threePt" dir="t"/>
        </a:scene3d>
        <a:sp3d>
          <a:bevelT/>
        </a:sp3d>
      </dgm:spPr>
      <dgm:t>
        <a:bodyPr lIns="18000" rIns="18000"/>
        <a:lstStyle/>
        <a:p>
          <a:r>
            <a:rPr lang="it-IT" sz="900" b="0" dirty="0"/>
            <a:t>Esame delle funzionalità del nuovo sistema informativo </a:t>
          </a:r>
          <a:r>
            <a:rPr lang="it-IT" sz="900" b="0" dirty="0" err="1"/>
            <a:t>F.i.E.R.A</a:t>
          </a:r>
          <a:r>
            <a:rPr lang="it-IT" sz="900" b="0" dirty="0"/>
            <a:t>. (coinvolto il DPB012 Servizio Informatica e Statistica)</a:t>
          </a:r>
        </a:p>
      </dgm:t>
    </dgm:pt>
    <dgm:pt modelId="{80ED6854-8138-47CB-A890-CF3851CE37C5}" type="parTrans" cxnId="{A4608071-E5C4-4138-ADEE-77EDCE2AA22A}">
      <dgm:prSet/>
      <dgm:spPr>
        <a:scene3d>
          <a:camera prst="orthographicFront"/>
          <a:lightRig rig="threePt" dir="t"/>
        </a:scene3d>
        <a:sp3d>
          <a:bevelT/>
        </a:sp3d>
      </dgm:spPr>
      <dgm:t>
        <a:bodyPr/>
        <a:lstStyle/>
        <a:p>
          <a:endParaRPr lang="it-IT">
            <a:solidFill>
              <a:schemeClr val="tx1"/>
            </a:solidFill>
          </a:endParaRPr>
        </a:p>
      </dgm:t>
    </dgm:pt>
    <dgm:pt modelId="{76194FF6-5C71-4B22-A463-F71ED8293873}" type="sibTrans" cxnId="{A4608071-E5C4-4138-ADEE-77EDCE2AA22A}">
      <dgm:prSet/>
      <dgm:spPr/>
      <dgm:t>
        <a:bodyPr/>
        <a:lstStyle/>
        <a:p>
          <a:endParaRPr lang="it-IT">
            <a:solidFill>
              <a:schemeClr val="tx1"/>
            </a:solidFill>
          </a:endParaRPr>
        </a:p>
      </dgm:t>
    </dgm:pt>
    <dgm:pt modelId="{0F7D9F32-F4F4-4DFD-9E4E-8AFA2FE00701}">
      <dgm:prSet phldrT="[Testo]" custT="1"/>
      <dgm:spPr>
        <a:scene3d>
          <a:camera prst="orthographicFront"/>
          <a:lightRig rig="threePt" dir="t"/>
        </a:scene3d>
        <a:sp3d>
          <a:bevelT/>
        </a:sp3d>
      </dgm:spPr>
      <dgm:t>
        <a:bodyPr/>
        <a:lstStyle/>
        <a:p>
          <a:r>
            <a:rPr lang="it-IT" sz="1100" b="0" dirty="0">
              <a:effectLst>
                <a:outerShdw blurRad="38100" dist="38100" dir="2700000" algn="tl">
                  <a:srgbClr val="000000">
                    <a:alpha val="43137"/>
                  </a:srgbClr>
                </a:outerShdw>
              </a:effectLst>
            </a:rPr>
            <a:t>RC 10 </a:t>
          </a:r>
        </a:p>
        <a:p>
          <a:r>
            <a:rPr lang="it-IT" sz="800" b="0" dirty="0"/>
            <a:t>Procedure appropriate per la redazione e la presentazione delle domande di pagamento e dei conti e conferma della completezza, dell'accuratezza e della veridicità dei conti</a:t>
          </a:r>
        </a:p>
      </dgm:t>
    </dgm:pt>
    <dgm:pt modelId="{52545324-6936-4BCE-A308-231E4608F837}" type="parTrans" cxnId="{16AF12C6-A6EB-4EDC-A9D6-1DC72401A4BF}">
      <dgm:prSet/>
      <dgm:spPr/>
      <dgm:t>
        <a:bodyPr/>
        <a:lstStyle/>
        <a:p>
          <a:endParaRPr lang="it-IT"/>
        </a:p>
      </dgm:t>
    </dgm:pt>
    <dgm:pt modelId="{A43ED14A-960D-4808-A48F-46849A2F21CD}" type="sibTrans" cxnId="{16AF12C6-A6EB-4EDC-A9D6-1DC72401A4BF}">
      <dgm:prSet/>
      <dgm:spPr/>
      <dgm:t>
        <a:bodyPr/>
        <a:lstStyle/>
        <a:p>
          <a:endParaRPr lang="it-IT"/>
        </a:p>
      </dgm:t>
    </dgm:pt>
    <dgm:pt modelId="{75AA38F9-6538-4C46-8825-8ED6BAE36AA6}" type="pres">
      <dgm:prSet presAssocID="{B2E4B415-A659-485A-81FA-15346DFD7720}" presName="mainComposite" presStyleCnt="0">
        <dgm:presLayoutVars>
          <dgm:chPref val="1"/>
          <dgm:dir/>
          <dgm:animOne val="branch"/>
          <dgm:animLvl val="lvl"/>
          <dgm:resizeHandles val="exact"/>
        </dgm:presLayoutVars>
      </dgm:prSet>
      <dgm:spPr/>
      <dgm:t>
        <a:bodyPr/>
        <a:lstStyle/>
        <a:p>
          <a:endParaRPr lang="it-IT"/>
        </a:p>
      </dgm:t>
    </dgm:pt>
    <dgm:pt modelId="{1E343661-DB47-4115-A687-5EC59314CFC9}" type="pres">
      <dgm:prSet presAssocID="{B2E4B415-A659-485A-81FA-15346DFD7720}" presName="hierFlow" presStyleCnt="0"/>
      <dgm:spPr>
        <a:scene3d>
          <a:camera prst="orthographicFront"/>
          <a:lightRig rig="threePt" dir="t"/>
        </a:scene3d>
        <a:sp3d>
          <a:bevelT/>
        </a:sp3d>
      </dgm:spPr>
    </dgm:pt>
    <dgm:pt modelId="{AF5CAA41-B93A-4D9E-8CC7-2A85EA0EC102}" type="pres">
      <dgm:prSet presAssocID="{B2E4B415-A659-485A-81FA-15346DFD7720}" presName="hierChild1" presStyleCnt="0">
        <dgm:presLayoutVars>
          <dgm:chPref val="1"/>
          <dgm:animOne val="branch"/>
          <dgm:animLvl val="lvl"/>
        </dgm:presLayoutVars>
      </dgm:prSet>
      <dgm:spPr>
        <a:scene3d>
          <a:camera prst="orthographicFront"/>
          <a:lightRig rig="threePt" dir="t"/>
        </a:scene3d>
        <a:sp3d>
          <a:bevelT/>
        </a:sp3d>
      </dgm:spPr>
    </dgm:pt>
    <dgm:pt modelId="{11154312-A3DC-41F5-846F-8D2CC525BECE}" type="pres">
      <dgm:prSet presAssocID="{B4A5FD8E-7191-41FC-AF04-4939E108E304}" presName="Name17" presStyleCnt="0"/>
      <dgm:spPr>
        <a:scene3d>
          <a:camera prst="orthographicFront"/>
          <a:lightRig rig="threePt" dir="t"/>
        </a:scene3d>
        <a:sp3d>
          <a:bevelT/>
        </a:sp3d>
      </dgm:spPr>
    </dgm:pt>
    <dgm:pt modelId="{A7B07CF2-0E07-42DF-8E5A-D6A7499D1E00}" type="pres">
      <dgm:prSet presAssocID="{B4A5FD8E-7191-41FC-AF04-4939E108E304}" presName="level1Shape" presStyleLbl="node0" presStyleIdx="0" presStyleCnt="1" custLinFactNeighborX="-546">
        <dgm:presLayoutVars>
          <dgm:chPref val="3"/>
        </dgm:presLayoutVars>
      </dgm:prSet>
      <dgm:spPr/>
      <dgm:t>
        <a:bodyPr/>
        <a:lstStyle/>
        <a:p>
          <a:endParaRPr lang="it-IT"/>
        </a:p>
      </dgm:t>
    </dgm:pt>
    <dgm:pt modelId="{835C3120-9AF1-4FB1-AFA9-463239E0A06D}" type="pres">
      <dgm:prSet presAssocID="{B4A5FD8E-7191-41FC-AF04-4939E108E304}" presName="hierChild2" presStyleCnt="0"/>
      <dgm:spPr>
        <a:scene3d>
          <a:camera prst="orthographicFront"/>
          <a:lightRig rig="threePt" dir="t"/>
        </a:scene3d>
        <a:sp3d>
          <a:bevelT/>
        </a:sp3d>
      </dgm:spPr>
    </dgm:pt>
    <dgm:pt modelId="{22D26F0D-8302-4932-BACF-25264B1F8115}" type="pres">
      <dgm:prSet presAssocID="{50F6547C-754D-405B-9A01-00B4D1DEE77D}" presName="Name25" presStyleLbl="parChTrans1D2" presStyleIdx="0" presStyleCnt="4"/>
      <dgm:spPr/>
      <dgm:t>
        <a:bodyPr/>
        <a:lstStyle/>
        <a:p>
          <a:endParaRPr lang="it-IT"/>
        </a:p>
      </dgm:t>
    </dgm:pt>
    <dgm:pt modelId="{FFE179F0-E702-49E9-B621-2DB8DBDE6241}" type="pres">
      <dgm:prSet presAssocID="{50F6547C-754D-405B-9A01-00B4D1DEE77D}" presName="connTx" presStyleLbl="parChTrans1D2" presStyleIdx="0" presStyleCnt="4"/>
      <dgm:spPr/>
      <dgm:t>
        <a:bodyPr/>
        <a:lstStyle/>
        <a:p>
          <a:endParaRPr lang="it-IT"/>
        </a:p>
      </dgm:t>
    </dgm:pt>
    <dgm:pt modelId="{CB4D9B65-69ED-41AE-9078-EB92690882D0}" type="pres">
      <dgm:prSet presAssocID="{A8A025DB-270B-4666-8C9D-48EDA76F0042}" presName="Name30" presStyleCnt="0"/>
      <dgm:spPr>
        <a:scene3d>
          <a:camera prst="orthographicFront"/>
          <a:lightRig rig="threePt" dir="t"/>
        </a:scene3d>
        <a:sp3d>
          <a:bevelT/>
        </a:sp3d>
      </dgm:spPr>
    </dgm:pt>
    <dgm:pt modelId="{7DB61EBF-01FF-4A13-BA91-2ABC1671A2EE}" type="pres">
      <dgm:prSet presAssocID="{A8A025DB-270B-4666-8C9D-48EDA76F0042}" presName="level2Shape" presStyleLbl="node2" presStyleIdx="0" presStyleCnt="4" custScaleX="127551" custScaleY="107860"/>
      <dgm:spPr/>
      <dgm:t>
        <a:bodyPr/>
        <a:lstStyle/>
        <a:p>
          <a:endParaRPr lang="it-IT"/>
        </a:p>
      </dgm:t>
    </dgm:pt>
    <dgm:pt modelId="{BD155420-B77C-49F7-943D-14C78976AFD6}" type="pres">
      <dgm:prSet presAssocID="{A8A025DB-270B-4666-8C9D-48EDA76F0042}" presName="hierChild3" presStyleCnt="0"/>
      <dgm:spPr>
        <a:scene3d>
          <a:camera prst="orthographicFront"/>
          <a:lightRig rig="threePt" dir="t"/>
        </a:scene3d>
        <a:sp3d>
          <a:bevelT/>
        </a:sp3d>
      </dgm:spPr>
    </dgm:pt>
    <dgm:pt modelId="{C4DB33D0-51A6-4095-92FA-B929395964B3}" type="pres">
      <dgm:prSet presAssocID="{CAA66FE5-1FAD-41F4-8F9F-B62157B67188}" presName="Name25" presStyleLbl="parChTrans1D3" presStyleIdx="0" presStyleCnt="2"/>
      <dgm:spPr/>
      <dgm:t>
        <a:bodyPr/>
        <a:lstStyle/>
        <a:p>
          <a:endParaRPr lang="it-IT"/>
        </a:p>
      </dgm:t>
    </dgm:pt>
    <dgm:pt modelId="{2956DCC0-AAFB-4709-8C32-7EC6293C2563}" type="pres">
      <dgm:prSet presAssocID="{CAA66FE5-1FAD-41F4-8F9F-B62157B67188}" presName="connTx" presStyleLbl="parChTrans1D3" presStyleIdx="0" presStyleCnt="2"/>
      <dgm:spPr/>
      <dgm:t>
        <a:bodyPr/>
        <a:lstStyle/>
        <a:p>
          <a:endParaRPr lang="it-IT"/>
        </a:p>
      </dgm:t>
    </dgm:pt>
    <dgm:pt modelId="{C0444C68-25C5-4A09-9C6A-E9AC9EC266CB}" type="pres">
      <dgm:prSet presAssocID="{9159610B-1A82-4EBD-BF4D-10698FDF7106}" presName="Name30" presStyleCnt="0"/>
      <dgm:spPr>
        <a:scene3d>
          <a:camera prst="orthographicFront"/>
          <a:lightRig rig="threePt" dir="t"/>
        </a:scene3d>
        <a:sp3d>
          <a:bevelT/>
        </a:sp3d>
      </dgm:spPr>
    </dgm:pt>
    <dgm:pt modelId="{C4CDAB10-573C-49A5-B608-07C1162D7E58}" type="pres">
      <dgm:prSet presAssocID="{9159610B-1A82-4EBD-BF4D-10698FDF7106}" presName="level2Shape" presStyleLbl="node3" presStyleIdx="0" presStyleCnt="2" custScaleX="108751" custScaleY="128565"/>
      <dgm:spPr/>
      <dgm:t>
        <a:bodyPr/>
        <a:lstStyle/>
        <a:p>
          <a:endParaRPr lang="it-IT"/>
        </a:p>
      </dgm:t>
    </dgm:pt>
    <dgm:pt modelId="{5E4537B4-464F-46FA-A66A-7F0256254E6E}" type="pres">
      <dgm:prSet presAssocID="{9159610B-1A82-4EBD-BF4D-10698FDF7106}" presName="hierChild3" presStyleCnt="0"/>
      <dgm:spPr>
        <a:scene3d>
          <a:camera prst="orthographicFront"/>
          <a:lightRig rig="threePt" dir="t"/>
        </a:scene3d>
        <a:sp3d>
          <a:bevelT/>
        </a:sp3d>
      </dgm:spPr>
    </dgm:pt>
    <dgm:pt modelId="{9F434A71-7188-45C6-BC46-25C167DD9921}" type="pres">
      <dgm:prSet presAssocID="{55DE2407-F6E8-476D-870E-32FC8769475D}" presName="Name25" presStyleLbl="parChTrans1D2" presStyleIdx="1" presStyleCnt="4"/>
      <dgm:spPr/>
      <dgm:t>
        <a:bodyPr/>
        <a:lstStyle/>
        <a:p>
          <a:endParaRPr lang="it-IT"/>
        </a:p>
      </dgm:t>
    </dgm:pt>
    <dgm:pt modelId="{4DCD9ECE-EDB1-4F30-946D-541508E09C94}" type="pres">
      <dgm:prSet presAssocID="{55DE2407-F6E8-476D-870E-32FC8769475D}" presName="connTx" presStyleLbl="parChTrans1D2" presStyleIdx="1" presStyleCnt="4"/>
      <dgm:spPr/>
      <dgm:t>
        <a:bodyPr/>
        <a:lstStyle/>
        <a:p>
          <a:endParaRPr lang="it-IT"/>
        </a:p>
      </dgm:t>
    </dgm:pt>
    <dgm:pt modelId="{2FF1C0C2-E6FD-404B-9482-14CB6BFEDA4F}" type="pres">
      <dgm:prSet presAssocID="{03E43FD2-707D-47D6-9188-E67276C9B934}" presName="Name30" presStyleCnt="0"/>
      <dgm:spPr>
        <a:scene3d>
          <a:camera prst="orthographicFront"/>
          <a:lightRig rig="threePt" dir="t"/>
        </a:scene3d>
        <a:sp3d>
          <a:bevelT/>
        </a:sp3d>
      </dgm:spPr>
    </dgm:pt>
    <dgm:pt modelId="{774D5FDB-727B-44F2-9AAF-BD7AD8CEA4AE}" type="pres">
      <dgm:prSet presAssocID="{03E43FD2-707D-47D6-9188-E67276C9B934}" presName="level2Shape" presStyleLbl="node2" presStyleIdx="1" presStyleCnt="4" custScaleX="153060" custScaleY="137572"/>
      <dgm:spPr/>
      <dgm:t>
        <a:bodyPr/>
        <a:lstStyle/>
        <a:p>
          <a:endParaRPr lang="it-IT"/>
        </a:p>
      </dgm:t>
    </dgm:pt>
    <dgm:pt modelId="{D45D96BB-AE8E-4EF7-8F3E-FF0726D94E3B}" type="pres">
      <dgm:prSet presAssocID="{03E43FD2-707D-47D6-9188-E67276C9B934}" presName="hierChild3" presStyleCnt="0"/>
      <dgm:spPr>
        <a:scene3d>
          <a:camera prst="orthographicFront"/>
          <a:lightRig rig="threePt" dir="t"/>
        </a:scene3d>
        <a:sp3d>
          <a:bevelT/>
        </a:sp3d>
      </dgm:spPr>
    </dgm:pt>
    <dgm:pt modelId="{B37AE5FC-84D2-4DFA-876E-ED269D78C562}" type="pres">
      <dgm:prSet presAssocID="{80ED6854-8138-47CB-A890-CF3851CE37C5}" presName="Name25" presStyleLbl="parChTrans1D3" presStyleIdx="1" presStyleCnt="2"/>
      <dgm:spPr/>
      <dgm:t>
        <a:bodyPr/>
        <a:lstStyle/>
        <a:p>
          <a:endParaRPr lang="it-IT"/>
        </a:p>
      </dgm:t>
    </dgm:pt>
    <dgm:pt modelId="{06EE83E0-CD5E-422D-9D77-649645BF1D91}" type="pres">
      <dgm:prSet presAssocID="{80ED6854-8138-47CB-A890-CF3851CE37C5}" presName="connTx" presStyleLbl="parChTrans1D3" presStyleIdx="1" presStyleCnt="2"/>
      <dgm:spPr/>
      <dgm:t>
        <a:bodyPr/>
        <a:lstStyle/>
        <a:p>
          <a:endParaRPr lang="it-IT"/>
        </a:p>
      </dgm:t>
    </dgm:pt>
    <dgm:pt modelId="{D7DFA40B-814B-4B51-89B6-C46C0A6AB6CD}" type="pres">
      <dgm:prSet presAssocID="{34F99EF1-563B-47DE-B3AE-2A60FD5A1EA1}" presName="Name30" presStyleCnt="0"/>
      <dgm:spPr>
        <a:scene3d>
          <a:camera prst="orthographicFront"/>
          <a:lightRig rig="threePt" dir="t"/>
        </a:scene3d>
        <a:sp3d>
          <a:bevelT/>
        </a:sp3d>
      </dgm:spPr>
    </dgm:pt>
    <dgm:pt modelId="{5E1D64AA-DD56-4769-A4E9-9330283B155D}" type="pres">
      <dgm:prSet presAssocID="{34F99EF1-563B-47DE-B3AE-2A60FD5A1EA1}" presName="level2Shape" presStyleLbl="node3" presStyleIdx="1" presStyleCnt="2" custLinFactNeighborX="-20522" custLinFactNeighborY="-232"/>
      <dgm:spPr/>
      <dgm:t>
        <a:bodyPr/>
        <a:lstStyle/>
        <a:p>
          <a:endParaRPr lang="it-IT"/>
        </a:p>
      </dgm:t>
    </dgm:pt>
    <dgm:pt modelId="{18A10773-98F7-48F8-9FF1-5506CC9B0E62}" type="pres">
      <dgm:prSet presAssocID="{34F99EF1-563B-47DE-B3AE-2A60FD5A1EA1}" presName="hierChild3" presStyleCnt="0"/>
      <dgm:spPr>
        <a:scene3d>
          <a:camera prst="orthographicFront"/>
          <a:lightRig rig="threePt" dir="t"/>
        </a:scene3d>
        <a:sp3d>
          <a:bevelT/>
        </a:sp3d>
      </dgm:spPr>
    </dgm:pt>
    <dgm:pt modelId="{7F263BED-E1E2-4C1F-8BBF-A3903ED008ED}" type="pres">
      <dgm:prSet presAssocID="{DEAEC8D8-5AF6-4A7A-9265-67487060DE23}" presName="Name25" presStyleLbl="parChTrans1D2" presStyleIdx="2" presStyleCnt="4"/>
      <dgm:spPr/>
      <dgm:t>
        <a:bodyPr/>
        <a:lstStyle/>
        <a:p>
          <a:endParaRPr lang="it-IT"/>
        </a:p>
      </dgm:t>
    </dgm:pt>
    <dgm:pt modelId="{4DDC394F-8E8F-48A7-8155-4AA6931F39DE}" type="pres">
      <dgm:prSet presAssocID="{DEAEC8D8-5AF6-4A7A-9265-67487060DE23}" presName="connTx" presStyleLbl="parChTrans1D2" presStyleIdx="2" presStyleCnt="4"/>
      <dgm:spPr/>
      <dgm:t>
        <a:bodyPr/>
        <a:lstStyle/>
        <a:p>
          <a:endParaRPr lang="it-IT"/>
        </a:p>
      </dgm:t>
    </dgm:pt>
    <dgm:pt modelId="{FBFF700E-449B-408C-B5EB-8E7E020062E1}" type="pres">
      <dgm:prSet presAssocID="{BFE242F5-4CE4-4578-9A58-80A532AA55A1}" presName="Name30" presStyleCnt="0"/>
      <dgm:spPr>
        <a:scene3d>
          <a:camera prst="orthographicFront"/>
          <a:lightRig rig="threePt" dir="t"/>
        </a:scene3d>
        <a:sp3d>
          <a:bevelT/>
        </a:sp3d>
      </dgm:spPr>
    </dgm:pt>
    <dgm:pt modelId="{D28CF0EC-43A3-493E-9EA4-9D683E480729}" type="pres">
      <dgm:prSet presAssocID="{BFE242F5-4CE4-4578-9A58-80A532AA55A1}" presName="level2Shape" presStyleLbl="node2" presStyleIdx="2" presStyleCnt="4" custScaleX="130859" custScaleY="115866" custLinFactNeighborX="4173" custLinFactNeighborY="8346"/>
      <dgm:spPr/>
      <dgm:t>
        <a:bodyPr/>
        <a:lstStyle/>
        <a:p>
          <a:endParaRPr lang="it-IT"/>
        </a:p>
      </dgm:t>
    </dgm:pt>
    <dgm:pt modelId="{E46CE334-9949-4CD3-A21B-2E96692FEAFB}" type="pres">
      <dgm:prSet presAssocID="{BFE242F5-4CE4-4578-9A58-80A532AA55A1}" presName="hierChild3" presStyleCnt="0"/>
      <dgm:spPr>
        <a:scene3d>
          <a:camera prst="orthographicFront"/>
          <a:lightRig rig="threePt" dir="t"/>
        </a:scene3d>
        <a:sp3d>
          <a:bevelT/>
        </a:sp3d>
      </dgm:spPr>
    </dgm:pt>
    <dgm:pt modelId="{C523843A-37D5-4B3C-B91D-0F8276E66E1B}" type="pres">
      <dgm:prSet presAssocID="{52545324-6936-4BCE-A308-231E4608F837}" presName="Name25" presStyleLbl="parChTrans1D2" presStyleIdx="3" presStyleCnt="4"/>
      <dgm:spPr/>
      <dgm:t>
        <a:bodyPr/>
        <a:lstStyle/>
        <a:p>
          <a:endParaRPr lang="it-IT"/>
        </a:p>
      </dgm:t>
    </dgm:pt>
    <dgm:pt modelId="{A186D1A5-1BB9-49B7-BE3B-0CC52AF40E89}" type="pres">
      <dgm:prSet presAssocID="{52545324-6936-4BCE-A308-231E4608F837}" presName="connTx" presStyleLbl="parChTrans1D2" presStyleIdx="3" presStyleCnt="4"/>
      <dgm:spPr/>
      <dgm:t>
        <a:bodyPr/>
        <a:lstStyle/>
        <a:p>
          <a:endParaRPr lang="it-IT"/>
        </a:p>
      </dgm:t>
    </dgm:pt>
    <dgm:pt modelId="{9BD9D172-758A-4BC7-9229-9C1074D3BF08}" type="pres">
      <dgm:prSet presAssocID="{0F7D9F32-F4F4-4DFD-9E4E-8AFA2FE00701}" presName="Name30" presStyleCnt="0"/>
      <dgm:spPr/>
    </dgm:pt>
    <dgm:pt modelId="{FEA494D4-5681-4DDA-BFB4-2345DAB6D945}" type="pres">
      <dgm:prSet presAssocID="{0F7D9F32-F4F4-4DFD-9E4E-8AFA2FE00701}" presName="level2Shape" presStyleLbl="node2" presStyleIdx="3" presStyleCnt="4" custScaleX="121080" custScaleY="150606" custLinFactNeighborX="4173" custLinFactNeighborY="8346"/>
      <dgm:spPr/>
      <dgm:t>
        <a:bodyPr/>
        <a:lstStyle/>
        <a:p>
          <a:endParaRPr lang="it-IT"/>
        </a:p>
      </dgm:t>
    </dgm:pt>
    <dgm:pt modelId="{B7342A18-5399-4359-AD10-0D12E464C20A}" type="pres">
      <dgm:prSet presAssocID="{0F7D9F32-F4F4-4DFD-9E4E-8AFA2FE00701}" presName="hierChild3" presStyleCnt="0"/>
      <dgm:spPr/>
    </dgm:pt>
    <dgm:pt modelId="{1921D22A-4EA2-400D-8253-DD9833912D19}" type="pres">
      <dgm:prSet presAssocID="{B2E4B415-A659-485A-81FA-15346DFD7720}" presName="bgShapesFlow" presStyleCnt="0"/>
      <dgm:spPr>
        <a:scene3d>
          <a:camera prst="orthographicFront"/>
          <a:lightRig rig="threePt" dir="t"/>
        </a:scene3d>
        <a:sp3d>
          <a:bevelT/>
        </a:sp3d>
      </dgm:spPr>
    </dgm:pt>
  </dgm:ptLst>
  <dgm:cxnLst>
    <dgm:cxn modelId="{A8C65FFE-2833-44B6-89F3-C7092B233D6A}" type="presOf" srcId="{CAA66FE5-1FAD-41F4-8F9F-B62157B67188}" destId="{2956DCC0-AAFB-4709-8C32-7EC6293C2563}" srcOrd="1" destOrd="0" presId="urn:microsoft.com/office/officeart/2005/8/layout/hierarchy5"/>
    <dgm:cxn modelId="{E58A745C-171C-496E-951C-FF0E8590E015}" type="presOf" srcId="{80ED6854-8138-47CB-A890-CF3851CE37C5}" destId="{06EE83E0-CD5E-422D-9D77-649645BF1D91}" srcOrd="1" destOrd="0" presId="urn:microsoft.com/office/officeart/2005/8/layout/hierarchy5"/>
    <dgm:cxn modelId="{00E395ED-7410-481F-8A40-695910672242}" type="presOf" srcId="{B4A5FD8E-7191-41FC-AF04-4939E108E304}" destId="{A7B07CF2-0E07-42DF-8E5A-D6A7499D1E00}" srcOrd="0" destOrd="0" presId="urn:microsoft.com/office/officeart/2005/8/layout/hierarchy5"/>
    <dgm:cxn modelId="{A268C96A-70D0-4CBC-ACD3-0EC6C70D8D6D}" type="presOf" srcId="{03E43FD2-707D-47D6-9188-E67276C9B934}" destId="{774D5FDB-727B-44F2-9AAF-BD7AD8CEA4AE}" srcOrd="0" destOrd="0" presId="urn:microsoft.com/office/officeart/2005/8/layout/hierarchy5"/>
    <dgm:cxn modelId="{794E435A-F224-4FE4-A9AB-A9FDEA917AF8}" type="presOf" srcId="{DEAEC8D8-5AF6-4A7A-9265-67487060DE23}" destId="{7F263BED-E1E2-4C1F-8BBF-A3903ED008ED}" srcOrd="0" destOrd="0" presId="urn:microsoft.com/office/officeart/2005/8/layout/hierarchy5"/>
    <dgm:cxn modelId="{8C244198-AC41-4DCE-8927-2E1F543667FD}" type="presOf" srcId="{B2E4B415-A659-485A-81FA-15346DFD7720}" destId="{75AA38F9-6538-4C46-8825-8ED6BAE36AA6}" srcOrd="0" destOrd="0" presId="urn:microsoft.com/office/officeart/2005/8/layout/hierarchy5"/>
    <dgm:cxn modelId="{4D565B02-5A63-4B3B-AFF3-6C5681665264}" type="presOf" srcId="{50F6547C-754D-405B-9A01-00B4D1DEE77D}" destId="{22D26F0D-8302-4932-BACF-25264B1F8115}" srcOrd="0" destOrd="0" presId="urn:microsoft.com/office/officeart/2005/8/layout/hierarchy5"/>
    <dgm:cxn modelId="{26C65BB8-401F-4CDF-901F-B9F80C6E4058}" type="presOf" srcId="{50F6547C-754D-405B-9A01-00B4D1DEE77D}" destId="{FFE179F0-E702-49E9-B621-2DB8DBDE6241}" srcOrd="1" destOrd="0" presId="urn:microsoft.com/office/officeart/2005/8/layout/hierarchy5"/>
    <dgm:cxn modelId="{3323B190-200F-411B-A95F-877989A4AE7E}" type="presOf" srcId="{A8A025DB-270B-4666-8C9D-48EDA76F0042}" destId="{7DB61EBF-01FF-4A13-BA91-2ABC1671A2EE}" srcOrd="0" destOrd="0" presId="urn:microsoft.com/office/officeart/2005/8/layout/hierarchy5"/>
    <dgm:cxn modelId="{C563CDCB-8666-4B34-8220-510B6F81F394}" type="presOf" srcId="{9159610B-1A82-4EBD-BF4D-10698FDF7106}" destId="{C4CDAB10-573C-49A5-B608-07C1162D7E58}" srcOrd="0" destOrd="0" presId="urn:microsoft.com/office/officeart/2005/8/layout/hierarchy5"/>
    <dgm:cxn modelId="{BE46106C-DC35-4D72-92F3-C727B53EB3C7}" type="presOf" srcId="{CAA66FE5-1FAD-41F4-8F9F-B62157B67188}" destId="{C4DB33D0-51A6-4095-92FA-B929395964B3}" srcOrd="0" destOrd="0" presId="urn:microsoft.com/office/officeart/2005/8/layout/hierarchy5"/>
    <dgm:cxn modelId="{41CABF9C-2FA0-49FD-922A-045BB69C3D79}" srcId="{B4A5FD8E-7191-41FC-AF04-4939E108E304}" destId="{A8A025DB-270B-4666-8C9D-48EDA76F0042}" srcOrd="0" destOrd="0" parTransId="{50F6547C-754D-405B-9A01-00B4D1DEE77D}" sibTransId="{D3F2CC43-1A5F-4BF6-9EC3-C86280009C84}"/>
    <dgm:cxn modelId="{20DDE872-5521-4287-BC62-D3AFCA47D8CF}" type="presOf" srcId="{80ED6854-8138-47CB-A890-CF3851CE37C5}" destId="{B37AE5FC-84D2-4DFA-876E-ED269D78C562}" srcOrd="0" destOrd="0" presId="urn:microsoft.com/office/officeart/2005/8/layout/hierarchy5"/>
    <dgm:cxn modelId="{6DE20947-B01D-4DDC-B8A2-22C11FB4B7BD}" type="presOf" srcId="{55DE2407-F6E8-476D-870E-32FC8769475D}" destId="{4DCD9ECE-EDB1-4F30-946D-541508E09C94}" srcOrd="1" destOrd="0" presId="urn:microsoft.com/office/officeart/2005/8/layout/hierarchy5"/>
    <dgm:cxn modelId="{17143612-EF00-4BF1-A07C-F37925C785EE}" srcId="{A8A025DB-270B-4666-8C9D-48EDA76F0042}" destId="{9159610B-1A82-4EBD-BF4D-10698FDF7106}" srcOrd="0" destOrd="0" parTransId="{CAA66FE5-1FAD-41F4-8F9F-B62157B67188}" sibTransId="{33BBF512-1CCD-4F4D-94CC-72B7205EF3DB}"/>
    <dgm:cxn modelId="{B3280B46-B618-458A-8DFE-AD2623B375E9}" srcId="{B2E4B415-A659-485A-81FA-15346DFD7720}" destId="{B4A5FD8E-7191-41FC-AF04-4939E108E304}" srcOrd="0" destOrd="0" parTransId="{70E727EA-B265-4DA1-9469-455C1272D840}" sibTransId="{DF0FFC7A-BF46-43BE-9521-2CE69042DB07}"/>
    <dgm:cxn modelId="{4562FBD1-99B7-47AB-86AE-BEEA5F7C640D}" type="presOf" srcId="{DEAEC8D8-5AF6-4A7A-9265-67487060DE23}" destId="{4DDC394F-8E8F-48A7-8155-4AA6931F39DE}" srcOrd="1" destOrd="0" presId="urn:microsoft.com/office/officeart/2005/8/layout/hierarchy5"/>
    <dgm:cxn modelId="{29262E0D-1841-4A64-99A0-2872BE9903CD}" type="presOf" srcId="{52545324-6936-4BCE-A308-231E4608F837}" destId="{A186D1A5-1BB9-49B7-BE3B-0CC52AF40E89}" srcOrd="1" destOrd="0" presId="urn:microsoft.com/office/officeart/2005/8/layout/hierarchy5"/>
    <dgm:cxn modelId="{16AF12C6-A6EB-4EDC-A9D6-1DC72401A4BF}" srcId="{B4A5FD8E-7191-41FC-AF04-4939E108E304}" destId="{0F7D9F32-F4F4-4DFD-9E4E-8AFA2FE00701}" srcOrd="3" destOrd="0" parTransId="{52545324-6936-4BCE-A308-231E4608F837}" sibTransId="{A43ED14A-960D-4808-A48F-46849A2F21CD}"/>
    <dgm:cxn modelId="{B34CBABB-B652-4F5E-87DA-B25F1FB5AB84}" type="presOf" srcId="{BFE242F5-4CE4-4578-9A58-80A532AA55A1}" destId="{D28CF0EC-43A3-493E-9EA4-9D683E480729}" srcOrd="0" destOrd="0" presId="urn:microsoft.com/office/officeart/2005/8/layout/hierarchy5"/>
    <dgm:cxn modelId="{6D21C0A0-2C07-44E3-B1DD-1D7ABC2E8F1D}" srcId="{B4A5FD8E-7191-41FC-AF04-4939E108E304}" destId="{BFE242F5-4CE4-4578-9A58-80A532AA55A1}" srcOrd="2" destOrd="0" parTransId="{DEAEC8D8-5AF6-4A7A-9265-67487060DE23}" sibTransId="{71E4A22D-7D73-4831-A79D-23BDE132C06A}"/>
    <dgm:cxn modelId="{6032DF2E-3BE2-4D1E-8F9A-38308B6F749F}" type="presOf" srcId="{52545324-6936-4BCE-A308-231E4608F837}" destId="{C523843A-37D5-4B3C-B91D-0F8276E66E1B}" srcOrd="0" destOrd="0" presId="urn:microsoft.com/office/officeart/2005/8/layout/hierarchy5"/>
    <dgm:cxn modelId="{2C834C31-0BB2-48E6-824A-E4B0F3414EA7}" srcId="{B4A5FD8E-7191-41FC-AF04-4939E108E304}" destId="{03E43FD2-707D-47D6-9188-E67276C9B934}" srcOrd="1" destOrd="0" parTransId="{55DE2407-F6E8-476D-870E-32FC8769475D}" sibTransId="{7AC28E19-7662-4E26-902C-3ED86570DA76}"/>
    <dgm:cxn modelId="{A4608071-E5C4-4138-ADEE-77EDCE2AA22A}" srcId="{03E43FD2-707D-47D6-9188-E67276C9B934}" destId="{34F99EF1-563B-47DE-B3AE-2A60FD5A1EA1}" srcOrd="0" destOrd="0" parTransId="{80ED6854-8138-47CB-A890-CF3851CE37C5}" sibTransId="{76194FF6-5C71-4B22-A463-F71ED8293873}"/>
    <dgm:cxn modelId="{8DC44C47-1EF4-4797-A542-4B18ED6FA075}" type="presOf" srcId="{55DE2407-F6E8-476D-870E-32FC8769475D}" destId="{9F434A71-7188-45C6-BC46-25C167DD9921}" srcOrd="0" destOrd="0" presId="urn:microsoft.com/office/officeart/2005/8/layout/hierarchy5"/>
    <dgm:cxn modelId="{84ED9BED-20CA-43B5-80D8-E43036045DF1}" type="presOf" srcId="{0F7D9F32-F4F4-4DFD-9E4E-8AFA2FE00701}" destId="{FEA494D4-5681-4DDA-BFB4-2345DAB6D945}" srcOrd="0" destOrd="0" presId="urn:microsoft.com/office/officeart/2005/8/layout/hierarchy5"/>
    <dgm:cxn modelId="{2B982D57-DFE5-4736-9220-4928C80F7B99}" type="presOf" srcId="{34F99EF1-563B-47DE-B3AE-2A60FD5A1EA1}" destId="{5E1D64AA-DD56-4769-A4E9-9330283B155D}" srcOrd="0" destOrd="0" presId="urn:microsoft.com/office/officeart/2005/8/layout/hierarchy5"/>
    <dgm:cxn modelId="{E3AF86C7-DCE8-4DEB-8415-8BB6F7A75D29}" type="presParOf" srcId="{75AA38F9-6538-4C46-8825-8ED6BAE36AA6}" destId="{1E343661-DB47-4115-A687-5EC59314CFC9}" srcOrd="0" destOrd="0" presId="urn:microsoft.com/office/officeart/2005/8/layout/hierarchy5"/>
    <dgm:cxn modelId="{9A6D2569-973E-43BB-8143-39BE0A832C13}" type="presParOf" srcId="{1E343661-DB47-4115-A687-5EC59314CFC9}" destId="{AF5CAA41-B93A-4D9E-8CC7-2A85EA0EC102}" srcOrd="0" destOrd="0" presId="urn:microsoft.com/office/officeart/2005/8/layout/hierarchy5"/>
    <dgm:cxn modelId="{C7D5AD51-5F40-4AA7-B79F-9E6ACAC97AB6}" type="presParOf" srcId="{AF5CAA41-B93A-4D9E-8CC7-2A85EA0EC102}" destId="{11154312-A3DC-41F5-846F-8D2CC525BECE}" srcOrd="0" destOrd="0" presId="urn:microsoft.com/office/officeart/2005/8/layout/hierarchy5"/>
    <dgm:cxn modelId="{764AB652-CBDF-446E-9EA9-84871AF5D54D}" type="presParOf" srcId="{11154312-A3DC-41F5-846F-8D2CC525BECE}" destId="{A7B07CF2-0E07-42DF-8E5A-D6A7499D1E00}" srcOrd="0" destOrd="0" presId="urn:microsoft.com/office/officeart/2005/8/layout/hierarchy5"/>
    <dgm:cxn modelId="{82A20EC6-820F-447C-B700-7119C4130AE5}" type="presParOf" srcId="{11154312-A3DC-41F5-846F-8D2CC525BECE}" destId="{835C3120-9AF1-4FB1-AFA9-463239E0A06D}" srcOrd="1" destOrd="0" presId="urn:microsoft.com/office/officeart/2005/8/layout/hierarchy5"/>
    <dgm:cxn modelId="{171AB40D-52BD-402E-B754-A6E6E5ADEACC}" type="presParOf" srcId="{835C3120-9AF1-4FB1-AFA9-463239E0A06D}" destId="{22D26F0D-8302-4932-BACF-25264B1F8115}" srcOrd="0" destOrd="0" presId="urn:microsoft.com/office/officeart/2005/8/layout/hierarchy5"/>
    <dgm:cxn modelId="{9902F358-5E62-4866-94E2-52D9C10170C7}" type="presParOf" srcId="{22D26F0D-8302-4932-BACF-25264B1F8115}" destId="{FFE179F0-E702-49E9-B621-2DB8DBDE6241}" srcOrd="0" destOrd="0" presId="urn:microsoft.com/office/officeart/2005/8/layout/hierarchy5"/>
    <dgm:cxn modelId="{0C39D152-FCAF-4892-8D54-0D5194575D55}" type="presParOf" srcId="{835C3120-9AF1-4FB1-AFA9-463239E0A06D}" destId="{CB4D9B65-69ED-41AE-9078-EB92690882D0}" srcOrd="1" destOrd="0" presId="urn:microsoft.com/office/officeart/2005/8/layout/hierarchy5"/>
    <dgm:cxn modelId="{A492FA27-4E82-4712-A439-9EA6C7074A96}" type="presParOf" srcId="{CB4D9B65-69ED-41AE-9078-EB92690882D0}" destId="{7DB61EBF-01FF-4A13-BA91-2ABC1671A2EE}" srcOrd="0" destOrd="0" presId="urn:microsoft.com/office/officeart/2005/8/layout/hierarchy5"/>
    <dgm:cxn modelId="{99A9850C-0E44-4E17-B123-51ED87980AEE}" type="presParOf" srcId="{CB4D9B65-69ED-41AE-9078-EB92690882D0}" destId="{BD155420-B77C-49F7-943D-14C78976AFD6}" srcOrd="1" destOrd="0" presId="urn:microsoft.com/office/officeart/2005/8/layout/hierarchy5"/>
    <dgm:cxn modelId="{F7D20F9A-ABE3-48AB-85F0-0A8B7189C7B5}" type="presParOf" srcId="{BD155420-B77C-49F7-943D-14C78976AFD6}" destId="{C4DB33D0-51A6-4095-92FA-B929395964B3}" srcOrd="0" destOrd="0" presId="urn:microsoft.com/office/officeart/2005/8/layout/hierarchy5"/>
    <dgm:cxn modelId="{02EC6B50-FD71-42A0-8669-21B9096260A9}" type="presParOf" srcId="{C4DB33D0-51A6-4095-92FA-B929395964B3}" destId="{2956DCC0-AAFB-4709-8C32-7EC6293C2563}" srcOrd="0" destOrd="0" presId="urn:microsoft.com/office/officeart/2005/8/layout/hierarchy5"/>
    <dgm:cxn modelId="{7F860762-4CEC-4EDA-99DE-F47F03C3FBB2}" type="presParOf" srcId="{BD155420-B77C-49F7-943D-14C78976AFD6}" destId="{C0444C68-25C5-4A09-9C6A-E9AC9EC266CB}" srcOrd="1" destOrd="0" presId="urn:microsoft.com/office/officeart/2005/8/layout/hierarchy5"/>
    <dgm:cxn modelId="{3B60C633-4B9B-4315-8970-1817C5BFB314}" type="presParOf" srcId="{C0444C68-25C5-4A09-9C6A-E9AC9EC266CB}" destId="{C4CDAB10-573C-49A5-B608-07C1162D7E58}" srcOrd="0" destOrd="0" presId="urn:microsoft.com/office/officeart/2005/8/layout/hierarchy5"/>
    <dgm:cxn modelId="{0C9E0AFC-2B0E-4467-8F51-CAAF11E6C1C2}" type="presParOf" srcId="{C0444C68-25C5-4A09-9C6A-E9AC9EC266CB}" destId="{5E4537B4-464F-46FA-A66A-7F0256254E6E}" srcOrd="1" destOrd="0" presId="urn:microsoft.com/office/officeart/2005/8/layout/hierarchy5"/>
    <dgm:cxn modelId="{1312615C-4D58-430F-8C68-5EFDEDE6BD98}" type="presParOf" srcId="{835C3120-9AF1-4FB1-AFA9-463239E0A06D}" destId="{9F434A71-7188-45C6-BC46-25C167DD9921}" srcOrd="2" destOrd="0" presId="urn:microsoft.com/office/officeart/2005/8/layout/hierarchy5"/>
    <dgm:cxn modelId="{DFF5CB06-1737-4BA2-AD40-4233E2976256}" type="presParOf" srcId="{9F434A71-7188-45C6-BC46-25C167DD9921}" destId="{4DCD9ECE-EDB1-4F30-946D-541508E09C94}" srcOrd="0" destOrd="0" presId="urn:microsoft.com/office/officeart/2005/8/layout/hierarchy5"/>
    <dgm:cxn modelId="{9A419D0D-32F5-4526-9D14-517DAB588241}" type="presParOf" srcId="{835C3120-9AF1-4FB1-AFA9-463239E0A06D}" destId="{2FF1C0C2-E6FD-404B-9482-14CB6BFEDA4F}" srcOrd="3" destOrd="0" presId="urn:microsoft.com/office/officeart/2005/8/layout/hierarchy5"/>
    <dgm:cxn modelId="{E9BE055A-0772-4708-9A37-469CDE3D7B7A}" type="presParOf" srcId="{2FF1C0C2-E6FD-404B-9482-14CB6BFEDA4F}" destId="{774D5FDB-727B-44F2-9AAF-BD7AD8CEA4AE}" srcOrd="0" destOrd="0" presId="urn:microsoft.com/office/officeart/2005/8/layout/hierarchy5"/>
    <dgm:cxn modelId="{7A7A20A1-25D1-4F1C-988A-25B046B37503}" type="presParOf" srcId="{2FF1C0C2-E6FD-404B-9482-14CB6BFEDA4F}" destId="{D45D96BB-AE8E-4EF7-8F3E-FF0726D94E3B}" srcOrd="1" destOrd="0" presId="urn:microsoft.com/office/officeart/2005/8/layout/hierarchy5"/>
    <dgm:cxn modelId="{512CE6BA-4FF6-4A71-B990-A050B6D7EB49}" type="presParOf" srcId="{D45D96BB-AE8E-4EF7-8F3E-FF0726D94E3B}" destId="{B37AE5FC-84D2-4DFA-876E-ED269D78C562}" srcOrd="0" destOrd="0" presId="urn:microsoft.com/office/officeart/2005/8/layout/hierarchy5"/>
    <dgm:cxn modelId="{B70331A0-7826-40EE-9470-90A0CD3AACCC}" type="presParOf" srcId="{B37AE5FC-84D2-4DFA-876E-ED269D78C562}" destId="{06EE83E0-CD5E-422D-9D77-649645BF1D91}" srcOrd="0" destOrd="0" presId="urn:microsoft.com/office/officeart/2005/8/layout/hierarchy5"/>
    <dgm:cxn modelId="{C69CB6EC-A2CE-4D40-9809-8E198AB1B3EA}" type="presParOf" srcId="{D45D96BB-AE8E-4EF7-8F3E-FF0726D94E3B}" destId="{D7DFA40B-814B-4B51-89B6-C46C0A6AB6CD}" srcOrd="1" destOrd="0" presId="urn:microsoft.com/office/officeart/2005/8/layout/hierarchy5"/>
    <dgm:cxn modelId="{CDBADA4D-2C9F-4D04-99A8-05E06A8822D1}" type="presParOf" srcId="{D7DFA40B-814B-4B51-89B6-C46C0A6AB6CD}" destId="{5E1D64AA-DD56-4769-A4E9-9330283B155D}" srcOrd="0" destOrd="0" presId="urn:microsoft.com/office/officeart/2005/8/layout/hierarchy5"/>
    <dgm:cxn modelId="{D3C5F243-2F09-433A-9D9F-9872C534C5E7}" type="presParOf" srcId="{D7DFA40B-814B-4B51-89B6-C46C0A6AB6CD}" destId="{18A10773-98F7-48F8-9FF1-5506CC9B0E62}" srcOrd="1" destOrd="0" presId="urn:microsoft.com/office/officeart/2005/8/layout/hierarchy5"/>
    <dgm:cxn modelId="{D96FCD45-B732-4A3B-BA6A-EAFD9D58C894}" type="presParOf" srcId="{835C3120-9AF1-4FB1-AFA9-463239E0A06D}" destId="{7F263BED-E1E2-4C1F-8BBF-A3903ED008ED}" srcOrd="4" destOrd="0" presId="urn:microsoft.com/office/officeart/2005/8/layout/hierarchy5"/>
    <dgm:cxn modelId="{CD4812D5-71BC-4708-A424-2161715C555C}" type="presParOf" srcId="{7F263BED-E1E2-4C1F-8BBF-A3903ED008ED}" destId="{4DDC394F-8E8F-48A7-8155-4AA6931F39DE}" srcOrd="0" destOrd="0" presId="urn:microsoft.com/office/officeart/2005/8/layout/hierarchy5"/>
    <dgm:cxn modelId="{D45BC9AC-2571-4029-AE84-1119A1C3C93F}" type="presParOf" srcId="{835C3120-9AF1-4FB1-AFA9-463239E0A06D}" destId="{FBFF700E-449B-408C-B5EB-8E7E020062E1}" srcOrd="5" destOrd="0" presId="urn:microsoft.com/office/officeart/2005/8/layout/hierarchy5"/>
    <dgm:cxn modelId="{F16AA2C6-8345-4C44-A37D-659653E75A97}" type="presParOf" srcId="{FBFF700E-449B-408C-B5EB-8E7E020062E1}" destId="{D28CF0EC-43A3-493E-9EA4-9D683E480729}" srcOrd="0" destOrd="0" presId="urn:microsoft.com/office/officeart/2005/8/layout/hierarchy5"/>
    <dgm:cxn modelId="{D0DE3D6C-8A29-4E1D-B1EE-5CE688CC5895}" type="presParOf" srcId="{FBFF700E-449B-408C-B5EB-8E7E020062E1}" destId="{E46CE334-9949-4CD3-A21B-2E96692FEAFB}" srcOrd="1" destOrd="0" presId="urn:microsoft.com/office/officeart/2005/8/layout/hierarchy5"/>
    <dgm:cxn modelId="{AA851D54-161D-406C-861B-252283C056BB}" type="presParOf" srcId="{835C3120-9AF1-4FB1-AFA9-463239E0A06D}" destId="{C523843A-37D5-4B3C-B91D-0F8276E66E1B}" srcOrd="6" destOrd="0" presId="urn:microsoft.com/office/officeart/2005/8/layout/hierarchy5"/>
    <dgm:cxn modelId="{55C2FF71-2FCA-4C13-8CF0-7CBC61961B3D}" type="presParOf" srcId="{C523843A-37D5-4B3C-B91D-0F8276E66E1B}" destId="{A186D1A5-1BB9-49B7-BE3B-0CC52AF40E89}" srcOrd="0" destOrd="0" presId="urn:microsoft.com/office/officeart/2005/8/layout/hierarchy5"/>
    <dgm:cxn modelId="{65A79E99-5D74-44D5-8FC2-7F055548EF3E}" type="presParOf" srcId="{835C3120-9AF1-4FB1-AFA9-463239E0A06D}" destId="{9BD9D172-758A-4BC7-9229-9C1074D3BF08}" srcOrd="7" destOrd="0" presId="urn:microsoft.com/office/officeart/2005/8/layout/hierarchy5"/>
    <dgm:cxn modelId="{1FE8E68F-3198-4574-AB85-966CDB5B0783}" type="presParOf" srcId="{9BD9D172-758A-4BC7-9229-9C1074D3BF08}" destId="{FEA494D4-5681-4DDA-BFB4-2345DAB6D945}" srcOrd="0" destOrd="0" presId="urn:microsoft.com/office/officeart/2005/8/layout/hierarchy5"/>
    <dgm:cxn modelId="{B643063D-A5A1-4FB0-874C-23B263C6675A}" type="presParOf" srcId="{9BD9D172-758A-4BC7-9229-9C1074D3BF08}" destId="{B7342A18-5399-4359-AD10-0D12E464C20A}" srcOrd="1" destOrd="0" presId="urn:microsoft.com/office/officeart/2005/8/layout/hierarchy5"/>
    <dgm:cxn modelId="{ADB59414-42B3-4ED1-8C61-49617C52D2E5}" type="presParOf" srcId="{75AA38F9-6538-4C46-8825-8ED6BAE36AA6}" destId="{1921D22A-4EA2-400D-8253-DD9833912D19}"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AE4B54-00A8-4583-A700-8B3613F02EAD}">
      <dsp:nvSpPr>
        <dsp:cNvPr id="0" name=""/>
        <dsp:cNvSpPr/>
      </dsp:nvSpPr>
      <dsp:spPr>
        <a:xfrm>
          <a:off x="648982" y="173932"/>
          <a:ext cx="2247746" cy="2247746"/>
        </a:xfrm>
        <a:prstGeom prst="pie">
          <a:avLst>
            <a:gd name="adj1" fmla="val 16200000"/>
            <a:gd name="adj2" fmla="val 180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it-IT" sz="3200" kern="1200"/>
            <a:t>AdG</a:t>
          </a:r>
          <a:endParaRPr lang="it-IT" sz="3200" kern="1200" dirty="0"/>
        </a:p>
      </dsp:txBody>
      <dsp:txXfrm>
        <a:off x="1833599" y="650241"/>
        <a:ext cx="802766" cy="668972"/>
      </dsp:txXfrm>
    </dsp:sp>
    <dsp:sp modelId="{36222FFF-405B-46B2-BB75-127971D79931}">
      <dsp:nvSpPr>
        <dsp:cNvPr id="0" name=""/>
        <dsp:cNvSpPr/>
      </dsp:nvSpPr>
      <dsp:spPr>
        <a:xfrm>
          <a:off x="602690" y="254209"/>
          <a:ext cx="2247746" cy="2247746"/>
        </a:xfrm>
        <a:prstGeom prst="pie">
          <a:avLst>
            <a:gd name="adj1" fmla="val 1800000"/>
            <a:gd name="adj2" fmla="val 900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it-IT" sz="3200" kern="1200"/>
            <a:t>AdC</a:t>
          </a:r>
          <a:endParaRPr lang="it-IT" sz="3200" kern="1200" dirty="0"/>
        </a:p>
      </dsp:txBody>
      <dsp:txXfrm>
        <a:off x="1137867" y="1712568"/>
        <a:ext cx="1204150" cy="588695"/>
      </dsp:txXfrm>
    </dsp:sp>
    <dsp:sp modelId="{98240A88-4E58-4276-8266-843AE84E753C}">
      <dsp:nvSpPr>
        <dsp:cNvPr id="0" name=""/>
        <dsp:cNvSpPr/>
      </dsp:nvSpPr>
      <dsp:spPr>
        <a:xfrm>
          <a:off x="556397" y="173932"/>
          <a:ext cx="2247746" cy="2247746"/>
        </a:xfrm>
        <a:prstGeom prst="pie">
          <a:avLst>
            <a:gd name="adj1" fmla="val 9000000"/>
            <a:gd name="adj2" fmla="val 1620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it-IT" sz="3200" kern="1200"/>
            <a:t>AdA</a:t>
          </a:r>
          <a:endParaRPr lang="it-IT" sz="3200" kern="1200" dirty="0"/>
        </a:p>
      </dsp:txBody>
      <dsp:txXfrm>
        <a:off x="816761" y="650241"/>
        <a:ext cx="802766" cy="668972"/>
      </dsp:txXfrm>
    </dsp:sp>
    <dsp:sp modelId="{47513474-9BD8-402A-B96F-35BDC94736EB}">
      <dsp:nvSpPr>
        <dsp:cNvPr id="0" name=""/>
        <dsp:cNvSpPr/>
      </dsp:nvSpPr>
      <dsp:spPr>
        <a:xfrm>
          <a:off x="510022" y="34786"/>
          <a:ext cx="2526039" cy="2526039"/>
        </a:xfrm>
        <a:prstGeom prst="circularArrow">
          <a:avLst>
            <a:gd name="adj1" fmla="val 5085"/>
            <a:gd name="adj2" fmla="val 327528"/>
            <a:gd name="adj3" fmla="val 1472472"/>
            <a:gd name="adj4" fmla="val 16199432"/>
            <a:gd name="adj5" fmla="val 5932"/>
          </a:avLst>
        </a:prstGeom>
        <a:gradFill rotWithShape="0">
          <a:gsLst>
            <a:gs pos="0">
              <a:schemeClr val="accent5">
                <a:tint val="60000"/>
                <a:hueOff val="0"/>
                <a:satOff val="0"/>
                <a:lumOff val="0"/>
                <a:alphaOff val="0"/>
                <a:satMod val="103000"/>
                <a:lumMod val="102000"/>
                <a:tint val="94000"/>
              </a:schemeClr>
            </a:gs>
            <a:gs pos="50000">
              <a:schemeClr val="accent5">
                <a:tint val="60000"/>
                <a:hueOff val="0"/>
                <a:satOff val="0"/>
                <a:lumOff val="0"/>
                <a:alphaOff val="0"/>
                <a:satMod val="110000"/>
                <a:lumMod val="100000"/>
                <a:shade val="100000"/>
              </a:schemeClr>
            </a:gs>
            <a:gs pos="100000">
              <a:schemeClr val="accent5">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554F5B04-12A1-4243-8B54-A3237C59F08C}">
      <dsp:nvSpPr>
        <dsp:cNvPr id="0" name=""/>
        <dsp:cNvSpPr/>
      </dsp:nvSpPr>
      <dsp:spPr>
        <a:xfrm>
          <a:off x="463543" y="114921"/>
          <a:ext cx="2526039" cy="2526039"/>
        </a:xfrm>
        <a:prstGeom prst="circularArrow">
          <a:avLst>
            <a:gd name="adj1" fmla="val 5085"/>
            <a:gd name="adj2" fmla="val 327528"/>
            <a:gd name="adj3" fmla="val 8671970"/>
            <a:gd name="adj4" fmla="val 1800502"/>
            <a:gd name="adj5" fmla="val 5932"/>
          </a:avLst>
        </a:prstGeom>
        <a:gradFill rotWithShape="0">
          <a:gsLst>
            <a:gs pos="0">
              <a:schemeClr val="accent5">
                <a:tint val="60000"/>
                <a:hueOff val="0"/>
                <a:satOff val="0"/>
                <a:lumOff val="0"/>
                <a:alphaOff val="0"/>
                <a:satMod val="103000"/>
                <a:lumMod val="102000"/>
                <a:tint val="94000"/>
              </a:schemeClr>
            </a:gs>
            <a:gs pos="50000">
              <a:schemeClr val="accent5">
                <a:tint val="60000"/>
                <a:hueOff val="0"/>
                <a:satOff val="0"/>
                <a:lumOff val="0"/>
                <a:alphaOff val="0"/>
                <a:satMod val="110000"/>
                <a:lumMod val="100000"/>
                <a:shade val="100000"/>
              </a:schemeClr>
            </a:gs>
            <a:gs pos="100000">
              <a:schemeClr val="accent5">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C2E648A4-E48A-43ED-A940-8E35E4D2CCBA}">
      <dsp:nvSpPr>
        <dsp:cNvPr id="0" name=""/>
        <dsp:cNvSpPr/>
      </dsp:nvSpPr>
      <dsp:spPr>
        <a:xfrm>
          <a:off x="417065" y="34786"/>
          <a:ext cx="2526039" cy="2526039"/>
        </a:xfrm>
        <a:prstGeom prst="circularArrow">
          <a:avLst>
            <a:gd name="adj1" fmla="val 5085"/>
            <a:gd name="adj2" fmla="val 327528"/>
            <a:gd name="adj3" fmla="val 15873039"/>
            <a:gd name="adj4" fmla="val 9000000"/>
            <a:gd name="adj5" fmla="val 5932"/>
          </a:avLst>
        </a:prstGeom>
        <a:gradFill rotWithShape="0">
          <a:gsLst>
            <a:gs pos="0">
              <a:schemeClr val="accent5">
                <a:tint val="60000"/>
                <a:hueOff val="0"/>
                <a:satOff val="0"/>
                <a:lumOff val="0"/>
                <a:alphaOff val="0"/>
                <a:satMod val="103000"/>
                <a:lumMod val="102000"/>
                <a:tint val="94000"/>
              </a:schemeClr>
            </a:gs>
            <a:gs pos="50000">
              <a:schemeClr val="accent5">
                <a:tint val="60000"/>
                <a:hueOff val="0"/>
                <a:satOff val="0"/>
                <a:lumOff val="0"/>
                <a:alphaOff val="0"/>
                <a:satMod val="110000"/>
                <a:lumMod val="100000"/>
                <a:shade val="100000"/>
              </a:schemeClr>
            </a:gs>
            <a:gs pos="100000">
              <a:schemeClr val="accent5">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064434-12D8-429D-A77E-C83B27A47ED8}">
      <dsp:nvSpPr>
        <dsp:cNvPr id="0" name=""/>
        <dsp:cNvSpPr/>
      </dsp:nvSpPr>
      <dsp:spPr>
        <a:xfrm>
          <a:off x="597604" y="0"/>
          <a:ext cx="3408161" cy="3408161"/>
        </a:xfrm>
        <a:prstGeom prst="diamond">
          <a:avLst/>
        </a:prstGeom>
        <a:gradFill rotWithShape="0">
          <a:gsLst>
            <a:gs pos="0">
              <a:schemeClr val="accent5">
                <a:tint val="40000"/>
                <a:hueOff val="0"/>
                <a:satOff val="0"/>
                <a:lumOff val="0"/>
                <a:alphaOff val="0"/>
                <a:satMod val="103000"/>
                <a:lumMod val="102000"/>
                <a:tint val="94000"/>
              </a:schemeClr>
            </a:gs>
            <a:gs pos="50000">
              <a:schemeClr val="accent5">
                <a:tint val="40000"/>
                <a:hueOff val="0"/>
                <a:satOff val="0"/>
                <a:lumOff val="0"/>
                <a:alphaOff val="0"/>
                <a:satMod val="110000"/>
                <a:lumMod val="100000"/>
                <a:shade val="100000"/>
              </a:schemeClr>
            </a:gs>
            <a:gs pos="100000">
              <a:schemeClr val="accent5">
                <a:tint val="4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9B4EF0E2-48C2-4A10-8561-C99CA02462C2}">
      <dsp:nvSpPr>
        <dsp:cNvPr id="0" name=""/>
        <dsp:cNvSpPr/>
      </dsp:nvSpPr>
      <dsp:spPr>
        <a:xfrm>
          <a:off x="940567" y="323775"/>
          <a:ext cx="1329182" cy="1329182"/>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t-IT" sz="1400" i="1" kern="1200" dirty="0">
              <a:solidFill>
                <a:schemeClr val="tx1"/>
              </a:solidFill>
              <a:effectLst>
                <a:outerShdw blurRad="38100" dist="38100" dir="2700000" algn="tl">
                  <a:srgbClr val="000000">
                    <a:alpha val="43137"/>
                  </a:srgbClr>
                </a:outerShdw>
              </a:effectLst>
            </a:rPr>
            <a:t>Verifiche sulla stabilità delle operazioni - art 71 del RDC</a:t>
          </a:r>
          <a:endParaRPr lang="it-IT" sz="1400" kern="1200" dirty="0">
            <a:solidFill>
              <a:schemeClr val="tx1"/>
            </a:solidFill>
          </a:endParaRPr>
        </a:p>
      </dsp:txBody>
      <dsp:txXfrm>
        <a:off x="1005452" y="388660"/>
        <a:ext cx="1199412" cy="1199412"/>
      </dsp:txXfrm>
    </dsp:sp>
    <dsp:sp modelId="{F0F19667-C55A-4A26-9B2D-8F4836F41B2B}">
      <dsp:nvSpPr>
        <dsp:cNvPr id="0" name=""/>
        <dsp:cNvSpPr/>
      </dsp:nvSpPr>
      <dsp:spPr>
        <a:xfrm>
          <a:off x="2371994" y="323775"/>
          <a:ext cx="1329182" cy="1329182"/>
        </a:xfrm>
        <a:prstGeom prst="roundRect">
          <a:avLst/>
        </a:prstGeom>
        <a:gradFill rotWithShape="0">
          <a:gsLst>
            <a:gs pos="0">
              <a:schemeClr val="accent5">
                <a:hueOff val="-2252848"/>
                <a:satOff val="-5806"/>
                <a:lumOff val="-3922"/>
                <a:alphaOff val="0"/>
                <a:satMod val="103000"/>
                <a:lumMod val="102000"/>
                <a:tint val="94000"/>
              </a:schemeClr>
            </a:gs>
            <a:gs pos="50000">
              <a:schemeClr val="accent5">
                <a:hueOff val="-2252848"/>
                <a:satOff val="-5806"/>
                <a:lumOff val="-3922"/>
                <a:alphaOff val="0"/>
                <a:satMod val="110000"/>
                <a:lumMod val="100000"/>
                <a:shade val="100000"/>
              </a:schemeClr>
            </a:gs>
            <a:gs pos="100000">
              <a:schemeClr val="accent5">
                <a:hueOff val="-2252848"/>
                <a:satOff val="-5806"/>
                <a:lumOff val="-3922"/>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ts val="0"/>
            </a:spcAft>
          </a:pPr>
          <a:r>
            <a:rPr lang="it-IT" sz="1400" i="1" kern="1200" dirty="0">
              <a:solidFill>
                <a:schemeClr val="tx1"/>
              </a:solidFill>
              <a:effectLst>
                <a:outerShdw blurRad="38100" dist="38100" dir="2700000" algn="tl">
                  <a:srgbClr val="000000">
                    <a:alpha val="43137"/>
                  </a:srgbClr>
                </a:outerShdw>
              </a:effectLst>
            </a:rPr>
            <a:t>Chiusura dello strumento finanziario - art. 41 e 42</a:t>
          </a:r>
        </a:p>
        <a:p>
          <a:pPr lvl="0" algn="ctr" defTabSz="622300">
            <a:lnSpc>
              <a:spcPct val="90000"/>
            </a:lnSpc>
            <a:spcBef>
              <a:spcPct val="0"/>
            </a:spcBef>
            <a:spcAft>
              <a:spcPts val="0"/>
            </a:spcAft>
          </a:pPr>
          <a:r>
            <a:rPr lang="it-IT" sz="1400" i="1" kern="1200" dirty="0">
              <a:solidFill>
                <a:schemeClr val="tx1"/>
              </a:solidFill>
              <a:effectLst>
                <a:outerShdw blurRad="38100" dist="38100" dir="2700000" algn="tl">
                  <a:srgbClr val="000000">
                    <a:alpha val="43137"/>
                  </a:srgbClr>
                </a:outerShdw>
              </a:effectLst>
            </a:rPr>
            <a:t>del RDC</a:t>
          </a:r>
        </a:p>
      </dsp:txBody>
      <dsp:txXfrm>
        <a:off x="2436879" y="388660"/>
        <a:ext cx="1199412" cy="1199412"/>
      </dsp:txXfrm>
    </dsp:sp>
    <dsp:sp modelId="{804608DE-A141-4D3B-9E18-C39FE3D7EF86}">
      <dsp:nvSpPr>
        <dsp:cNvPr id="0" name=""/>
        <dsp:cNvSpPr/>
      </dsp:nvSpPr>
      <dsp:spPr>
        <a:xfrm>
          <a:off x="940567" y="1755202"/>
          <a:ext cx="1329182" cy="1329182"/>
        </a:xfrm>
        <a:prstGeom prst="roundRect">
          <a:avLst/>
        </a:prstGeom>
        <a:gradFill rotWithShape="0">
          <a:gsLst>
            <a:gs pos="0">
              <a:schemeClr val="accent5">
                <a:hueOff val="-4505695"/>
                <a:satOff val="-11613"/>
                <a:lumOff val="-7843"/>
                <a:alphaOff val="0"/>
                <a:satMod val="103000"/>
                <a:lumMod val="102000"/>
                <a:tint val="94000"/>
              </a:schemeClr>
            </a:gs>
            <a:gs pos="50000">
              <a:schemeClr val="accent5">
                <a:hueOff val="-4505695"/>
                <a:satOff val="-11613"/>
                <a:lumOff val="-7843"/>
                <a:alphaOff val="0"/>
                <a:satMod val="110000"/>
                <a:lumMod val="100000"/>
                <a:shade val="100000"/>
              </a:schemeClr>
            </a:gs>
            <a:gs pos="100000">
              <a:schemeClr val="accent5">
                <a:hueOff val="-4505695"/>
                <a:satOff val="-11613"/>
                <a:lumOff val="-7843"/>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t-IT" sz="1400" i="1" kern="1200" dirty="0">
              <a:solidFill>
                <a:schemeClr val="tx1"/>
              </a:solidFill>
              <a:effectLst>
                <a:outerShdw blurRad="38100" dist="38100" dir="2700000" algn="tl">
                  <a:srgbClr val="000000">
                    <a:alpha val="43137"/>
                  </a:srgbClr>
                </a:outerShdw>
              </a:effectLst>
            </a:rPr>
            <a:t>Audit tematico sulla preparazione </a:t>
          </a:r>
          <a:br>
            <a:rPr lang="it-IT" sz="1400" i="1" kern="1200" dirty="0">
              <a:solidFill>
                <a:schemeClr val="tx1"/>
              </a:solidFill>
              <a:effectLst>
                <a:outerShdw blurRad="38100" dist="38100" dir="2700000" algn="tl">
                  <a:srgbClr val="000000">
                    <a:alpha val="43137"/>
                  </a:srgbClr>
                </a:outerShdw>
              </a:effectLst>
            </a:rPr>
          </a:br>
          <a:r>
            <a:rPr lang="it-IT" sz="1400" i="1" kern="1200" dirty="0">
              <a:solidFill>
                <a:schemeClr val="tx1"/>
              </a:solidFill>
              <a:effectLst>
                <a:outerShdw blurRad="38100" dist="38100" dir="2700000" algn="tl">
                  <a:srgbClr val="000000">
                    <a:alpha val="43137"/>
                  </a:srgbClr>
                </a:outerShdw>
              </a:effectLst>
            </a:rPr>
            <a:t>alla chiusura </a:t>
          </a:r>
        </a:p>
      </dsp:txBody>
      <dsp:txXfrm>
        <a:off x="1005452" y="1820087"/>
        <a:ext cx="1199412" cy="1199412"/>
      </dsp:txXfrm>
    </dsp:sp>
    <dsp:sp modelId="{C9801A3E-540F-4958-BFC1-55FEC86EE5BE}">
      <dsp:nvSpPr>
        <dsp:cNvPr id="0" name=""/>
        <dsp:cNvSpPr/>
      </dsp:nvSpPr>
      <dsp:spPr>
        <a:xfrm>
          <a:off x="2364378" y="1770448"/>
          <a:ext cx="1329182" cy="1329182"/>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it-IT" sz="1400" i="1" kern="1200" dirty="0">
              <a:solidFill>
                <a:schemeClr val="tx1"/>
              </a:solidFill>
              <a:effectLst>
                <a:outerShdw blurRad="38100" dist="38100" dir="2700000" algn="tl">
                  <a:srgbClr val="000000">
                    <a:alpha val="43137"/>
                  </a:srgbClr>
                </a:outerShdw>
              </a:effectLst>
            </a:rPr>
            <a:t>Follow-up Audit di sistema </a:t>
          </a:r>
        </a:p>
      </dsp:txBody>
      <dsp:txXfrm>
        <a:off x="2429263" y="1835333"/>
        <a:ext cx="1199412" cy="11994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84DE3E-8AFC-4AD2-95A5-AA96AA768796}">
      <dsp:nvSpPr>
        <dsp:cNvPr id="0" name=""/>
        <dsp:cNvSpPr/>
      </dsp:nvSpPr>
      <dsp:spPr>
        <a:xfrm>
          <a:off x="326173" y="0"/>
          <a:ext cx="3696629" cy="251460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CE0EC7-95A5-467F-B0BE-0574CD7734E6}">
      <dsp:nvSpPr>
        <dsp:cNvPr id="0" name=""/>
        <dsp:cNvSpPr/>
      </dsp:nvSpPr>
      <dsp:spPr>
        <a:xfrm>
          <a:off x="292436" y="743225"/>
          <a:ext cx="1590094" cy="1005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it-IT" sz="1600" kern="1200" dirty="0"/>
            <a:t>I periodo di campionamento</a:t>
          </a:r>
        </a:p>
        <a:p>
          <a:pPr lvl="0" algn="ctr" defTabSz="711200">
            <a:lnSpc>
              <a:spcPct val="90000"/>
            </a:lnSpc>
            <a:spcBef>
              <a:spcPct val="0"/>
            </a:spcBef>
            <a:spcAft>
              <a:spcPct val="35000"/>
            </a:spcAft>
          </a:pPr>
          <a:r>
            <a:rPr lang="it-IT" sz="1600" kern="1200" dirty="0"/>
            <a:t>20 operazioni</a:t>
          </a:r>
        </a:p>
      </dsp:txBody>
      <dsp:txXfrm>
        <a:off x="341537" y="792326"/>
        <a:ext cx="1491892" cy="907638"/>
      </dsp:txXfrm>
    </dsp:sp>
    <dsp:sp modelId="{40FE1EC3-BCD7-4A45-ACC5-6EB10E9C9C51}">
      <dsp:nvSpPr>
        <dsp:cNvPr id="0" name=""/>
        <dsp:cNvSpPr/>
      </dsp:nvSpPr>
      <dsp:spPr>
        <a:xfrm>
          <a:off x="1979203" y="743225"/>
          <a:ext cx="1590094" cy="1005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it-IT" sz="1600" kern="1200" dirty="0"/>
            <a:t>II periodo di campionamento</a:t>
          </a:r>
        </a:p>
        <a:p>
          <a:pPr lvl="0" algn="ctr" defTabSz="711200">
            <a:lnSpc>
              <a:spcPct val="90000"/>
            </a:lnSpc>
            <a:spcBef>
              <a:spcPct val="0"/>
            </a:spcBef>
            <a:spcAft>
              <a:spcPct val="35000"/>
            </a:spcAft>
          </a:pPr>
          <a:r>
            <a:rPr lang="it-IT" sz="1600" kern="1200" dirty="0"/>
            <a:t>29 operazioni</a:t>
          </a:r>
        </a:p>
      </dsp:txBody>
      <dsp:txXfrm>
        <a:off x="2028304" y="792326"/>
        <a:ext cx="1491892" cy="9076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DF0F0E-32A8-4C5E-B9FB-E6A7D6E67021}">
      <dsp:nvSpPr>
        <dsp:cNvPr id="0" name=""/>
        <dsp:cNvSpPr/>
      </dsp:nvSpPr>
      <dsp:spPr>
        <a:xfrm>
          <a:off x="306379" y="0"/>
          <a:ext cx="3472303" cy="2271751"/>
        </a:xfrm>
        <a:prstGeom prst="rightArrow">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97FEE6-4510-4EF7-AA51-C0DE814BA17E}">
      <dsp:nvSpPr>
        <dsp:cNvPr id="0" name=""/>
        <dsp:cNvSpPr/>
      </dsp:nvSpPr>
      <dsp:spPr>
        <a:xfrm>
          <a:off x="4388" y="681525"/>
          <a:ext cx="1314879" cy="90870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it-IT" sz="1300" kern="1200" dirty="0"/>
            <a:t>I periodo di campionamento 20 operazioni</a:t>
          </a:r>
        </a:p>
      </dsp:txBody>
      <dsp:txXfrm>
        <a:off x="48747" y="725884"/>
        <a:ext cx="1226161" cy="819982"/>
      </dsp:txXfrm>
    </dsp:sp>
    <dsp:sp modelId="{251CA57C-5B91-4F8F-A33B-FA4DD35BB182}">
      <dsp:nvSpPr>
        <dsp:cNvPr id="0" name=""/>
        <dsp:cNvSpPr/>
      </dsp:nvSpPr>
      <dsp:spPr>
        <a:xfrm>
          <a:off x="1385091" y="681525"/>
          <a:ext cx="1314879" cy="90870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it-IT" sz="1300" kern="1200" dirty="0"/>
            <a:t>II periodo di campionamento 7 operazioni</a:t>
          </a:r>
        </a:p>
      </dsp:txBody>
      <dsp:txXfrm>
        <a:off x="1429450" y="725884"/>
        <a:ext cx="1226161" cy="819982"/>
      </dsp:txXfrm>
    </dsp:sp>
    <dsp:sp modelId="{3B70A219-3479-44FB-B2E5-5E2E0A531665}">
      <dsp:nvSpPr>
        <dsp:cNvPr id="0" name=""/>
        <dsp:cNvSpPr/>
      </dsp:nvSpPr>
      <dsp:spPr>
        <a:xfrm>
          <a:off x="2765795" y="681525"/>
          <a:ext cx="1314879" cy="90870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it-IT" sz="1300" kern="1200" dirty="0"/>
            <a:t>III periodo di campionamento 5 operazioni</a:t>
          </a:r>
        </a:p>
      </dsp:txBody>
      <dsp:txXfrm>
        <a:off x="2810154" y="725884"/>
        <a:ext cx="1226161" cy="8199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736319-EAC9-4DBA-B376-1091EC6F81D5}">
      <dsp:nvSpPr>
        <dsp:cNvPr id="0" name=""/>
        <dsp:cNvSpPr/>
      </dsp:nvSpPr>
      <dsp:spPr>
        <a:xfrm>
          <a:off x="1215" y="0"/>
          <a:ext cx="1185606" cy="2365215"/>
        </a:xfrm>
        <a:prstGeom prst="roundRect">
          <a:avLst>
            <a:gd name="adj" fmla="val 10000"/>
          </a:avLst>
        </a:prstGeom>
        <a:gradFill rotWithShape="0">
          <a:gsLst>
            <a:gs pos="0">
              <a:schemeClr val="accent5">
                <a:shade val="80000"/>
                <a:hueOff val="0"/>
                <a:satOff val="0"/>
                <a:lumOff val="0"/>
                <a:alphaOff val="0"/>
                <a:lumMod val="110000"/>
                <a:satMod val="105000"/>
                <a:tint val="67000"/>
              </a:schemeClr>
            </a:gs>
            <a:gs pos="50000">
              <a:schemeClr val="accent5">
                <a:shade val="80000"/>
                <a:hueOff val="0"/>
                <a:satOff val="0"/>
                <a:lumOff val="0"/>
                <a:alphaOff val="0"/>
                <a:lumMod val="105000"/>
                <a:satMod val="103000"/>
                <a:tint val="73000"/>
              </a:schemeClr>
            </a:gs>
            <a:gs pos="100000">
              <a:schemeClr val="accent5">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it-IT" sz="1050" kern="1200"/>
            <a:t>La Strategia di audit viene elaborata previa </a:t>
          </a:r>
          <a:r>
            <a:rPr lang="it-IT" sz="1050" i="1" kern="1200">
              <a:effectLst>
                <a:outerShdw blurRad="38100" dist="38100" dir="2700000" algn="tl">
                  <a:srgbClr val="000000">
                    <a:alpha val="43137"/>
                  </a:srgbClr>
                </a:outerShdw>
              </a:effectLst>
            </a:rPr>
            <a:t>consultazione con l’Autorità di Gestione.</a:t>
          </a:r>
          <a:endParaRPr lang="it-IT" sz="1050" i="1" kern="1200" dirty="0">
            <a:effectLst>
              <a:outerShdw blurRad="38100" dist="38100" dir="2700000" algn="tl">
                <a:srgbClr val="000000">
                  <a:alpha val="43137"/>
                </a:srgbClr>
              </a:outerShdw>
            </a:effectLst>
          </a:endParaRPr>
        </a:p>
      </dsp:txBody>
      <dsp:txXfrm>
        <a:off x="35940" y="34725"/>
        <a:ext cx="1116156" cy="2295765"/>
      </dsp:txXfrm>
    </dsp:sp>
    <dsp:sp modelId="{7A249FC3-16BC-490F-8AC7-E5846ABA9021}">
      <dsp:nvSpPr>
        <dsp:cNvPr id="0" name=""/>
        <dsp:cNvSpPr/>
      </dsp:nvSpPr>
      <dsp:spPr>
        <a:xfrm>
          <a:off x="1386003" y="0"/>
          <a:ext cx="1185606" cy="2365215"/>
        </a:xfrm>
        <a:prstGeom prst="roundRect">
          <a:avLst>
            <a:gd name="adj" fmla="val 10000"/>
          </a:avLst>
        </a:prstGeom>
        <a:gradFill rotWithShape="0">
          <a:gsLst>
            <a:gs pos="0">
              <a:schemeClr val="accent5">
                <a:shade val="80000"/>
                <a:hueOff val="0"/>
                <a:satOff val="0"/>
                <a:lumOff val="0"/>
                <a:alphaOff val="0"/>
                <a:lumMod val="110000"/>
                <a:satMod val="105000"/>
                <a:tint val="67000"/>
              </a:schemeClr>
            </a:gs>
            <a:gs pos="50000">
              <a:schemeClr val="accent5">
                <a:shade val="80000"/>
                <a:hueOff val="0"/>
                <a:satOff val="0"/>
                <a:lumOff val="0"/>
                <a:alphaOff val="0"/>
                <a:lumMod val="105000"/>
                <a:satMod val="103000"/>
                <a:tint val="73000"/>
              </a:schemeClr>
            </a:gs>
            <a:gs pos="100000">
              <a:schemeClr val="accent5">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it-IT" sz="1050" kern="1200"/>
            <a:t>Non vi è alcun obbligo di provvedere alla procedura di designazione: le disposizioni promuovono il </a:t>
          </a:r>
          <a:r>
            <a:rPr lang="it-IT" sz="1050" i="1" kern="1200">
              <a:effectLst>
                <a:outerShdw blurRad="38100" dist="38100" dir="2700000" algn="tl">
                  <a:srgbClr val="000000">
                    <a:alpha val="43137"/>
                  </a:srgbClr>
                </a:outerShdw>
              </a:effectLst>
            </a:rPr>
            <a:t>mantenimento dei sistemi esistenti </a:t>
          </a:r>
          <a:r>
            <a:rPr lang="it-IT" sz="1050" kern="1200"/>
            <a:t>e regole più semplici per l'individuazione di organismi nuovi.</a:t>
          </a:r>
          <a:endParaRPr lang="it-IT" sz="1050" kern="1200" dirty="0"/>
        </a:p>
      </dsp:txBody>
      <dsp:txXfrm>
        <a:off x="1420728" y="34725"/>
        <a:ext cx="1116156" cy="2295765"/>
      </dsp:txXfrm>
    </dsp:sp>
    <dsp:sp modelId="{7486AD97-2927-4B50-9BA2-2E68507FCB6A}">
      <dsp:nvSpPr>
        <dsp:cNvPr id="0" name=""/>
        <dsp:cNvSpPr/>
      </dsp:nvSpPr>
      <dsp:spPr>
        <a:xfrm>
          <a:off x="2770791" y="0"/>
          <a:ext cx="1185606" cy="2365215"/>
        </a:xfrm>
        <a:prstGeom prst="roundRect">
          <a:avLst>
            <a:gd name="adj" fmla="val 10000"/>
          </a:avLst>
        </a:prstGeom>
        <a:gradFill rotWithShape="0">
          <a:gsLst>
            <a:gs pos="0">
              <a:schemeClr val="accent5">
                <a:shade val="80000"/>
                <a:hueOff val="0"/>
                <a:satOff val="0"/>
                <a:lumOff val="0"/>
                <a:alphaOff val="0"/>
                <a:lumMod val="110000"/>
                <a:satMod val="105000"/>
                <a:tint val="67000"/>
              </a:schemeClr>
            </a:gs>
            <a:gs pos="50000">
              <a:schemeClr val="accent5">
                <a:shade val="80000"/>
                <a:hueOff val="0"/>
                <a:satOff val="0"/>
                <a:lumOff val="0"/>
                <a:alphaOff val="0"/>
                <a:lumMod val="105000"/>
                <a:satMod val="103000"/>
                <a:tint val="73000"/>
              </a:schemeClr>
            </a:gs>
            <a:gs pos="100000">
              <a:schemeClr val="accent5">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it-IT" sz="1050" i="1" kern="1200">
              <a:effectLst>
                <a:outerShdw blurRad="38100" dist="38100" dir="2700000" algn="tl">
                  <a:srgbClr val="000000">
                    <a:alpha val="43137"/>
                  </a:srgbClr>
                </a:outerShdw>
              </a:effectLst>
            </a:rPr>
            <a:t>Più stretto confronto tra Commissione Europea (CE) e le AdA</a:t>
          </a:r>
          <a:r>
            <a:rPr lang="it-IT" sz="1050" kern="1200"/>
            <a:t>: coordinamento anche sui piani e sui metodi di audit</a:t>
          </a:r>
          <a:endParaRPr lang="it-IT" sz="1050" kern="1200" dirty="0"/>
        </a:p>
      </dsp:txBody>
      <dsp:txXfrm>
        <a:off x="2805516" y="34725"/>
        <a:ext cx="1116156" cy="2295765"/>
      </dsp:txXfrm>
    </dsp:sp>
    <dsp:sp modelId="{177C9032-4552-4DF1-B9EA-7FF59CF41B75}">
      <dsp:nvSpPr>
        <dsp:cNvPr id="0" name=""/>
        <dsp:cNvSpPr/>
      </dsp:nvSpPr>
      <dsp:spPr>
        <a:xfrm>
          <a:off x="4155580" y="0"/>
          <a:ext cx="1185606" cy="2365215"/>
        </a:xfrm>
        <a:prstGeom prst="roundRect">
          <a:avLst>
            <a:gd name="adj" fmla="val 10000"/>
          </a:avLst>
        </a:prstGeom>
        <a:gradFill rotWithShape="0">
          <a:gsLst>
            <a:gs pos="0">
              <a:schemeClr val="accent5">
                <a:shade val="80000"/>
                <a:hueOff val="0"/>
                <a:satOff val="0"/>
                <a:lumOff val="0"/>
                <a:alphaOff val="0"/>
                <a:lumMod val="110000"/>
                <a:satMod val="105000"/>
                <a:tint val="67000"/>
              </a:schemeClr>
            </a:gs>
            <a:gs pos="50000">
              <a:schemeClr val="accent5">
                <a:shade val="80000"/>
                <a:hueOff val="0"/>
                <a:satOff val="0"/>
                <a:lumOff val="0"/>
                <a:alphaOff val="0"/>
                <a:lumMod val="105000"/>
                <a:satMod val="103000"/>
                <a:tint val="73000"/>
              </a:schemeClr>
            </a:gs>
            <a:gs pos="100000">
              <a:schemeClr val="accent5">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it-IT" sz="1050" i="1" kern="1200">
              <a:effectLst>
                <a:outerShdw blurRad="38100" dist="38100" dir="2700000" algn="tl">
                  <a:srgbClr val="000000">
                    <a:alpha val="43137"/>
                  </a:srgbClr>
                </a:outerShdw>
              </a:effectLst>
            </a:rPr>
            <a:t>Programmazione triennale</a:t>
          </a:r>
          <a:r>
            <a:rPr lang="it-IT" sz="1050" kern="1200"/>
            <a:t>: </a:t>
          </a:r>
        </a:p>
        <a:p>
          <a:pPr lvl="0" algn="ctr" defTabSz="466725">
            <a:lnSpc>
              <a:spcPct val="90000"/>
            </a:lnSpc>
            <a:spcBef>
              <a:spcPct val="0"/>
            </a:spcBef>
            <a:spcAft>
              <a:spcPct val="35000"/>
            </a:spcAft>
          </a:pPr>
          <a:r>
            <a:rPr lang="it-IT" sz="1050" kern="1200"/>
            <a:t>la Strategia costituisce la pianificazione degli audit in relazione ai primi tre anni contabili e deve essere aggiornata annualmente a copertura del periodo contabile in corso e dei due successivi.</a:t>
          </a:r>
          <a:endParaRPr lang="it-IT" sz="1050" kern="1200" dirty="0"/>
        </a:p>
      </dsp:txBody>
      <dsp:txXfrm>
        <a:off x="4190305" y="34725"/>
        <a:ext cx="1116156" cy="229576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DBB174-0F80-4B77-88F5-1538005998AF}">
      <dsp:nvSpPr>
        <dsp:cNvPr id="0" name=""/>
        <dsp:cNvSpPr/>
      </dsp:nvSpPr>
      <dsp:spPr>
        <a:xfrm>
          <a:off x="2764621" y="-37597"/>
          <a:ext cx="1203152" cy="782049"/>
        </a:xfrm>
        <a:prstGeom prst="roundRect">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t-IT" sz="1000" b="1" kern="1200">
              <a:solidFill>
                <a:schemeClr val="tx1"/>
              </a:solidFill>
            </a:rPr>
            <a:t>Esecuzione analisi</a:t>
          </a:r>
        </a:p>
        <a:p>
          <a:pPr lvl="0" algn="ctr" defTabSz="444500">
            <a:lnSpc>
              <a:spcPct val="90000"/>
            </a:lnSpc>
            <a:spcBef>
              <a:spcPct val="0"/>
            </a:spcBef>
            <a:spcAft>
              <a:spcPct val="35000"/>
            </a:spcAft>
          </a:pPr>
          <a:r>
            <a:rPr lang="it-IT" sz="1000" b="1" kern="1200">
              <a:solidFill>
                <a:schemeClr val="tx1"/>
              </a:solidFill>
            </a:rPr>
            <a:t>di rischio</a:t>
          </a:r>
          <a:endParaRPr lang="it-IT" sz="1000" b="1" kern="1200" dirty="0">
            <a:solidFill>
              <a:schemeClr val="tx1"/>
            </a:solidFill>
          </a:endParaRPr>
        </a:p>
      </dsp:txBody>
      <dsp:txXfrm>
        <a:off x="2802797" y="579"/>
        <a:ext cx="1126800" cy="705697"/>
      </dsp:txXfrm>
    </dsp:sp>
    <dsp:sp modelId="{56F01C14-91CB-4634-8160-1D8720B57A76}">
      <dsp:nvSpPr>
        <dsp:cNvPr id="0" name=""/>
        <dsp:cNvSpPr/>
      </dsp:nvSpPr>
      <dsp:spPr>
        <a:xfrm>
          <a:off x="1803461" y="353427"/>
          <a:ext cx="3125473" cy="3125473"/>
        </a:xfrm>
        <a:custGeom>
          <a:avLst/>
          <a:gdLst/>
          <a:ahLst/>
          <a:cxnLst/>
          <a:rect l="0" t="0" r="0" b="0"/>
          <a:pathLst>
            <a:path>
              <a:moveTo>
                <a:pt x="2325565" y="198830"/>
              </a:moveTo>
              <a:arcTo wR="1562736" hR="1562736" stAng="17953088" swAng="1212089"/>
            </a:path>
          </a:pathLst>
        </a:custGeom>
        <a:noFill/>
        <a:ln w="6350" cap="flat" cmpd="sng" algn="ctr">
          <a:solidFill>
            <a:schemeClr val="accent2">
              <a:hueOff val="0"/>
              <a:satOff val="0"/>
              <a:lumOff val="0"/>
              <a:alphaOff val="0"/>
            </a:schemeClr>
          </a:solidFill>
          <a:prstDash val="solid"/>
          <a:miter lim="800000"/>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6EA17A45-117A-4A45-AAE7-D5BE93625CBD}">
      <dsp:nvSpPr>
        <dsp:cNvPr id="0" name=""/>
        <dsp:cNvSpPr/>
      </dsp:nvSpPr>
      <dsp:spPr>
        <a:xfrm>
          <a:off x="4250872" y="1042227"/>
          <a:ext cx="1203152" cy="782049"/>
        </a:xfrm>
        <a:prstGeom prst="round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t-IT" sz="1000" b="1" kern="1200">
              <a:solidFill>
                <a:schemeClr val="tx1"/>
              </a:solidFill>
            </a:rPr>
            <a:t>Individuazione</a:t>
          </a:r>
        </a:p>
        <a:p>
          <a:pPr lvl="0" algn="ctr" defTabSz="444500">
            <a:lnSpc>
              <a:spcPct val="90000"/>
            </a:lnSpc>
            <a:spcBef>
              <a:spcPct val="0"/>
            </a:spcBef>
            <a:spcAft>
              <a:spcPct val="35000"/>
            </a:spcAft>
          </a:pPr>
          <a:r>
            <a:rPr lang="it-IT" sz="1000" b="1" kern="1200">
              <a:solidFill>
                <a:schemeClr val="tx1"/>
              </a:solidFill>
            </a:rPr>
            <a:t>delle priorità di</a:t>
          </a:r>
        </a:p>
        <a:p>
          <a:pPr lvl="0" algn="ctr" defTabSz="444500">
            <a:lnSpc>
              <a:spcPct val="90000"/>
            </a:lnSpc>
            <a:spcBef>
              <a:spcPct val="0"/>
            </a:spcBef>
            <a:spcAft>
              <a:spcPct val="35000"/>
            </a:spcAft>
          </a:pPr>
          <a:r>
            <a:rPr lang="it-IT" sz="1000" b="1" kern="1200">
              <a:solidFill>
                <a:schemeClr val="tx1"/>
              </a:solidFill>
            </a:rPr>
            <a:t>audit</a:t>
          </a:r>
          <a:endParaRPr lang="it-IT" sz="1000" b="1" kern="1200" dirty="0">
            <a:solidFill>
              <a:schemeClr val="tx1"/>
            </a:solidFill>
          </a:endParaRPr>
        </a:p>
      </dsp:txBody>
      <dsp:txXfrm>
        <a:off x="4289048" y="1080403"/>
        <a:ext cx="1126800" cy="705697"/>
      </dsp:txXfrm>
    </dsp:sp>
    <dsp:sp modelId="{34007986-F39E-4985-9AD0-DCD1BA44FD2E}">
      <dsp:nvSpPr>
        <dsp:cNvPr id="0" name=""/>
        <dsp:cNvSpPr/>
      </dsp:nvSpPr>
      <dsp:spPr>
        <a:xfrm>
          <a:off x="1803461" y="353427"/>
          <a:ext cx="3125473" cy="3125473"/>
        </a:xfrm>
        <a:custGeom>
          <a:avLst/>
          <a:gdLst/>
          <a:ahLst/>
          <a:cxnLst/>
          <a:rect l="0" t="0" r="0" b="0"/>
          <a:pathLst>
            <a:path>
              <a:moveTo>
                <a:pt x="3123452" y="1642189"/>
              </a:moveTo>
              <a:arcTo wR="1562736" hR="1562736" stAng="21774858" swAng="1155807"/>
            </a:path>
          </a:pathLst>
        </a:custGeom>
        <a:noFill/>
        <a:ln w="6350" cap="flat" cmpd="sng" algn="ctr">
          <a:solidFill>
            <a:schemeClr val="accent3">
              <a:hueOff val="0"/>
              <a:satOff val="0"/>
              <a:lumOff val="0"/>
              <a:alphaOff val="0"/>
            </a:schemeClr>
          </a:solidFill>
          <a:prstDash val="solid"/>
          <a:miter lim="800000"/>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9858D590-C58C-4E2E-ADF6-2514A95D1375}">
      <dsp:nvSpPr>
        <dsp:cNvPr id="0" name=""/>
        <dsp:cNvSpPr/>
      </dsp:nvSpPr>
      <dsp:spPr>
        <a:xfrm>
          <a:off x="3647549" y="2660949"/>
          <a:ext cx="1274403" cy="1038991"/>
        </a:xfrm>
        <a:prstGeom prst="roundRect">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t-IT" sz="1000" b="1" kern="1200">
              <a:solidFill>
                <a:schemeClr val="tx1"/>
              </a:solidFill>
            </a:rPr>
            <a:t>Pianificazione</a:t>
          </a:r>
        </a:p>
        <a:p>
          <a:pPr lvl="0" algn="ctr" defTabSz="444500">
            <a:lnSpc>
              <a:spcPct val="90000"/>
            </a:lnSpc>
            <a:spcBef>
              <a:spcPct val="0"/>
            </a:spcBef>
            <a:spcAft>
              <a:spcPct val="35000"/>
            </a:spcAft>
          </a:pPr>
          <a:r>
            <a:rPr lang="it-IT" sz="1000" b="1" kern="1200">
              <a:solidFill>
                <a:schemeClr val="tx1"/>
              </a:solidFill>
            </a:rPr>
            <a:t>audit per anno</a:t>
          </a:r>
        </a:p>
        <a:p>
          <a:pPr lvl="0" algn="ctr" defTabSz="444500">
            <a:lnSpc>
              <a:spcPct val="90000"/>
            </a:lnSpc>
            <a:spcBef>
              <a:spcPct val="0"/>
            </a:spcBef>
            <a:spcAft>
              <a:spcPct val="35000"/>
            </a:spcAft>
          </a:pPr>
          <a:r>
            <a:rPr lang="it-IT" sz="1000" b="1" kern="1200">
              <a:solidFill>
                <a:schemeClr val="tx1"/>
              </a:solidFill>
            </a:rPr>
            <a:t>contabile corrente</a:t>
          </a:r>
        </a:p>
        <a:p>
          <a:pPr lvl="0" algn="ctr" defTabSz="444500">
            <a:lnSpc>
              <a:spcPct val="90000"/>
            </a:lnSpc>
            <a:spcBef>
              <a:spcPct val="0"/>
            </a:spcBef>
            <a:spcAft>
              <a:spcPct val="35000"/>
            </a:spcAft>
          </a:pPr>
          <a:r>
            <a:rPr lang="it-IT" sz="1000" b="1" kern="1200">
              <a:solidFill>
                <a:schemeClr val="tx1"/>
              </a:solidFill>
            </a:rPr>
            <a:t>+ i due successvi</a:t>
          </a:r>
        </a:p>
        <a:p>
          <a:pPr lvl="0" algn="ctr" defTabSz="444500">
            <a:lnSpc>
              <a:spcPct val="90000"/>
            </a:lnSpc>
            <a:spcBef>
              <a:spcPct val="0"/>
            </a:spcBef>
            <a:spcAft>
              <a:spcPct val="35000"/>
            </a:spcAft>
          </a:pPr>
          <a:endParaRPr lang="it-IT" sz="900" b="1" kern="1200" dirty="0">
            <a:solidFill>
              <a:schemeClr val="tx1"/>
            </a:solidFill>
          </a:endParaRPr>
        </a:p>
      </dsp:txBody>
      <dsp:txXfrm>
        <a:off x="3698268" y="2711668"/>
        <a:ext cx="1172965" cy="937553"/>
      </dsp:txXfrm>
    </dsp:sp>
    <dsp:sp modelId="{0F7C1D49-D234-4674-9539-FF451A77DCB9}">
      <dsp:nvSpPr>
        <dsp:cNvPr id="0" name=""/>
        <dsp:cNvSpPr/>
      </dsp:nvSpPr>
      <dsp:spPr>
        <a:xfrm>
          <a:off x="1803461" y="353427"/>
          <a:ext cx="3125473" cy="3125473"/>
        </a:xfrm>
        <a:custGeom>
          <a:avLst/>
          <a:gdLst/>
          <a:ahLst/>
          <a:cxnLst/>
          <a:rect l="0" t="0" r="0" b="0"/>
          <a:pathLst>
            <a:path>
              <a:moveTo>
                <a:pt x="1729100" y="3116593"/>
              </a:moveTo>
              <a:arcTo wR="1562736" hR="1562736" stAng="5033334" swAng="774438"/>
            </a:path>
          </a:pathLst>
        </a:custGeom>
        <a:noFill/>
        <a:ln w="6350" cap="flat" cmpd="sng" algn="ctr">
          <a:solidFill>
            <a:schemeClr val="accent4">
              <a:hueOff val="0"/>
              <a:satOff val="0"/>
              <a:lumOff val="0"/>
              <a:alphaOff val="0"/>
            </a:schemeClr>
          </a:solidFill>
          <a:prstDash val="solid"/>
          <a:miter lim="800000"/>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A6846AFC-C19D-42DC-8C8E-7AAA021BBABB}">
      <dsp:nvSpPr>
        <dsp:cNvPr id="0" name=""/>
        <dsp:cNvSpPr/>
      </dsp:nvSpPr>
      <dsp:spPr>
        <a:xfrm>
          <a:off x="1828802" y="2684770"/>
          <a:ext cx="1237683" cy="991349"/>
        </a:xfrm>
        <a:prstGeom prst="roundRect">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ts val="200"/>
            </a:spcAft>
          </a:pPr>
          <a:r>
            <a:rPr lang="it-IT" sz="1000" b="1" kern="1200">
              <a:solidFill>
                <a:schemeClr val="tx1"/>
              </a:solidFill>
            </a:rPr>
            <a:t>Esiti degli audit o</a:t>
          </a:r>
        </a:p>
        <a:p>
          <a:pPr lvl="0" algn="ctr" defTabSz="444500">
            <a:lnSpc>
              <a:spcPct val="90000"/>
            </a:lnSpc>
            <a:spcBef>
              <a:spcPct val="0"/>
            </a:spcBef>
            <a:spcAft>
              <a:spcPts val="200"/>
            </a:spcAft>
          </a:pPr>
          <a:r>
            <a:rPr lang="it-IT" sz="1000" b="1" kern="1200">
              <a:solidFill>
                <a:schemeClr val="tx1"/>
              </a:solidFill>
            </a:rPr>
            <a:t>sopravvenienza di</a:t>
          </a:r>
        </a:p>
        <a:p>
          <a:pPr lvl="0" algn="ctr" defTabSz="444500">
            <a:lnSpc>
              <a:spcPct val="90000"/>
            </a:lnSpc>
            <a:spcBef>
              <a:spcPct val="0"/>
            </a:spcBef>
            <a:spcAft>
              <a:spcPts val="200"/>
            </a:spcAft>
          </a:pPr>
          <a:r>
            <a:rPr lang="it-IT" sz="1000" b="1" kern="1200">
              <a:solidFill>
                <a:schemeClr val="tx1"/>
              </a:solidFill>
            </a:rPr>
            <a:t>atti/fatti nuovi (es.</a:t>
          </a:r>
        </a:p>
        <a:p>
          <a:pPr lvl="0" algn="ctr" defTabSz="444500">
            <a:lnSpc>
              <a:spcPct val="90000"/>
            </a:lnSpc>
            <a:spcBef>
              <a:spcPct val="0"/>
            </a:spcBef>
            <a:spcAft>
              <a:spcPts val="200"/>
            </a:spcAft>
          </a:pPr>
          <a:r>
            <a:rPr lang="it-IT" sz="1000" b="1" kern="1200">
              <a:solidFill>
                <a:schemeClr val="tx1"/>
              </a:solidFill>
            </a:rPr>
            <a:t>variazioni Si.Ge.Co,</a:t>
          </a:r>
        </a:p>
        <a:p>
          <a:pPr lvl="0" algn="ctr" defTabSz="444500">
            <a:lnSpc>
              <a:spcPct val="90000"/>
            </a:lnSpc>
            <a:spcBef>
              <a:spcPct val="0"/>
            </a:spcBef>
            <a:spcAft>
              <a:spcPts val="200"/>
            </a:spcAft>
          </a:pPr>
          <a:r>
            <a:rPr lang="it-IT" sz="1000" b="1" kern="1200">
              <a:solidFill>
                <a:schemeClr val="tx1"/>
              </a:solidFill>
            </a:rPr>
            <a:t>audit CE ECA)</a:t>
          </a:r>
          <a:endParaRPr lang="it-IT" sz="1000" b="1" kern="1200" dirty="0">
            <a:solidFill>
              <a:schemeClr val="tx1"/>
            </a:solidFill>
          </a:endParaRPr>
        </a:p>
      </dsp:txBody>
      <dsp:txXfrm>
        <a:off x="1877196" y="2733164"/>
        <a:ext cx="1140895" cy="894561"/>
      </dsp:txXfrm>
    </dsp:sp>
    <dsp:sp modelId="{4C80A112-C33E-4E34-9584-D83E9FA30631}">
      <dsp:nvSpPr>
        <dsp:cNvPr id="0" name=""/>
        <dsp:cNvSpPr/>
      </dsp:nvSpPr>
      <dsp:spPr>
        <a:xfrm>
          <a:off x="1803461" y="353427"/>
          <a:ext cx="3125473" cy="3125473"/>
        </a:xfrm>
        <a:custGeom>
          <a:avLst/>
          <a:gdLst/>
          <a:ahLst/>
          <a:cxnLst/>
          <a:rect l="0" t="0" r="0" b="0"/>
          <a:pathLst>
            <a:path>
              <a:moveTo>
                <a:pt x="124061" y="2172950"/>
              </a:moveTo>
              <a:arcTo wR="1562736" hR="1562736" stAng="9420947" swAng="1192690"/>
            </a:path>
          </a:pathLst>
        </a:custGeom>
        <a:noFill/>
        <a:ln w="6350" cap="flat" cmpd="sng" algn="ctr">
          <a:solidFill>
            <a:schemeClr val="accent5">
              <a:hueOff val="0"/>
              <a:satOff val="0"/>
              <a:lumOff val="0"/>
              <a:alphaOff val="0"/>
            </a:schemeClr>
          </a:solidFill>
          <a:prstDash val="solid"/>
          <a:miter lim="800000"/>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 modelId="{BCAE71C5-0130-4A7B-A38B-0E41B77C0204}">
      <dsp:nvSpPr>
        <dsp:cNvPr id="0" name=""/>
        <dsp:cNvSpPr/>
      </dsp:nvSpPr>
      <dsp:spPr>
        <a:xfrm>
          <a:off x="1278370" y="1042227"/>
          <a:ext cx="1203152" cy="782049"/>
        </a:xfrm>
        <a:prstGeom prst="roundRect">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it-IT" sz="1000" b="1" kern="1200">
              <a:solidFill>
                <a:schemeClr val="tx1"/>
              </a:solidFill>
            </a:rPr>
            <a:t>Aggiornamento</a:t>
          </a:r>
        </a:p>
        <a:p>
          <a:pPr lvl="0" algn="ctr" defTabSz="444500">
            <a:lnSpc>
              <a:spcPct val="90000"/>
            </a:lnSpc>
            <a:spcBef>
              <a:spcPct val="0"/>
            </a:spcBef>
            <a:spcAft>
              <a:spcPct val="35000"/>
            </a:spcAft>
          </a:pPr>
          <a:r>
            <a:rPr lang="it-IT" sz="1000" b="1" kern="1200">
              <a:solidFill>
                <a:schemeClr val="tx1"/>
              </a:solidFill>
            </a:rPr>
            <a:t>della pianificazione</a:t>
          </a:r>
          <a:endParaRPr lang="it-IT" sz="1000" b="1" kern="1200" dirty="0">
            <a:solidFill>
              <a:schemeClr val="tx1"/>
            </a:solidFill>
          </a:endParaRPr>
        </a:p>
      </dsp:txBody>
      <dsp:txXfrm>
        <a:off x="1316546" y="1080403"/>
        <a:ext cx="1126800" cy="705697"/>
      </dsp:txXfrm>
    </dsp:sp>
    <dsp:sp modelId="{69BCD5E3-879A-442C-9272-2B09D3040CC1}">
      <dsp:nvSpPr>
        <dsp:cNvPr id="0" name=""/>
        <dsp:cNvSpPr/>
      </dsp:nvSpPr>
      <dsp:spPr>
        <a:xfrm>
          <a:off x="1803461" y="353427"/>
          <a:ext cx="3125473" cy="3125473"/>
        </a:xfrm>
        <a:custGeom>
          <a:avLst/>
          <a:gdLst/>
          <a:ahLst/>
          <a:cxnLst/>
          <a:rect l="0" t="0" r="0" b="0"/>
          <a:pathLst>
            <a:path>
              <a:moveTo>
                <a:pt x="375847" y="546154"/>
              </a:moveTo>
              <a:arcTo wR="1562736" hR="1562736" stAng="13234822" swAng="1212089"/>
            </a:path>
          </a:pathLst>
        </a:custGeom>
        <a:noFill/>
        <a:ln w="6350" cap="flat" cmpd="sng" algn="ctr">
          <a:solidFill>
            <a:schemeClr val="accent6">
              <a:hueOff val="0"/>
              <a:satOff val="0"/>
              <a:lumOff val="0"/>
              <a:alphaOff val="0"/>
            </a:schemeClr>
          </a:solidFill>
          <a:prstDash val="solid"/>
          <a:miter lim="800000"/>
          <a:tailEnd type="arrow"/>
        </a:ln>
        <a:effectLst/>
        <a:scene3d>
          <a:camera prst="orthographicFront">
            <a:rot lat="0" lon="0" rev="0"/>
          </a:camera>
          <a:lightRig rig="contrasting" dir="t">
            <a:rot lat="0" lon="0" rev="1200000"/>
          </a:lightRig>
        </a:scene3d>
        <a:sp3d z="-110000"/>
      </dsp:spPr>
      <dsp:style>
        <a:lnRef idx="1">
          <a:scrgbClr r="0" g="0" b="0"/>
        </a:lnRef>
        <a:fillRef idx="0">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B07CF2-0E07-42DF-8E5A-D6A7499D1E00}">
      <dsp:nvSpPr>
        <dsp:cNvPr id="0" name=""/>
        <dsp:cNvSpPr/>
      </dsp:nvSpPr>
      <dsp:spPr>
        <a:xfrm>
          <a:off x="0" y="1871327"/>
          <a:ext cx="1485251" cy="742625"/>
        </a:xfrm>
        <a:prstGeom prst="roundRect">
          <a:avLst>
            <a:gd name="adj" fmla="val 10000"/>
          </a:avLst>
        </a:prstGeom>
        <a:solidFill>
          <a:schemeClr val="accent1">
            <a:lumMod val="40000"/>
            <a:lumOff val="60000"/>
          </a:schemeClr>
        </a:solidFill>
        <a:ln>
          <a:noFill/>
        </a:ln>
        <a:effectLst>
          <a:outerShdw blurRad="57150" dist="19050" dir="5400000" algn="ctr" rotWithShape="0">
            <a:srgbClr val="000000">
              <a:alpha val="63000"/>
            </a:srgbClr>
          </a:outerShdw>
        </a:effectLst>
        <a:scene3d>
          <a:camera prst="orthographicFront"/>
          <a:lightRig rig="threePt" dir="t"/>
        </a:scene3d>
        <a:sp3d>
          <a:bevelT/>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it-IT" sz="1100" b="0" i="1" kern="1200" dirty="0" err="1">
              <a:effectLst>
                <a:outerShdw blurRad="38100" dist="38100" dir="2700000" algn="tl">
                  <a:srgbClr val="000000">
                    <a:alpha val="43137"/>
                  </a:srgbClr>
                </a:outerShdw>
              </a:effectLst>
            </a:rPr>
            <a:t>AdG</a:t>
          </a:r>
          <a:r>
            <a:rPr lang="it-IT" sz="1100" b="0" i="1" kern="1200" dirty="0">
              <a:effectLst>
                <a:outerShdw blurRad="38100" dist="38100" dir="2700000" algn="tl">
                  <a:srgbClr val="000000">
                    <a:alpha val="43137"/>
                  </a:srgbClr>
                </a:outerShdw>
              </a:effectLst>
            </a:rPr>
            <a:t> – DPA011</a:t>
          </a:r>
        </a:p>
      </dsp:txBody>
      <dsp:txXfrm>
        <a:off x="21751" y="1893078"/>
        <a:ext cx="1441749" cy="699123"/>
      </dsp:txXfrm>
    </dsp:sp>
    <dsp:sp modelId="{22D26F0D-8302-4932-BACF-25264B1F8115}">
      <dsp:nvSpPr>
        <dsp:cNvPr id="0" name=""/>
        <dsp:cNvSpPr/>
      </dsp:nvSpPr>
      <dsp:spPr>
        <a:xfrm rot="17379122">
          <a:off x="897722" y="1393799"/>
          <a:ext cx="1770485" cy="30322"/>
        </a:xfrm>
        <a:custGeom>
          <a:avLst/>
          <a:gdLst/>
          <a:ahLst/>
          <a:cxnLst/>
          <a:rect l="0" t="0" r="0" b="0"/>
          <a:pathLst>
            <a:path>
              <a:moveTo>
                <a:pt x="0" y="15161"/>
              </a:moveTo>
              <a:lnTo>
                <a:pt x="1770485" y="15161"/>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scene3d>
        <a:sp3d>
          <a:bevelT/>
        </a:sp3d>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it-IT" sz="600" kern="1200">
            <a:solidFill>
              <a:schemeClr val="tx1"/>
            </a:solidFill>
          </a:endParaRPr>
        </a:p>
      </dsp:txBody>
      <dsp:txXfrm>
        <a:off x="1738702" y="1364698"/>
        <a:ext cx="88524" cy="88524"/>
      </dsp:txXfrm>
    </dsp:sp>
    <dsp:sp modelId="{7DB61EBF-01FF-4A13-BA91-2ABC1671A2EE}">
      <dsp:nvSpPr>
        <dsp:cNvPr id="0" name=""/>
        <dsp:cNvSpPr/>
      </dsp:nvSpPr>
      <dsp:spPr>
        <a:xfrm>
          <a:off x="2080678" y="174783"/>
          <a:ext cx="1894453" cy="800996"/>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lightRig rig="threePt" dir="t"/>
        </a:scene3d>
        <a:sp3d>
          <a:bevelT/>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ts val="0"/>
            </a:spcAft>
          </a:pPr>
          <a:r>
            <a:rPr lang="it-IT" sz="1100" b="0" kern="1200" dirty="0">
              <a:effectLst>
                <a:outerShdw blurRad="38100" dist="38100" dir="2700000" algn="tl">
                  <a:srgbClr val="000000">
                    <a:alpha val="43137"/>
                  </a:srgbClr>
                </a:outerShdw>
              </a:effectLst>
            </a:rPr>
            <a:t>RC 2 </a:t>
          </a:r>
        </a:p>
        <a:p>
          <a:pPr lvl="0" algn="ctr" defTabSz="488950">
            <a:lnSpc>
              <a:spcPct val="90000"/>
            </a:lnSpc>
            <a:spcBef>
              <a:spcPct val="0"/>
            </a:spcBef>
            <a:spcAft>
              <a:spcPts val="0"/>
            </a:spcAft>
          </a:pPr>
          <a:r>
            <a:rPr lang="it-IT" sz="800" b="0" kern="1200" dirty="0"/>
            <a:t>Criteri e procedure adeguate per la selezione delle operazioni</a:t>
          </a:r>
        </a:p>
      </dsp:txBody>
      <dsp:txXfrm>
        <a:off x="2104138" y="198243"/>
        <a:ext cx="1847533" cy="754076"/>
      </dsp:txXfrm>
    </dsp:sp>
    <dsp:sp modelId="{C4DB33D0-51A6-4095-92FA-B929395964B3}">
      <dsp:nvSpPr>
        <dsp:cNvPr id="0" name=""/>
        <dsp:cNvSpPr/>
      </dsp:nvSpPr>
      <dsp:spPr>
        <a:xfrm>
          <a:off x="3975131" y="560120"/>
          <a:ext cx="594100" cy="30322"/>
        </a:xfrm>
        <a:custGeom>
          <a:avLst/>
          <a:gdLst/>
          <a:ahLst/>
          <a:cxnLst/>
          <a:rect l="0" t="0" r="0" b="0"/>
          <a:pathLst>
            <a:path>
              <a:moveTo>
                <a:pt x="0" y="15161"/>
              </a:moveTo>
              <a:lnTo>
                <a:pt x="594100" y="15161"/>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threePt" dir="t"/>
        </a:scene3d>
        <a:sp3d>
          <a:bevelT/>
        </a:sp3d>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solidFill>
              <a:schemeClr val="tx1"/>
            </a:solidFill>
          </a:endParaRPr>
        </a:p>
      </dsp:txBody>
      <dsp:txXfrm>
        <a:off x="4257329" y="560428"/>
        <a:ext cx="29705" cy="29705"/>
      </dsp:txXfrm>
    </dsp:sp>
    <dsp:sp modelId="{C4CDAB10-573C-49A5-B608-07C1162D7E58}">
      <dsp:nvSpPr>
        <dsp:cNvPr id="0" name=""/>
        <dsp:cNvSpPr/>
      </dsp:nvSpPr>
      <dsp:spPr>
        <a:xfrm>
          <a:off x="4569232" y="97902"/>
          <a:ext cx="1615226" cy="954757"/>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lightRig rig="threePt" dir="t"/>
        </a:scene3d>
        <a:sp3d>
          <a:bevelT/>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it-IT" sz="1100" b="0" kern="1200" dirty="0"/>
            <a:t>Test di Conformità </a:t>
          </a:r>
        </a:p>
        <a:p>
          <a:pPr lvl="0" algn="ctr" defTabSz="488950">
            <a:lnSpc>
              <a:spcPct val="90000"/>
            </a:lnSpc>
            <a:spcBef>
              <a:spcPct val="0"/>
            </a:spcBef>
            <a:spcAft>
              <a:spcPct val="35000"/>
            </a:spcAft>
          </a:pPr>
          <a:r>
            <a:rPr lang="it-IT" sz="800" b="0" kern="1200" dirty="0"/>
            <a:t>finalizzati ad esaminare la conformità e l’efficacia delle procedure adottate nelle varie fasi di realizzazione </a:t>
          </a:r>
        </a:p>
        <a:p>
          <a:pPr lvl="0" algn="ctr" defTabSz="488950">
            <a:lnSpc>
              <a:spcPct val="90000"/>
            </a:lnSpc>
            <a:spcBef>
              <a:spcPct val="0"/>
            </a:spcBef>
            <a:spcAft>
              <a:spcPct val="35000"/>
            </a:spcAft>
          </a:pPr>
          <a:r>
            <a:rPr lang="it-IT" sz="800" b="0" kern="1200" dirty="0"/>
            <a:t>delle operazioni</a:t>
          </a:r>
          <a:endParaRPr lang="it-IT" sz="600" b="0" kern="1200" dirty="0"/>
        </a:p>
      </dsp:txBody>
      <dsp:txXfrm>
        <a:off x="4597196" y="125866"/>
        <a:ext cx="1559298" cy="898829"/>
      </dsp:txXfrm>
    </dsp:sp>
    <dsp:sp modelId="{9F434A71-7188-45C6-BC46-25C167DD9921}">
      <dsp:nvSpPr>
        <dsp:cNvPr id="0" name=""/>
        <dsp:cNvSpPr/>
      </dsp:nvSpPr>
      <dsp:spPr>
        <a:xfrm rot="18763629">
          <a:off x="1344188" y="1905157"/>
          <a:ext cx="877552" cy="30322"/>
        </a:xfrm>
        <a:custGeom>
          <a:avLst/>
          <a:gdLst/>
          <a:ahLst/>
          <a:cxnLst/>
          <a:rect l="0" t="0" r="0" b="0"/>
          <a:pathLst>
            <a:path>
              <a:moveTo>
                <a:pt x="0" y="15161"/>
              </a:moveTo>
              <a:lnTo>
                <a:pt x="877552" y="15161"/>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scene3d>
        <a:sp3d>
          <a:bevelT/>
        </a:sp3d>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solidFill>
              <a:schemeClr val="tx1"/>
            </a:solidFill>
          </a:endParaRPr>
        </a:p>
      </dsp:txBody>
      <dsp:txXfrm>
        <a:off x="1761026" y="1898379"/>
        <a:ext cx="43877" cy="43877"/>
      </dsp:txXfrm>
    </dsp:sp>
    <dsp:sp modelId="{774D5FDB-727B-44F2-9AAF-BD7AD8CEA4AE}">
      <dsp:nvSpPr>
        <dsp:cNvPr id="0" name=""/>
        <dsp:cNvSpPr/>
      </dsp:nvSpPr>
      <dsp:spPr>
        <a:xfrm>
          <a:off x="2080678" y="1087173"/>
          <a:ext cx="2273326" cy="1021645"/>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lightRig rig="threePt" dir="t"/>
        </a:scene3d>
        <a:sp3d>
          <a:bevelT/>
        </a:sp3d>
      </dsp:spPr>
      <dsp:style>
        <a:lnRef idx="0">
          <a:scrgbClr r="0" g="0" b="0"/>
        </a:lnRef>
        <a:fillRef idx="3">
          <a:scrgbClr r="0" g="0" b="0"/>
        </a:fillRef>
        <a:effectRef idx="3">
          <a:scrgbClr r="0" g="0" b="0"/>
        </a:effectRef>
        <a:fontRef idx="minor">
          <a:schemeClr val="lt1"/>
        </a:fontRef>
      </dsp:style>
      <dsp:txBody>
        <a:bodyPr spcFirstLastPara="0" vert="horz" wrap="square" lIns="28800" tIns="6985" rIns="28800" bIns="6985" numCol="1" spcCol="1270" anchor="ctr" anchorCtr="0">
          <a:noAutofit/>
        </a:bodyPr>
        <a:lstStyle/>
        <a:p>
          <a:pPr lvl="0" algn="ctr" defTabSz="488950">
            <a:lnSpc>
              <a:spcPct val="90000"/>
            </a:lnSpc>
            <a:spcBef>
              <a:spcPct val="0"/>
            </a:spcBef>
            <a:spcAft>
              <a:spcPts val="0"/>
            </a:spcAft>
          </a:pPr>
          <a:r>
            <a:rPr lang="it-IT" sz="1100" b="0" kern="1200" dirty="0">
              <a:effectLst>
                <a:outerShdw blurRad="38100" dist="38100" dir="2700000" algn="tl">
                  <a:srgbClr val="000000">
                    <a:alpha val="43137"/>
                  </a:srgbClr>
                </a:outerShdw>
              </a:effectLst>
            </a:rPr>
            <a:t>RC 6 </a:t>
          </a:r>
        </a:p>
        <a:p>
          <a:pPr lvl="0" algn="ctr" defTabSz="488950">
            <a:lnSpc>
              <a:spcPct val="90000"/>
            </a:lnSpc>
            <a:spcBef>
              <a:spcPct val="0"/>
            </a:spcBef>
            <a:spcAft>
              <a:spcPts val="0"/>
            </a:spcAft>
          </a:pPr>
          <a:r>
            <a:rPr lang="it-IT" sz="800" b="0" kern="1200" dirty="0"/>
            <a:t>Sistema elettronico affidabile per la registrazione e la conservazione dei dati a fini di sorveglianza, valutazione, gestione finanziaria, verifiche e audit, compresi adeguati processi volti a garantire la sicurezza, l'integrità e la riservatezza dei dati e l'autenticazione degli utenti e sul Requisito fondamentale</a:t>
          </a:r>
        </a:p>
      </dsp:txBody>
      <dsp:txXfrm>
        <a:off x="2110601" y="1117096"/>
        <a:ext cx="2213480" cy="961799"/>
      </dsp:txXfrm>
    </dsp:sp>
    <dsp:sp modelId="{B37AE5FC-84D2-4DFA-876E-ED269D78C562}">
      <dsp:nvSpPr>
        <dsp:cNvPr id="0" name=""/>
        <dsp:cNvSpPr/>
      </dsp:nvSpPr>
      <dsp:spPr>
        <a:xfrm rot="21579527">
          <a:off x="4354002" y="1581973"/>
          <a:ext cx="289302" cy="30322"/>
        </a:xfrm>
        <a:custGeom>
          <a:avLst/>
          <a:gdLst/>
          <a:ahLst/>
          <a:cxnLst/>
          <a:rect l="0" t="0" r="0" b="0"/>
          <a:pathLst>
            <a:path>
              <a:moveTo>
                <a:pt x="0" y="15161"/>
              </a:moveTo>
              <a:lnTo>
                <a:pt x="289302" y="15161"/>
              </a:lnTo>
            </a:path>
          </a:pathLst>
        </a:custGeom>
        <a:noFill/>
        <a:ln w="12700" cap="flat" cmpd="sng" algn="ctr">
          <a:solidFill>
            <a:schemeClr val="accent1">
              <a:shade val="80000"/>
              <a:hueOff val="0"/>
              <a:satOff val="0"/>
              <a:lumOff val="0"/>
              <a:alphaOff val="0"/>
            </a:schemeClr>
          </a:solidFill>
          <a:prstDash val="solid"/>
          <a:miter lim="800000"/>
        </a:ln>
        <a:effectLst/>
        <a:scene3d>
          <a:camera prst="orthographicFront"/>
          <a:lightRig rig="threePt" dir="t"/>
        </a:scene3d>
        <a:sp3d>
          <a:bevelT/>
        </a:sp3d>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solidFill>
              <a:schemeClr val="tx1"/>
            </a:solidFill>
          </a:endParaRPr>
        </a:p>
      </dsp:txBody>
      <dsp:txXfrm>
        <a:off x="4491420" y="1589902"/>
        <a:ext cx="14465" cy="14465"/>
      </dsp:txXfrm>
    </dsp:sp>
    <dsp:sp modelId="{5E1D64AA-DD56-4769-A4E9-9330283B155D}">
      <dsp:nvSpPr>
        <dsp:cNvPr id="0" name=""/>
        <dsp:cNvSpPr/>
      </dsp:nvSpPr>
      <dsp:spPr>
        <a:xfrm>
          <a:off x="4643302" y="1224960"/>
          <a:ext cx="1485251" cy="742625"/>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lightRig rig="threePt" dir="t"/>
        </a:scene3d>
        <a:sp3d>
          <a:bevelT/>
        </a:sp3d>
      </dsp:spPr>
      <dsp:style>
        <a:lnRef idx="0">
          <a:scrgbClr r="0" g="0" b="0"/>
        </a:lnRef>
        <a:fillRef idx="3">
          <a:scrgbClr r="0" g="0" b="0"/>
        </a:fillRef>
        <a:effectRef idx="3">
          <a:scrgbClr r="0" g="0" b="0"/>
        </a:effectRef>
        <a:fontRef idx="minor">
          <a:schemeClr val="lt1"/>
        </a:fontRef>
      </dsp:style>
      <dsp:txBody>
        <a:bodyPr spcFirstLastPara="0" vert="horz" wrap="square" lIns="18000" tIns="5715" rIns="18000" bIns="5715" numCol="1" spcCol="1270" anchor="ctr" anchorCtr="0">
          <a:noAutofit/>
        </a:bodyPr>
        <a:lstStyle/>
        <a:p>
          <a:pPr lvl="0" algn="ctr" defTabSz="400050">
            <a:lnSpc>
              <a:spcPct val="90000"/>
            </a:lnSpc>
            <a:spcBef>
              <a:spcPct val="0"/>
            </a:spcBef>
            <a:spcAft>
              <a:spcPct val="35000"/>
            </a:spcAft>
          </a:pPr>
          <a:r>
            <a:rPr lang="it-IT" sz="900" b="0" kern="1200" dirty="0"/>
            <a:t>Esame delle funzionalità del nuovo sistema informativo </a:t>
          </a:r>
          <a:r>
            <a:rPr lang="it-IT" sz="900" b="0" kern="1200" dirty="0" err="1"/>
            <a:t>F.i.E.R.A</a:t>
          </a:r>
          <a:r>
            <a:rPr lang="it-IT" sz="900" b="0" kern="1200" dirty="0"/>
            <a:t>. (coinvolto il DPB012 Servizio Informatica e Statistica)</a:t>
          </a:r>
        </a:p>
      </dsp:txBody>
      <dsp:txXfrm>
        <a:off x="4665053" y="1246711"/>
        <a:ext cx="1441749" cy="699123"/>
      </dsp:txXfrm>
    </dsp:sp>
    <dsp:sp modelId="{7F263BED-E1E2-4C1F-8BBF-A3903ED008ED}">
      <dsp:nvSpPr>
        <dsp:cNvPr id="0" name=""/>
        <dsp:cNvSpPr/>
      </dsp:nvSpPr>
      <dsp:spPr>
        <a:xfrm rot="2132961">
          <a:off x="1409951" y="2462367"/>
          <a:ext cx="808005" cy="30322"/>
        </a:xfrm>
        <a:custGeom>
          <a:avLst/>
          <a:gdLst/>
          <a:ahLst/>
          <a:cxnLst/>
          <a:rect l="0" t="0" r="0" b="0"/>
          <a:pathLst>
            <a:path>
              <a:moveTo>
                <a:pt x="0" y="15161"/>
              </a:moveTo>
              <a:lnTo>
                <a:pt x="808005" y="15161"/>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lightRig rig="threePt" dir="t"/>
        </a:scene3d>
        <a:sp3d>
          <a:bevelT/>
        </a:sp3d>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solidFill>
              <a:schemeClr val="tx1"/>
            </a:solidFill>
          </a:endParaRPr>
        </a:p>
      </dsp:txBody>
      <dsp:txXfrm>
        <a:off x="1793754" y="2457328"/>
        <a:ext cx="40400" cy="40400"/>
      </dsp:txXfrm>
    </dsp:sp>
    <dsp:sp modelId="{D28CF0EC-43A3-493E-9EA4-9D683E480729}">
      <dsp:nvSpPr>
        <dsp:cNvPr id="0" name=""/>
        <dsp:cNvSpPr/>
      </dsp:nvSpPr>
      <dsp:spPr>
        <a:xfrm>
          <a:off x="2142657" y="2282192"/>
          <a:ext cx="1943585" cy="860451"/>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lightRig rig="threePt" dir="t"/>
        </a:scene3d>
        <a:sp3d>
          <a:bevelT/>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ts val="0"/>
            </a:spcAft>
          </a:pPr>
          <a:r>
            <a:rPr lang="it-IT" sz="1100" b="0" kern="1200" dirty="0">
              <a:effectLst>
                <a:outerShdw blurRad="38100" dist="38100" dir="2700000" algn="tl">
                  <a:srgbClr val="000000">
                    <a:alpha val="43137"/>
                  </a:srgbClr>
                </a:outerShdw>
              </a:effectLst>
            </a:rPr>
            <a:t>RC 9 </a:t>
          </a:r>
        </a:p>
        <a:p>
          <a:pPr lvl="0" algn="ctr" defTabSz="488950">
            <a:lnSpc>
              <a:spcPct val="90000"/>
            </a:lnSpc>
            <a:spcBef>
              <a:spcPct val="0"/>
            </a:spcBef>
            <a:spcAft>
              <a:spcPts val="0"/>
            </a:spcAft>
          </a:pPr>
          <a:r>
            <a:rPr lang="it-IT" sz="800" b="0" kern="1200" dirty="0"/>
            <a:t>Procedure appropriate per confermare che le spese registrate nei conti sono legittime e regolari </a:t>
          </a:r>
        </a:p>
      </dsp:txBody>
      <dsp:txXfrm>
        <a:off x="2167859" y="2307394"/>
        <a:ext cx="1893181" cy="810047"/>
      </dsp:txXfrm>
    </dsp:sp>
    <dsp:sp modelId="{C523843A-37D5-4B3C-B91D-0F8276E66E1B}">
      <dsp:nvSpPr>
        <dsp:cNvPr id="0" name=""/>
        <dsp:cNvSpPr/>
      </dsp:nvSpPr>
      <dsp:spPr>
        <a:xfrm rot="4037250">
          <a:off x="962629" y="3012787"/>
          <a:ext cx="1702650" cy="30322"/>
        </a:xfrm>
        <a:custGeom>
          <a:avLst/>
          <a:gdLst/>
          <a:ahLst/>
          <a:cxnLst/>
          <a:rect l="0" t="0" r="0" b="0"/>
          <a:pathLst>
            <a:path>
              <a:moveTo>
                <a:pt x="0" y="15161"/>
              </a:moveTo>
              <a:lnTo>
                <a:pt x="1702650" y="1516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it-IT" sz="600" kern="1200"/>
        </a:p>
      </dsp:txBody>
      <dsp:txXfrm>
        <a:off x="1771388" y="2985382"/>
        <a:ext cx="85132" cy="85132"/>
      </dsp:txXfrm>
    </dsp:sp>
    <dsp:sp modelId="{FEA494D4-5681-4DDA-BFB4-2345DAB6D945}">
      <dsp:nvSpPr>
        <dsp:cNvPr id="0" name=""/>
        <dsp:cNvSpPr/>
      </dsp:nvSpPr>
      <dsp:spPr>
        <a:xfrm>
          <a:off x="2142657" y="3254037"/>
          <a:ext cx="1798343" cy="1118439"/>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lightRig rig="threePt" dir="t"/>
        </a:scene3d>
        <a:sp3d>
          <a:bevelT/>
        </a:sp3d>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it-IT" sz="1100" b="0" kern="1200" dirty="0">
              <a:effectLst>
                <a:outerShdw blurRad="38100" dist="38100" dir="2700000" algn="tl">
                  <a:srgbClr val="000000">
                    <a:alpha val="43137"/>
                  </a:srgbClr>
                </a:outerShdw>
              </a:effectLst>
            </a:rPr>
            <a:t>RC 10 </a:t>
          </a:r>
        </a:p>
        <a:p>
          <a:pPr lvl="0" algn="ctr" defTabSz="488950">
            <a:lnSpc>
              <a:spcPct val="90000"/>
            </a:lnSpc>
            <a:spcBef>
              <a:spcPct val="0"/>
            </a:spcBef>
            <a:spcAft>
              <a:spcPct val="35000"/>
            </a:spcAft>
          </a:pPr>
          <a:r>
            <a:rPr lang="it-IT" sz="800" b="0" kern="1200" dirty="0"/>
            <a:t>Procedure appropriate per la redazione e la presentazione delle domande di pagamento e dei conti e conferma della completezza, dell'accuratezza e della veridicità dei conti</a:t>
          </a:r>
        </a:p>
      </dsp:txBody>
      <dsp:txXfrm>
        <a:off x="2175415" y="3286795"/>
        <a:ext cx="1732827" cy="1052923"/>
      </dsp:txXfrm>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359999" y="1122363"/>
            <a:ext cx="8596921" cy="1153244"/>
          </a:xfrm>
        </p:spPr>
        <p:txBody>
          <a:bodyPr anchor="b">
            <a:normAutofit/>
          </a:bodyPr>
          <a:lstStyle>
            <a:lvl1pPr algn="ctr">
              <a:defRPr sz="3600">
                <a:latin typeface="+mn-l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43000" y="3574473"/>
            <a:ext cx="6858000" cy="168332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cxnSp>
        <p:nvCxnSpPr>
          <p:cNvPr id="11" name="Connettore diritto 10">
            <a:extLst>
              <a:ext uri="{FF2B5EF4-FFF2-40B4-BE49-F238E27FC236}">
                <a16:creationId xmlns:a16="http://schemas.microsoft.com/office/drawing/2014/main" id="{1D3A8F5E-2880-4A01-B775-ECFF743CD9AE}"/>
              </a:ext>
            </a:extLst>
          </p:cNvPr>
          <p:cNvCxnSpPr/>
          <p:nvPr userDrawn="1"/>
        </p:nvCxnSpPr>
        <p:spPr>
          <a:xfrm>
            <a:off x="328827" y="972000"/>
            <a:ext cx="8640000"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Connettore diritto 11">
            <a:extLst>
              <a:ext uri="{FF2B5EF4-FFF2-40B4-BE49-F238E27FC236}">
                <a16:creationId xmlns:a16="http://schemas.microsoft.com/office/drawing/2014/main" id="{DFD997A5-F371-4719-8A48-EB89F1F6236C}"/>
              </a:ext>
            </a:extLst>
          </p:cNvPr>
          <p:cNvCxnSpPr/>
          <p:nvPr userDrawn="1"/>
        </p:nvCxnSpPr>
        <p:spPr>
          <a:xfrm>
            <a:off x="316921" y="6278291"/>
            <a:ext cx="8640000"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pic>
        <p:nvPicPr>
          <p:cNvPr id="5" name="Immagine 4">
            <a:extLst>
              <a:ext uri="{FF2B5EF4-FFF2-40B4-BE49-F238E27FC236}">
                <a16:creationId xmlns:a16="http://schemas.microsoft.com/office/drawing/2014/main" id="{7D4557BA-128F-467E-9D88-8E2C0587CD8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03071" y="112420"/>
            <a:ext cx="8267700" cy="721020"/>
          </a:xfrm>
          <a:prstGeom prst="rect">
            <a:avLst/>
          </a:prstGeom>
        </p:spPr>
      </p:pic>
      <p:sp>
        <p:nvSpPr>
          <p:cNvPr id="4" name="Segnaposto piè di pagina 2">
            <a:extLst>
              <a:ext uri="{FF2B5EF4-FFF2-40B4-BE49-F238E27FC236}">
                <a16:creationId xmlns:a16="http://schemas.microsoft.com/office/drawing/2014/main" id="{C22C275F-B0EB-864E-5D43-E55BA2FCC9B4}"/>
              </a:ext>
            </a:extLst>
          </p:cNvPr>
          <p:cNvSpPr txBox="1">
            <a:spLocks/>
          </p:cNvSpPr>
          <p:nvPr userDrawn="1"/>
        </p:nvSpPr>
        <p:spPr>
          <a:xfrm>
            <a:off x="360000" y="6336353"/>
            <a:ext cx="8640000" cy="521647"/>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it-IT" i="1" dirty="0">
                <a:solidFill>
                  <a:schemeClr val="accent1">
                    <a:lumMod val="50000"/>
                  </a:schemeClr>
                </a:solidFill>
              </a:rPr>
              <a:t>Dipartimento Presidenza – Programmazione - Turismo</a:t>
            </a:r>
          </a:p>
          <a:p>
            <a:pPr>
              <a:defRPr/>
            </a:pPr>
            <a:r>
              <a:rPr lang="it-IT" i="1" dirty="0">
                <a:solidFill>
                  <a:schemeClr val="accent1">
                    <a:lumMod val="50000"/>
                  </a:schemeClr>
                </a:solidFill>
              </a:rPr>
              <a:t>Servizio Autorità di Gestione Unica FESR - FSE</a:t>
            </a:r>
          </a:p>
          <a:p>
            <a:pPr>
              <a:defRPr/>
            </a:pPr>
            <a:endParaRPr lang="it-IT" dirty="0">
              <a:solidFill>
                <a:prstClr val="black">
                  <a:tint val="75000"/>
                </a:prstClr>
              </a:solidFill>
            </a:endParaRPr>
          </a:p>
        </p:txBody>
      </p:sp>
    </p:spTree>
    <p:extLst>
      <p:ext uri="{BB962C8B-B14F-4D97-AF65-F5344CB8AC3E}">
        <p14:creationId xmlns:p14="http://schemas.microsoft.com/office/powerpoint/2010/main" val="3944452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8E5A730-D846-4577-BE34-4315F61B728C}" type="datetimeFigureOut">
              <a:rPr lang="it-IT" smtClean="0"/>
              <a:t>09/12/2024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9623D12-76EB-4BB8-A75D-B99F307C191F}" type="slidenum">
              <a:rPr lang="it-IT" smtClean="0"/>
              <a:t>‹N›</a:t>
            </a:fld>
            <a:endParaRPr lang="it-IT"/>
          </a:p>
        </p:txBody>
      </p:sp>
    </p:spTree>
    <p:extLst>
      <p:ext uri="{BB962C8B-B14F-4D97-AF65-F5344CB8AC3E}">
        <p14:creationId xmlns:p14="http://schemas.microsoft.com/office/powerpoint/2010/main" val="1756313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8E5A730-D846-4577-BE34-4315F61B728C}" type="datetimeFigureOut">
              <a:rPr lang="it-IT" smtClean="0"/>
              <a:t>09/12/2024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9623D12-76EB-4BB8-A75D-B99F307C191F}" type="slidenum">
              <a:rPr lang="it-IT" smtClean="0"/>
              <a:t>‹N›</a:t>
            </a:fld>
            <a:endParaRPr lang="it-IT"/>
          </a:p>
        </p:txBody>
      </p:sp>
    </p:spTree>
    <p:extLst>
      <p:ext uri="{BB962C8B-B14F-4D97-AF65-F5344CB8AC3E}">
        <p14:creationId xmlns:p14="http://schemas.microsoft.com/office/powerpoint/2010/main" val="1382318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899521" y="6336353"/>
            <a:ext cx="2057400" cy="365125"/>
          </a:xfrm>
        </p:spPr>
        <p:txBody>
          <a:bodyPr/>
          <a:lstStyle/>
          <a:p>
            <a:fld id="{29623D12-76EB-4BB8-A75D-B99F307C191F}" type="slidenum">
              <a:rPr lang="it-IT" smtClean="0"/>
              <a:t>‹N›</a:t>
            </a:fld>
            <a:endParaRPr lang="it-IT"/>
          </a:p>
        </p:txBody>
      </p:sp>
      <p:cxnSp>
        <p:nvCxnSpPr>
          <p:cNvPr id="10" name="Connettore diritto 9">
            <a:extLst>
              <a:ext uri="{FF2B5EF4-FFF2-40B4-BE49-F238E27FC236}">
                <a16:creationId xmlns:a16="http://schemas.microsoft.com/office/drawing/2014/main" id="{2393A3FD-4B52-4FBD-B393-009D2335416E}"/>
              </a:ext>
            </a:extLst>
          </p:cNvPr>
          <p:cNvCxnSpPr/>
          <p:nvPr userDrawn="1"/>
        </p:nvCxnSpPr>
        <p:spPr>
          <a:xfrm>
            <a:off x="316921" y="6247118"/>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1" name="Segnaposto piè di pagina 2">
            <a:extLst>
              <a:ext uri="{FF2B5EF4-FFF2-40B4-BE49-F238E27FC236}">
                <a16:creationId xmlns:a16="http://schemas.microsoft.com/office/drawing/2014/main" id="{60AE5991-ACFD-44B6-898E-2E059947EE44}"/>
              </a:ext>
            </a:extLst>
          </p:cNvPr>
          <p:cNvSpPr txBox="1">
            <a:spLocks/>
          </p:cNvSpPr>
          <p:nvPr userDrawn="1"/>
        </p:nvSpPr>
        <p:spPr>
          <a:xfrm>
            <a:off x="360000" y="6336353"/>
            <a:ext cx="8640000" cy="521647"/>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r>
              <a:rPr lang="it-IT" i="1" dirty="0">
                <a:solidFill>
                  <a:schemeClr val="accent1">
                    <a:lumMod val="50000"/>
                  </a:schemeClr>
                </a:solidFill>
              </a:rPr>
              <a:t>Dipartimento Presidenza – Programmazione - Turismo</a:t>
            </a:r>
          </a:p>
          <a:p>
            <a:pPr>
              <a:defRPr/>
            </a:pPr>
            <a:r>
              <a:rPr lang="it-IT" i="1" dirty="0">
                <a:solidFill>
                  <a:schemeClr val="accent1">
                    <a:lumMod val="50000"/>
                  </a:schemeClr>
                </a:solidFill>
              </a:rPr>
              <a:t>Servizio Autorità di Gestione Unica FESR - FSE</a:t>
            </a:r>
          </a:p>
          <a:p>
            <a:pPr>
              <a:defRPr/>
            </a:pPr>
            <a:endParaRPr lang="it-IT" dirty="0">
              <a:solidFill>
                <a:prstClr val="black">
                  <a:tint val="75000"/>
                </a:prstClr>
              </a:solidFill>
            </a:endParaRPr>
          </a:p>
        </p:txBody>
      </p:sp>
      <p:sp>
        <p:nvSpPr>
          <p:cNvPr id="12" name="Title 1">
            <a:extLst>
              <a:ext uri="{FF2B5EF4-FFF2-40B4-BE49-F238E27FC236}">
                <a16:creationId xmlns:a16="http://schemas.microsoft.com/office/drawing/2014/main" id="{8FD6D9B1-EB6C-4A2E-896A-68F6D266151B}"/>
              </a:ext>
            </a:extLst>
          </p:cNvPr>
          <p:cNvSpPr>
            <a:spLocks noGrp="1"/>
          </p:cNvSpPr>
          <p:nvPr>
            <p:ph type="ctrTitle"/>
          </p:nvPr>
        </p:nvSpPr>
        <p:spPr>
          <a:xfrm>
            <a:off x="381539" y="1143878"/>
            <a:ext cx="8596921" cy="394710"/>
          </a:xfrm>
        </p:spPr>
        <p:txBody>
          <a:bodyPr anchor="b">
            <a:normAutofit/>
          </a:bodyPr>
          <a:lstStyle>
            <a:lvl1pPr algn="ctr">
              <a:defRPr sz="2800">
                <a:latin typeface="+mn-lt"/>
              </a:defRPr>
            </a:lvl1pPr>
          </a:lstStyle>
          <a:p>
            <a:r>
              <a:rPr lang="it-IT"/>
              <a:t>Fare clic per modificare lo stile del titolo dello schema</a:t>
            </a:r>
            <a:endParaRPr lang="en-US" dirty="0"/>
          </a:p>
        </p:txBody>
      </p:sp>
      <p:pic>
        <p:nvPicPr>
          <p:cNvPr id="13" name="Immagine 12">
            <a:extLst>
              <a:ext uri="{FF2B5EF4-FFF2-40B4-BE49-F238E27FC236}">
                <a16:creationId xmlns:a16="http://schemas.microsoft.com/office/drawing/2014/main" id="{EF44E54A-7608-4A71-895B-B7F2667DE88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03071" y="153146"/>
            <a:ext cx="8267700" cy="721020"/>
          </a:xfrm>
          <a:prstGeom prst="rect">
            <a:avLst/>
          </a:prstGeom>
        </p:spPr>
      </p:pic>
      <p:cxnSp>
        <p:nvCxnSpPr>
          <p:cNvPr id="14" name="Connettore diritto 13">
            <a:extLst>
              <a:ext uri="{FF2B5EF4-FFF2-40B4-BE49-F238E27FC236}">
                <a16:creationId xmlns:a16="http://schemas.microsoft.com/office/drawing/2014/main" id="{DE8D05ED-D0AF-4DFC-A2AF-5A2BE93E2593}"/>
              </a:ext>
            </a:extLst>
          </p:cNvPr>
          <p:cNvCxnSpPr/>
          <p:nvPr userDrawn="1"/>
        </p:nvCxnSpPr>
        <p:spPr>
          <a:xfrm>
            <a:off x="328827" y="972000"/>
            <a:ext cx="8640000" cy="0"/>
          </a:xfrm>
          <a:prstGeom prst="line">
            <a:avLst/>
          </a:prstGeom>
          <a:ln w="254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7728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8E5A730-D846-4577-BE34-4315F61B728C}" type="datetimeFigureOut">
              <a:rPr lang="it-IT" smtClean="0"/>
              <a:t>09/12/2024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9623D12-76EB-4BB8-A75D-B99F307C191F}" type="slidenum">
              <a:rPr lang="it-IT" smtClean="0"/>
              <a:t>‹N›</a:t>
            </a:fld>
            <a:endParaRPr lang="it-IT"/>
          </a:p>
        </p:txBody>
      </p:sp>
    </p:spTree>
    <p:extLst>
      <p:ext uri="{BB962C8B-B14F-4D97-AF65-F5344CB8AC3E}">
        <p14:creationId xmlns:p14="http://schemas.microsoft.com/office/powerpoint/2010/main" val="2442037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8E5A730-D846-4577-BE34-4315F61B728C}" type="datetimeFigureOut">
              <a:rPr lang="it-IT" smtClean="0"/>
              <a:t>09/12/2024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9623D12-76EB-4BB8-A75D-B99F307C191F}" type="slidenum">
              <a:rPr lang="it-IT" smtClean="0"/>
              <a:t>‹N›</a:t>
            </a:fld>
            <a:endParaRPr lang="it-IT"/>
          </a:p>
        </p:txBody>
      </p:sp>
    </p:spTree>
    <p:extLst>
      <p:ext uri="{BB962C8B-B14F-4D97-AF65-F5344CB8AC3E}">
        <p14:creationId xmlns:p14="http://schemas.microsoft.com/office/powerpoint/2010/main" val="1206222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8E5A730-D846-4577-BE34-4315F61B728C}" type="datetimeFigureOut">
              <a:rPr lang="it-IT" smtClean="0"/>
              <a:t>09/12/2024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9623D12-76EB-4BB8-A75D-B99F307C191F}" type="slidenum">
              <a:rPr lang="it-IT" smtClean="0"/>
              <a:t>‹N›</a:t>
            </a:fld>
            <a:endParaRPr lang="it-IT"/>
          </a:p>
        </p:txBody>
      </p:sp>
    </p:spTree>
    <p:extLst>
      <p:ext uri="{BB962C8B-B14F-4D97-AF65-F5344CB8AC3E}">
        <p14:creationId xmlns:p14="http://schemas.microsoft.com/office/powerpoint/2010/main" val="2055431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29842" y="2505075"/>
            <a:ext cx="3868340"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29150" y="2505075"/>
            <a:ext cx="3887391"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8E5A730-D846-4577-BE34-4315F61B728C}" type="datetimeFigureOut">
              <a:rPr lang="it-IT" smtClean="0"/>
              <a:t>09/12/2024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29623D12-76EB-4BB8-A75D-B99F307C191F}" type="slidenum">
              <a:rPr lang="it-IT" smtClean="0"/>
              <a:t>‹N›</a:t>
            </a:fld>
            <a:endParaRPr lang="it-IT"/>
          </a:p>
        </p:txBody>
      </p:sp>
    </p:spTree>
    <p:extLst>
      <p:ext uri="{BB962C8B-B14F-4D97-AF65-F5344CB8AC3E}">
        <p14:creationId xmlns:p14="http://schemas.microsoft.com/office/powerpoint/2010/main" val="3897184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88E5A730-D846-4577-BE34-4315F61B728C}" type="datetimeFigureOut">
              <a:rPr lang="it-IT" smtClean="0"/>
              <a:t>09/12/2024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29623D12-76EB-4BB8-A75D-B99F307C191F}" type="slidenum">
              <a:rPr lang="it-IT" smtClean="0"/>
              <a:t>‹N›</a:t>
            </a:fld>
            <a:endParaRPr lang="it-IT"/>
          </a:p>
        </p:txBody>
      </p:sp>
    </p:spTree>
    <p:extLst>
      <p:ext uri="{BB962C8B-B14F-4D97-AF65-F5344CB8AC3E}">
        <p14:creationId xmlns:p14="http://schemas.microsoft.com/office/powerpoint/2010/main" val="1033047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8E5A730-D846-4577-BE34-4315F61B728C}" type="datetimeFigureOut">
              <a:rPr lang="it-IT" smtClean="0"/>
              <a:t>09/12/2024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9623D12-76EB-4BB8-A75D-B99F307C191F}" type="slidenum">
              <a:rPr lang="it-IT" smtClean="0"/>
              <a:t>‹N›</a:t>
            </a:fld>
            <a:endParaRPr lang="it-IT"/>
          </a:p>
        </p:txBody>
      </p:sp>
    </p:spTree>
    <p:extLst>
      <p:ext uri="{BB962C8B-B14F-4D97-AF65-F5344CB8AC3E}">
        <p14:creationId xmlns:p14="http://schemas.microsoft.com/office/powerpoint/2010/main" val="1033530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8E5A730-D846-4577-BE34-4315F61B728C}" type="datetimeFigureOut">
              <a:rPr lang="it-IT" smtClean="0"/>
              <a:t>09/12/2024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9623D12-76EB-4BB8-A75D-B99F307C191F}" type="slidenum">
              <a:rPr lang="it-IT" smtClean="0"/>
              <a:t>‹N›</a:t>
            </a:fld>
            <a:endParaRPr lang="it-IT"/>
          </a:p>
        </p:txBody>
      </p:sp>
    </p:spTree>
    <p:extLst>
      <p:ext uri="{BB962C8B-B14F-4D97-AF65-F5344CB8AC3E}">
        <p14:creationId xmlns:p14="http://schemas.microsoft.com/office/powerpoint/2010/main" val="1026875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E5A730-D846-4577-BE34-4315F61B728C}" type="datetimeFigureOut">
              <a:rPr lang="it-IT" smtClean="0"/>
              <a:t>09/12/2024</a:t>
            </a:fld>
            <a:endParaRPr lang="it-IT"/>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623D12-76EB-4BB8-A75D-B99F307C191F}" type="slidenum">
              <a:rPr lang="it-IT" smtClean="0"/>
              <a:t>‹N›</a:t>
            </a:fld>
            <a:endParaRPr lang="it-IT"/>
          </a:p>
        </p:txBody>
      </p:sp>
    </p:spTree>
    <p:extLst>
      <p:ext uri="{BB962C8B-B14F-4D97-AF65-F5344CB8AC3E}">
        <p14:creationId xmlns:p14="http://schemas.microsoft.com/office/powerpoint/2010/main" val="3011418724"/>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62" r:id="rId3"/>
    <p:sldLayoutId id="2147483663" r:id="rId4"/>
    <p:sldLayoutId id="2147483664" r:id="rId5"/>
    <p:sldLayoutId id="2147483665" r:id="rId6"/>
    <p:sldLayoutId id="2147483666"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sellaDiTesto 10">
            <a:extLst>
              <a:ext uri="{FF2B5EF4-FFF2-40B4-BE49-F238E27FC236}">
                <a16:creationId xmlns:a16="http://schemas.microsoft.com/office/drawing/2014/main" id="{81DFFE58-41E4-473E-B889-0483BEED83DE}"/>
              </a:ext>
            </a:extLst>
          </p:cNvPr>
          <p:cNvSpPr txBox="1"/>
          <p:nvPr/>
        </p:nvSpPr>
        <p:spPr>
          <a:xfrm>
            <a:off x="359999" y="1015429"/>
            <a:ext cx="8596921" cy="584775"/>
          </a:xfrm>
          <a:prstGeom prst="rect">
            <a:avLst/>
          </a:prstGeom>
          <a:noFill/>
        </p:spPr>
        <p:txBody>
          <a:bodyPr wrap="square" rtlCol="0">
            <a:spAutoFit/>
          </a:bodyPr>
          <a:lstStyle/>
          <a:p>
            <a:pPr algn="ctr"/>
            <a:r>
              <a:rPr lang="it-IT" sz="3200" b="1" dirty="0">
                <a:solidFill>
                  <a:schemeClr val="accent1">
                    <a:lumMod val="50000"/>
                  </a:schemeClr>
                </a:solidFill>
              </a:rPr>
              <a:t>Programmazione europea 2021 - 2027</a:t>
            </a:r>
          </a:p>
        </p:txBody>
      </p:sp>
      <p:sp>
        <p:nvSpPr>
          <p:cNvPr id="12" name="CasellaDiTesto 11">
            <a:extLst>
              <a:ext uri="{FF2B5EF4-FFF2-40B4-BE49-F238E27FC236}">
                <a16:creationId xmlns:a16="http://schemas.microsoft.com/office/drawing/2014/main" id="{8619DC46-F542-45F4-9A34-6D250131FBEF}"/>
              </a:ext>
            </a:extLst>
          </p:cNvPr>
          <p:cNvSpPr txBox="1"/>
          <p:nvPr/>
        </p:nvSpPr>
        <p:spPr>
          <a:xfrm>
            <a:off x="359999" y="1520258"/>
            <a:ext cx="8596921" cy="461665"/>
          </a:xfrm>
          <a:prstGeom prst="rect">
            <a:avLst/>
          </a:prstGeom>
          <a:noFill/>
        </p:spPr>
        <p:txBody>
          <a:bodyPr wrap="square" rtlCol="0">
            <a:spAutoFit/>
          </a:bodyPr>
          <a:lstStyle/>
          <a:p>
            <a:pPr algn="ctr"/>
            <a:r>
              <a:rPr lang="it-IT" sz="2400" b="1" dirty="0">
                <a:solidFill>
                  <a:schemeClr val="accent1">
                    <a:lumMod val="50000"/>
                  </a:schemeClr>
                </a:solidFill>
              </a:rPr>
              <a:t>PR FESR e PR FSE+ Abruzzo 2021 - 2027</a:t>
            </a:r>
          </a:p>
        </p:txBody>
      </p:sp>
      <p:sp>
        <p:nvSpPr>
          <p:cNvPr id="3" name="Sottotitolo 2">
            <a:extLst>
              <a:ext uri="{FF2B5EF4-FFF2-40B4-BE49-F238E27FC236}">
                <a16:creationId xmlns:a16="http://schemas.microsoft.com/office/drawing/2014/main" id="{3A9F237A-6D40-45D6-C6B2-71D410162671}"/>
              </a:ext>
            </a:extLst>
          </p:cNvPr>
          <p:cNvSpPr>
            <a:spLocks noGrp="1"/>
          </p:cNvSpPr>
          <p:nvPr>
            <p:ph type="subTitle" idx="1"/>
          </p:nvPr>
        </p:nvSpPr>
        <p:spPr>
          <a:xfrm>
            <a:off x="1229459" y="2703616"/>
            <a:ext cx="6858000" cy="1683327"/>
          </a:xfrm>
        </p:spPr>
        <p:txBody>
          <a:bodyPr>
            <a:normAutofit/>
          </a:bodyPr>
          <a:lstStyle/>
          <a:p>
            <a:r>
              <a:rPr lang="it-IT" b="1" i="1" dirty="0">
                <a:solidFill>
                  <a:schemeClr val="accent1">
                    <a:lumMod val="50000"/>
                  </a:schemeClr>
                </a:solidFill>
              </a:rPr>
              <a:t>Informativa sulle attività di Audit </a:t>
            </a:r>
          </a:p>
          <a:p>
            <a:r>
              <a:rPr lang="it-IT" b="1" i="1" dirty="0">
                <a:solidFill>
                  <a:schemeClr val="accent1">
                    <a:lumMod val="50000"/>
                  </a:schemeClr>
                </a:solidFill>
              </a:rPr>
              <a:t>programmazione 2014-2020 e 2021-2027 </a:t>
            </a:r>
          </a:p>
        </p:txBody>
      </p:sp>
      <p:sp>
        <p:nvSpPr>
          <p:cNvPr id="6" name="Sottotitolo 2">
            <a:extLst>
              <a:ext uri="{FF2B5EF4-FFF2-40B4-BE49-F238E27FC236}">
                <a16:creationId xmlns:a16="http://schemas.microsoft.com/office/drawing/2014/main" id="{3A9F237A-6D40-45D6-C6B2-71D410162671}"/>
              </a:ext>
            </a:extLst>
          </p:cNvPr>
          <p:cNvSpPr txBox="1">
            <a:spLocks/>
          </p:cNvSpPr>
          <p:nvPr/>
        </p:nvSpPr>
        <p:spPr>
          <a:xfrm>
            <a:off x="1229459" y="5115168"/>
            <a:ext cx="6858000" cy="168332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spcBef>
                <a:spcPts val="200"/>
              </a:spcBef>
              <a:spcAft>
                <a:spcPts val="200"/>
              </a:spcAft>
            </a:pPr>
            <a:r>
              <a:rPr lang="it-IT" sz="1200" i="1" dirty="0">
                <a:solidFill>
                  <a:schemeClr val="accent1">
                    <a:lumMod val="50000"/>
                  </a:schemeClr>
                </a:solidFill>
              </a:rPr>
              <a:t>L’Aquila, 12 dicembre 2024</a:t>
            </a:r>
          </a:p>
          <a:p>
            <a:pPr>
              <a:lnSpc>
                <a:spcPct val="100000"/>
              </a:lnSpc>
              <a:spcBef>
                <a:spcPts val="200"/>
              </a:spcBef>
              <a:spcAft>
                <a:spcPts val="200"/>
              </a:spcAft>
            </a:pPr>
            <a:r>
              <a:rPr lang="it-IT" sz="1200" i="1" dirty="0">
                <a:solidFill>
                  <a:schemeClr val="accent1">
                    <a:lumMod val="50000"/>
                  </a:schemeClr>
                </a:solidFill>
              </a:rPr>
              <a:t> Auditorium del Gran Sasso Science </a:t>
            </a:r>
            <a:r>
              <a:rPr lang="it-IT" sz="1200" i="1" dirty="0" err="1">
                <a:solidFill>
                  <a:schemeClr val="accent1">
                    <a:lumMod val="50000"/>
                  </a:schemeClr>
                </a:solidFill>
              </a:rPr>
              <a:t>Institute</a:t>
            </a:r>
            <a:endParaRPr lang="it-IT" sz="1200" i="1" dirty="0">
              <a:solidFill>
                <a:schemeClr val="accent1">
                  <a:lumMod val="50000"/>
                </a:schemeClr>
              </a:solidFill>
            </a:endParaRPr>
          </a:p>
        </p:txBody>
      </p:sp>
    </p:spTree>
    <p:extLst>
      <p:ext uri="{BB962C8B-B14F-4D97-AF65-F5344CB8AC3E}">
        <p14:creationId xmlns:p14="http://schemas.microsoft.com/office/powerpoint/2010/main" val="1315170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p:cNvSpPr txBox="1">
            <a:spLocks/>
          </p:cNvSpPr>
          <p:nvPr/>
        </p:nvSpPr>
        <p:spPr bwMode="auto">
          <a:xfrm>
            <a:off x="241945" y="1016699"/>
            <a:ext cx="8675631" cy="495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normAutofit/>
          </a:bodyPr>
          <a:lstStyle>
            <a:lvl1pPr algn="ctr" rtl="0" eaLnBrk="1" fontAlgn="base" hangingPunct="1">
              <a:lnSpc>
                <a:spcPct val="90000"/>
              </a:lnSpc>
              <a:spcBef>
                <a:spcPct val="0"/>
              </a:spcBef>
              <a:spcAft>
                <a:spcPct val="0"/>
              </a:spcAft>
              <a:defRPr sz="3200" b="1"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a:lstStyle>
          <a:p>
            <a:pPr defTabSz="914400"/>
            <a:r>
              <a:rPr lang="it-IT" sz="2400" dirty="0"/>
              <a:t>Gli Audit delle operazioni POR FSE</a:t>
            </a:r>
          </a:p>
        </p:txBody>
      </p:sp>
      <p:sp>
        <p:nvSpPr>
          <p:cNvPr id="4" name="CasellaDiTesto 3"/>
          <p:cNvSpPr txBox="1"/>
          <p:nvPr/>
        </p:nvSpPr>
        <p:spPr>
          <a:xfrm>
            <a:off x="241946" y="1648618"/>
            <a:ext cx="8277586" cy="1831271"/>
          </a:xfrm>
          <a:prstGeom prst="rect">
            <a:avLst/>
          </a:prstGeom>
          <a:noFill/>
        </p:spPr>
        <p:txBody>
          <a:bodyPr wrap="square" rtlCol="0">
            <a:spAutoFit/>
          </a:bodyPr>
          <a:lstStyle/>
          <a:p>
            <a:pPr algn="just">
              <a:spcBef>
                <a:spcPts val="300"/>
              </a:spcBef>
              <a:spcAft>
                <a:spcPts val="300"/>
              </a:spcAft>
            </a:pPr>
            <a:r>
              <a:rPr lang="it-IT" sz="1400" dirty="0"/>
              <a:t>L’Autorità di Audit ha deciso di procedere con un campionamento a 2 periodi per l’ultimo periodo contabile.</a:t>
            </a:r>
          </a:p>
          <a:p>
            <a:pPr marL="285750" indent="-285750" algn="just">
              <a:spcBef>
                <a:spcPts val="300"/>
              </a:spcBef>
              <a:spcAft>
                <a:spcPts val="300"/>
              </a:spcAft>
              <a:buFont typeface="Wingdings" panose="05000000000000000000" pitchFamily="2" charset="2"/>
              <a:buChar char="v"/>
            </a:pPr>
            <a:r>
              <a:rPr lang="it-IT" sz="1400" dirty="0"/>
              <a:t>Per il primo periodo è già stato selezionato un campione statistico costituito da n. 20 operazioni, per un totale di € 622.617,48. </a:t>
            </a:r>
          </a:p>
          <a:p>
            <a:pPr marL="285750" indent="-285750" algn="just">
              <a:spcBef>
                <a:spcPts val="300"/>
              </a:spcBef>
              <a:spcAft>
                <a:spcPts val="300"/>
              </a:spcAft>
              <a:buFont typeface="Wingdings" panose="05000000000000000000" pitchFamily="2" charset="2"/>
              <a:buChar char="v"/>
            </a:pPr>
            <a:r>
              <a:rPr lang="it-IT" sz="1400" dirty="0"/>
              <a:t>Per il secondo periodo si prevede di estrarre ulteriori 29 operazioni, per un totale di </a:t>
            </a:r>
            <a:r>
              <a:rPr lang="it-IT" sz="1400" i="1" dirty="0">
                <a:effectLst>
                  <a:outerShdw blurRad="38100" dist="38100" dir="2700000" algn="tl">
                    <a:srgbClr val="000000">
                      <a:alpha val="43137"/>
                    </a:srgbClr>
                  </a:outerShdw>
                </a:effectLst>
              </a:rPr>
              <a:t>49 operazioni estratte dalla spesa dichiarata alla Commissione Europea nel periodo contabile finale</a:t>
            </a:r>
            <a:r>
              <a:rPr lang="it-IT" sz="1400" dirty="0"/>
              <a:t>.</a:t>
            </a:r>
          </a:p>
          <a:p>
            <a:pPr algn="just">
              <a:spcBef>
                <a:spcPts val="300"/>
              </a:spcBef>
              <a:spcAft>
                <a:spcPts val="300"/>
              </a:spcAft>
            </a:pPr>
            <a:r>
              <a:rPr lang="it-IT" sz="1400" dirty="0"/>
              <a:t>Le verifiche sono tuttora in corso e ad oggi sulle 20 operazioni campionate per il primo periodo risultano </a:t>
            </a:r>
            <a:r>
              <a:rPr lang="it-IT" sz="1400" b="1" dirty="0"/>
              <a:t>avviati 18 controlli.</a:t>
            </a:r>
            <a:endParaRPr lang="it-IT" sz="1400" dirty="0"/>
          </a:p>
        </p:txBody>
      </p:sp>
      <p:graphicFrame>
        <p:nvGraphicFramePr>
          <p:cNvPr id="5" name="Diagramma 4">
            <a:extLst>
              <a:ext uri="{FF2B5EF4-FFF2-40B4-BE49-F238E27FC236}">
                <a16:creationId xmlns:a16="http://schemas.microsoft.com/office/drawing/2014/main" id="{982069A7-ACD9-CC26-5A20-C20ED08C4057}"/>
              </a:ext>
            </a:extLst>
          </p:cNvPr>
          <p:cNvGraphicFramePr/>
          <p:nvPr>
            <p:extLst>
              <p:ext uri="{D42A27DB-BD31-4B8C-83A1-F6EECF244321}">
                <p14:modId xmlns:p14="http://schemas.microsoft.com/office/powerpoint/2010/main" val="3115110600"/>
              </p:ext>
            </p:extLst>
          </p:nvPr>
        </p:nvGraphicFramePr>
        <p:xfrm>
          <a:off x="626792" y="3695332"/>
          <a:ext cx="4348976" cy="25146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uppo 5">
            <a:extLst>
              <a:ext uri="{FF2B5EF4-FFF2-40B4-BE49-F238E27FC236}">
                <a16:creationId xmlns:a16="http://schemas.microsoft.com/office/drawing/2014/main" id="{D365DD86-2092-111F-1FD0-08C7B362A184}"/>
              </a:ext>
            </a:extLst>
          </p:cNvPr>
          <p:cNvGrpSpPr/>
          <p:nvPr/>
        </p:nvGrpSpPr>
        <p:grpSpPr>
          <a:xfrm>
            <a:off x="4976930" y="4139832"/>
            <a:ext cx="2312144" cy="1625600"/>
            <a:chOff x="3730548" y="1274958"/>
            <a:chExt cx="1770720" cy="1625600"/>
          </a:xfrm>
        </p:grpSpPr>
        <p:sp>
          <p:nvSpPr>
            <p:cNvPr id="7" name="Rettangolo con angoli arrotondati 14">
              <a:extLst>
                <a:ext uri="{FF2B5EF4-FFF2-40B4-BE49-F238E27FC236}">
                  <a16:creationId xmlns:a16="http://schemas.microsoft.com/office/drawing/2014/main" id="{4FF6F502-1994-AB1F-D048-E681E4337421}"/>
                </a:ext>
              </a:extLst>
            </p:cNvPr>
            <p:cNvSpPr/>
            <p:nvPr/>
          </p:nvSpPr>
          <p:spPr>
            <a:xfrm>
              <a:off x="3730548" y="1274958"/>
              <a:ext cx="1770720" cy="162560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CasellaDiTesto 7">
              <a:extLst>
                <a:ext uri="{FF2B5EF4-FFF2-40B4-BE49-F238E27FC236}">
                  <a16:creationId xmlns:a16="http://schemas.microsoft.com/office/drawing/2014/main" id="{0D2371D7-7DF6-6630-1A6E-C6E3FDB092CE}"/>
                </a:ext>
              </a:extLst>
            </p:cNvPr>
            <p:cNvSpPr txBox="1"/>
            <p:nvPr/>
          </p:nvSpPr>
          <p:spPr>
            <a:xfrm>
              <a:off x="3809903" y="1354313"/>
              <a:ext cx="1612010" cy="14668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t-IT" sz="2000" kern="1200" dirty="0"/>
                <a:t>Tot 49 operazioni  ultimo PC </a:t>
              </a:r>
            </a:p>
            <a:p>
              <a:pPr marL="0" lvl="0" indent="0" algn="ctr" defTabSz="800100">
                <a:lnSpc>
                  <a:spcPct val="90000"/>
                </a:lnSpc>
                <a:spcBef>
                  <a:spcPct val="0"/>
                </a:spcBef>
                <a:spcAft>
                  <a:spcPct val="35000"/>
                </a:spcAft>
                <a:buNone/>
              </a:pPr>
              <a:r>
                <a:rPr lang="it-IT" sz="2000" kern="1200" dirty="0"/>
                <a:t>FSE 2014-2020</a:t>
              </a:r>
            </a:p>
          </p:txBody>
        </p:sp>
      </p:grpSp>
    </p:spTree>
    <p:extLst>
      <p:ext uri="{BB962C8B-B14F-4D97-AF65-F5344CB8AC3E}">
        <p14:creationId xmlns:p14="http://schemas.microsoft.com/office/powerpoint/2010/main" val="223751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4A74FC5E-3AC2-26A0-9AEE-1465E105E0E7}"/>
              </a:ext>
            </a:extLst>
          </p:cNvPr>
          <p:cNvSpPr txBox="1">
            <a:spLocks/>
          </p:cNvSpPr>
          <p:nvPr/>
        </p:nvSpPr>
        <p:spPr bwMode="auto">
          <a:xfrm>
            <a:off x="241946" y="945881"/>
            <a:ext cx="8719174" cy="495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normAutofit/>
          </a:bodyPr>
          <a:lstStyle>
            <a:lvl1pPr algn="ctr" rtl="0" eaLnBrk="1" fontAlgn="base" hangingPunct="1">
              <a:lnSpc>
                <a:spcPct val="90000"/>
              </a:lnSpc>
              <a:spcBef>
                <a:spcPct val="0"/>
              </a:spcBef>
              <a:spcAft>
                <a:spcPct val="0"/>
              </a:spcAft>
              <a:defRPr sz="3200" b="1"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a:lstStyle>
          <a:p>
            <a:pPr defTabSz="914400"/>
            <a:r>
              <a:rPr lang="it-IT" sz="2400" dirty="0"/>
              <a:t>Gli Audit delle operazioni POR FESR</a:t>
            </a:r>
          </a:p>
        </p:txBody>
      </p:sp>
      <p:sp>
        <p:nvSpPr>
          <p:cNvPr id="4" name="CasellaDiTesto 3">
            <a:extLst>
              <a:ext uri="{FF2B5EF4-FFF2-40B4-BE49-F238E27FC236}">
                <a16:creationId xmlns:a16="http://schemas.microsoft.com/office/drawing/2014/main" id="{7D5AA00F-8981-84C2-97D3-CCB42DD48D2D}"/>
              </a:ext>
            </a:extLst>
          </p:cNvPr>
          <p:cNvSpPr txBox="1"/>
          <p:nvPr/>
        </p:nvSpPr>
        <p:spPr>
          <a:xfrm>
            <a:off x="283117" y="1455573"/>
            <a:ext cx="7943049" cy="2870016"/>
          </a:xfrm>
          <a:prstGeom prst="rect">
            <a:avLst/>
          </a:prstGeom>
          <a:noFill/>
        </p:spPr>
        <p:txBody>
          <a:bodyPr wrap="square" rtlCol="0">
            <a:spAutoFit/>
          </a:bodyPr>
          <a:lstStyle/>
          <a:p>
            <a:pPr algn="just"/>
            <a:r>
              <a:rPr lang="it-IT" sz="1400" dirty="0"/>
              <a:t>L’Autorità di Audit ha deciso di procedere con un campionamento a 3 periodi.</a:t>
            </a:r>
          </a:p>
          <a:p>
            <a:pPr marL="285750" indent="-285750" algn="just">
              <a:buFont typeface="Wingdings" panose="05000000000000000000" pitchFamily="2" charset="2"/>
              <a:buChar char="v"/>
            </a:pPr>
            <a:r>
              <a:rPr lang="it-IT" sz="1400" dirty="0"/>
              <a:t>Per il primo periodo è stato selezionato un campione statistico costituito da n. 20 operazioni, per un totale di € 33.835.448,24.</a:t>
            </a:r>
          </a:p>
          <a:p>
            <a:pPr marL="285750" indent="-285750" algn="just">
              <a:buFont typeface="Wingdings" panose="05000000000000000000" pitchFamily="2" charset="2"/>
              <a:buChar char="v"/>
            </a:pPr>
            <a:r>
              <a:rPr lang="it-IT" sz="1400" dirty="0"/>
              <a:t>Per il secondo periodo è stato selezionato un campione statistico costituito da n. 7 operazioni, per un totale di € 7.736.358,71. La somma totale estratta risulta pari a € 41.571.807.  </a:t>
            </a:r>
          </a:p>
          <a:p>
            <a:pPr marL="285750" indent="-285750" algn="just">
              <a:spcBef>
                <a:spcPts val="300"/>
              </a:spcBef>
              <a:spcAft>
                <a:spcPts val="300"/>
              </a:spcAft>
              <a:buFont typeface="Wingdings" panose="05000000000000000000" pitchFamily="2" charset="2"/>
              <a:buChar char="v"/>
            </a:pPr>
            <a:r>
              <a:rPr lang="it-IT" sz="1400" dirty="0"/>
              <a:t>Per il terzo periodo di campionamento si prevede di estrarre ulteriori 5 operazioni, per un totale di </a:t>
            </a:r>
            <a:r>
              <a:rPr lang="it-IT" sz="1400" i="1" dirty="0">
                <a:effectLst>
                  <a:outerShdw blurRad="38100" dist="38100" dir="2700000" algn="tl">
                    <a:srgbClr val="000000">
                      <a:alpha val="43137"/>
                    </a:srgbClr>
                  </a:outerShdw>
                </a:effectLst>
              </a:rPr>
              <a:t>32 operazioni estratte dalla spesa dichiarata alla Commissione Europea nel periodo contabile finale</a:t>
            </a:r>
            <a:r>
              <a:rPr lang="it-IT" sz="1400" dirty="0"/>
              <a:t>.</a:t>
            </a:r>
          </a:p>
          <a:p>
            <a:pPr algn="just"/>
            <a:r>
              <a:rPr lang="it-IT" sz="1400" dirty="0"/>
              <a:t>Le verifiche sono tuttora in corso e ad oggi sulle  27 operazioni selezionate risultano </a:t>
            </a:r>
            <a:r>
              <a:rPr lang="it-IT" sz="1400" b="1" dirty="0"/>
              <a:t>avviati 24 controlli</a:t>
            </a:r>
            <a:r>
              <a:rPr lang="it-IT" sz="1400" dirty="0"/>
              <a:t> e sono stati adottati </a:t>
            </a:r>
            <a:r>
              <a:rPr lang="it-IT" sz="1400" b="1" dirty="0"/>
              <a:t>14</a:t>
            </a:r>
            <a:r>
              <a:rPr lang="it-IT" sz="1400" dirty="0"/>
              <a:t> </a:t>
            </a:r>
            <a:r>
              <a:rPr lang="it-IT" sz="1400" b="1" dirty="0"/>
              <a:t>Rapporti definitivi.</a:t>
            </a:r>
            <a:endParaRPr lang="it-IT" sz="1400" dirty="0"/>
          </a:p>
          <a:p>
            <a:pPr algn="just">
              <a:spcAft>
                <a:spcPts val="600"/>
              </a:spcAft>
            </a:pPr>
            <a:r>
              <a:rPr lang="it-IT" sz="1400" dirty="0"/>
              <a:t>Allo stato attuale dei controlli </a:t>
            </a:r>
            <a:r>
              <a:rPr lang="it-IT" sz="1400" b="1" dirty="0"/>
              <a:t>è stata rilevata spesa irregolare pari a € 8.875,00</a:t>
            </a:r>
            <a:r>
              <a:rPr lang="it-IT" sz="1400" dirty="0"/>
              <a:t>. Sono state inoltre formulate osservazioni e raccomandazioni senza impatto finanziario.</a:t>
            </a:r>
          </a:p>
          <a:p>
            <a:pPr algn="just">
              <a:spcBef>
                <a:spcPts val="300"/>
              </a:spcBef>
              <a:spcAft>
                <a:spcPts val="300"/>
              </a:spcAft>
            </a:pPr>
            <a:endParaRPr lang="it-IT" sz="1400" dirty="0"/>
          </a:p>
        </p:txBody>
      </p:sp>
      <p:graphicFrame>
        <p:nvGraphicFramePr>
          <p:cNvPr id="5" name="Diagramma 4">
            <a:extLst>
              <a:ext uri="{FF2B5EF4-FFF2-40B4-BE49-F238E27FC236}">
                <a16:creationId xmlns:a16="http://schemas.microsoft.com/office/drawing/2014/main" id="{6C6413B8-27CE-9DD5-DD30-359480E3DDFE}"/>
              </a:ext>
            </a:extLst>
          </p:cNvPr>
          <p:cNvGraphicFramePr/>
          <p:nvPr>
            <p:extLst>
              <p:ext uri="{D42A27DB-BD31-4B8C-83A1-F6EECF244321}">
                <p14:modId xmlns:p14="http://schemas.microsoft.com/office/powerpoint/2010/main" val="2814102499"/>
              </p:ext>
            </p:extLst>
          </p:nvPr>
        </p:nvGraphicFramePr>
        <p:xfrm>
          <a:off x="917834" y="3929795"/>
          <a:ext cx="4085063" cy="22717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uppo 5">
            <a:extLst>
              <a:ext uri="{FF2B5EF4-FFF2-40B4-BE49-F238E27FC236}">
                <a16:creationId xmlns:a16="http://schemas.microsoft.com/office/drawing/2014/main" id="{E61C33EC-0E18-5F84-8149-0A5BEB718BD6}"/>
              </a:ext>
            </a:extLst>
          </p:cNvPr>
          <p:cNvGrpSpPr/>
          <p:nvPr/>
        </p:nvGrpSpPr>
        <p:grpSpPr>
          <a:xfrm>
            <a:off x="5307981" y="4360035"/>
            <a:ext cx="1706136" cy="1411269"/>
            <a:chOff x="2879044" y="771850"/>
            <a:chExt cx="1368719" cy="1029133"/>
          </a:xfrm>
        </p:grpSpPr>
        <p:sp>
          <p:nvSpPr>
            <p:cNvPr id="7" name="Rettangolo con angoli arrotondati 3">
              <a:extLst>
                <a:ext uri="{FF2B5EF4-FFF2-40B4-BE49-F238E27FC236}">
                  <a16:creationId xmlns:a16="http://schemas.microsoft.com/office/drawing/2014/main" id="{3A28DD35-AFDA-5CD3-481E-02062193287B}"/>
                </a:ext>
              </a:extLst>
            </p:cNvPr>
            <p:cNvSpPr/>
            <p:nvPr/>
          </p:nvSpPr>
          <p:spPr>
            <a:xfrm>
              <a:off x="2879044" y="771850"/>
              <a:ext cx="1368719" cy="1029133"/>
            </a:xfrm>
            <a:prstGeom prst="roundRect">
              <a:avLst/>
            </a:prstGeom>
          </p:spPr>
          <p:style>
            <a:lnRef idx="1">
              <a:schemeClr val="accent6"/>
            </a:lnRef>
            <a:fillRef idx="3">
              <a:schemeClr val="accent6"/>
            </a:fillRef>
            <a:effectRef idx="2">
              <a:schemeClr val="accent6"/>
            </a:effectRef>
            <a:fontRef idx="minor">
              <a:schemeClr val="lt1"/>
            </a:fontRef>
          </p:style>
        </p:sp>
        <p:sp>
          <p:nvSpPr>
            <p:cNvPr id="8" name="CasellaDiTesto 7">
              <a:extLst>
                <a:ext uri="{FF2B5EF4-FFF2-40B4-BE49-F238E27FC236}">
                  <a16:creationId xmlns:a16="http://schemas.microsoft.com/office/drawing/2014/main" id="{0BB92463-3168-A76F-8700-FAD0D0932D91}"/>
                </a:ext>
              </a:extLst>
            </p:cNvPr>
            <p:cNvSpPr txBox="1"/>
            <p:nvPr/>
          </p:nvSpPr>
          <p:spPr>
            <a:xfrm>
              <a:off x="2929282" y="822088"/>
              <a:ext cx="1268243" cy="928657"/>
            </a:xfrm>
            <a:prstGeom prst="rect">
              <a:avLst/>
            </a:prstGeom>
          </p:spPr>
          <p:style>
            <a:lnRef idx="1">
              <a:schemeClr val="accent6"/>
            </a:lnRef>
            <a:fillRef idx="3">
              <a:schemeClr val="accent6"/>
            </a:fillRef>
            <a:effectRef idx="2">
              <a:schemeClr val="accent6"/>
            </a:effectRef>
            <a:fontRef idx="minor">
              <a:schemeClr val="lt1"/>
            </a:fontRef>
          </p:style>
          <p:txBody>
            <a:bodyPr spcFirstLastPara="0" vert="horz" wrap="square" lIns="49530" tIns="49530" rIns="49530" bIns="49530" numCol="1" spcCol="1270" anchor="ctr" anchorCtr="0">
              <a:noAutofit/>
            </a:bodyPr>
            <a:lstStyle/>
            <a:p>
              <a:pPr marL="0" lvl="0" indent="0" algn="ctr" defTabSz="800100">
                <a:lnSpc>
                  <a:spcPct val="90000"/>
                </a:lnSpc>
                <a:spcBef>
                  <a:spcPct val="0"/>
                </a:spcBef>
                <a:spcAft>
                  <a:spcPct val="35000"/>
                </a:spcAft>
                <a:buNone/>
              </a:pPr>
              <a:r>
                <a:rPr lang="it-IT" sz="1400" kern="1200" dirty="0"/>
                <a:t>Tot 32 operazioni  ultimo PC </a:t>
              </a:r>
            </a:p>
            <a:p>
              <a:pPr marL="0" lvl="0" indent="0" algn="ctr" defTabSz="800100">
                <a:lnSpc>
                  <a:spcPct val="90000"/>
                </a:lnSpc>
                <a:spcBef>
                  <a:spcPct val="0"/>
                </a:spcBef>
                <a:spcAft>
                  <a:spcPct val="35000"/>
                </a:spcAft>
                <a:buNone/>
              </a:pPr>
              <a:r>
                <a:rPr lang="it-IT" sz="1400" kern="1200" dirty="0"/>
                <a:t>FESR 2014-2020</a:t>
              </a:r>
            </a:p>
          </p:txBody>
        </p:sp>
      </p:grpSp>
    </p:spTree>
    <p:extLst>
      <p:ext uri="{BB962C8B-B14F-4D97-AF65-F5344CB8AC3E}">
        <p14:creationId xmlns:p14="http://schemas.microsoft.com/office/powerpoint/2010/main" val="1269793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p:cNvSpPr txBox="1">
            <a:spLocks/>
          </p:cNvSpPr>
          <p:nvPr/>
        </p:nvSpPr>
        <p:spPr bwMode="auto">
          <a:xfrm>
            <a:off x="236197" y="1058124"/>
            <a:ext cx="8410348" cy="552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noAutofit/>
          </a:bodyPr>
          <a:lstStyle>
            <a:lvl1pPr algn="ctr" rtl="0" eaLnBrk="1" fontAlgn="base" hangingPunct="1">
              <a:lnSpc>
                <a:spcPct val="90000"/>
              </a:lnSpc>
              <a:spcBef>
                <a:spcPct val="0"/>
              </a:spcBef>
              <a:spcAft>
                <a:spcPct val="0"/>
              </a:spcAft>
              <a:defRPr sz="3200" b="1"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a:lstStyle>
          <a:p>
            <a:pPr defTabSz="914400"/>
            <a:r>
              <a:rPr lang="it-IT" sz="2400" dirty="0"/>
              <a:t>Audit delle operazioni: aspetti legati alla chiusura</a:t>
            </a:r>
          </a:p>
        </p:txBody>
      </p:sp>
      <p:sp>
        <p:nvSpPr>
          <p:cNvPr id="4" name="Rettangolo 3"/>
          <p:cNvSpPr/>
          <p:nvPr/>
        </p:nvSpPr>
        <p:spPr>
          <a:xfrm>
            <a:off x="348094" y="1802522"/>
            <a:ext cx="7603982" cy="3847207"/>
          </a:xfrm>
          <a:prstGeom prst="rect">
            <a:avLst/>
          </a:prstGeom>
        </p:spPr>
        <p:txBody>
          <a:bodyPr wrap="square">
            <a:spAutoFit/>
          </a:bodyPr>
          <a:lstStyle/>
          <a:p>
            <a:pPr algn="just"/>
            <a:r>
              <a:rPr lang="it-IT" sz="1600" dirty="0"/>
              <a:t>Il periodo contabile oggetto di audit è ormai l’ultimo. </a:t>
            </a:r>
          </a:p>
          <a:p>
            <a:pPr algn="just"/>
            <a:r>
              <a:rPr lang="it-IT" sz="1600" dirty="0"/>
              <a:t>Nelle attività di controllo si è proceduto attenzionando gli aspetti legati alla chiusura della programmazione:</a:t>
            </a:r>
          </a:p>
          <a:p>
            <a:pPr algn="just"/>
            <a:endParaRPr lang="it-IT" sz="1600" dirty="0"/>
          </a:p>
          <a:p>
            <a:pPr marL="285750" indent="-285750" algn="just">
              <a:spcAft>
                <a:spcPts val="600"/>
              </a:spcAft>
              <a:buFont typeface="Wingdings" panose="05000000000000000000" pitchFamily="2" charset="2"/>
              <a:buChar char="Ø"/>
            </a:pPr>
            <a:r>
              <a:rPr lang="it-IT" sz="1600" dirty="0"/>
              <a:t>il funzionamento delle operazioni che prevedono il prosieguo delle attività dopo la conclusione del progetto;</a:t>
            </a:r>
          </a:p>
          <a:p>
            <a:pPr marL="285750" indent="-285750" algn="just">
              <a:spcAft>
                <a:spcPts val="600"/>
              </a:spcAft>
              <a:buFont typeface="Wingdings" panose="05000000000000000000" pitchFamily="2" charset="2"/>
              <a:buChar char="Ø"/>
            </a:pPr>
            <a:r>
              <a:rPr lang="it-IT" sz="1600" dirty="0"/>
              <a:t>la stabilità delle operazioni: laddove l’operazione campionata rientri nei requisiti di cui art. 71 Reg (UE) 1303/2013.</a:t>
            </a:r>
          </a:p>
          <a:p>
            <a:pPr marL="285750" indent="-285750" algn="just">
              <a:spcAft>
                <a:spcPts val="600"/>
              </a:spcAft>
              <a:buFont typeface="Wingdings" panose="05000000000000000000" pitchFamily="2" charset="2"/>
              <a:buChar char="Ø"/>
            </a:pPr>
            <a:r>
              <a:rPr lang="it-IT" sz="1600" dirty="0"/>
              <a:t>le verifiche sui possibili conflitti di interesse: </a:t>
            </a:r>
            <a:r>
              <a:rPr lang="it-IT" sz="1600" b="0" i="0" dirty="0">
                <a:effectLst/>
                <a:latin typeface="Calibri" panose="020F0502020204030204" pitchFamily="34" charset="0"/>
              </a:rPr>
              <a:t>monitorato </a:t>
            </a:r>
            <a:r>
              <a:rPr lang="it-IT" sz="1600" b="0" i="0" dirty="0" err="1">
                <a:effectLst/>
                <a:latin typeface="Calibri" panose="020F0502020204030204" pitchFamily="34" charset="0"/>
              </a:rPr>
              <a:t>dall’AdA</a:t>
            </a:r>
            <a:r>
              <a:rPr lang="it-IT" sz="1600" b="0" i="0" dirty="0">
                <a:effectLst/>
                <a:latin typeface="Calibri" panose="020F0502020204030204" pitchFamily="34" charset="0"/>
              </a:rPr>
              <a:t> in sede di controllo sulle operazioni e disposte da parte dell’Autorità di Gestione, nel proprio manuale della nuova programmazione 21-27, le misure di controllo</a:t>
            </a:r>
            <a:r>
              <a:rPr lang="it-IT" sz="1600" dirty="0"/>
              <a:t>;</a:t>
            </a:r>
          </a:p>
          <a:p>
            <a:pPr marL="285750" indent="-285750" algn="just">
              <a:spcAft>
                <a:spcPts val="600"/>
              </a:spcAft>
              <a:buFont typeface="Wingdings" panose="05000000000000000000" pitchFamily="2" charset="2"/>
              <a:buChar char="Ø"/>
            </a:pPr>
            <a:r>
              <a:rPr lang="it-IT" sz="1600" dirty="0"/>
              <a:t>l’effettivo contributo della singola operazione agli obiettivi della priorità pertinente in aggiunta agli indicatori di realizzazione e di risultato;</a:t>
            </a:r>
            <a:endParaRPr lang="it-IT" sz="1600" b="1" u="sng" dirty="0"/>
          </a:p>
          <a:p>
            <a:pPr marL="285750" indent="-285750" algn="just">
              <a:spcAft>
                <a:spcPts val="600"/>
              </a:spcAft>
              <a:buFont typeface="Wingdings" panose="05000000000000000000" pitchFamily="2" charset="2"/>
              <a:buChar char="Ø"/>
            </a:pPr>
            <a:r>
              <a:rPr lang="it-IT" sz="1600" dirty="0"/>
              <a:t>l’informazione e pubblicità.</a:t>
            </a:r>
            <a:endParaRPr lang="it-IT" b="1" u="sng" dirty="0"/>
          </a:p>
        </p:txBody>
      </p:sp>
    </p:spTree>
    <p:extLst>
      <p:ext uri="{BB962C8B-B14F-4D97-AF65-F5344CB8AC3E}">
        <p14:creationId xmlns:p14="http://schemas.microsoft.com/office/powerpoint/2010/main" val="1301618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1535606" y="2358446"/>
            <a:ext cx="5870774" cy="590931"/>
          </a:xfrm>
          <a:prstGeom prst="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none">
            <a:spAutoFit/>
          </a:bodyPr>
          <a:lstStyle/>
          <a:p>
            <a:r>
              <a:rPr lang="it-IT" altLang="it-IT" sz="3600" b="1" dirty="0">
                <a:solidFill>
                  <a:schemeClr val="accent1">
                    <a:lumMod val="50000"/>
                  </a:schemeClr>
                </a:solidFill>
              </a:rPr>
              <a:t>Programmazione </a:t>
            </a:r>
            <a:r>
              <a:rPr lang="it-IT" sz="3600" b="1" dirty="0">
                <a:solidFill>
                  <a:schemeClr val="accent1">
                    <a:lumMod val="50000"/>
                  </a:schemeClr>
                </a:solidFill>
              </a:rPr>
              <a:t>2021 - 2027</a:t>
            </a:r>
            <a:r>
              <a:rPr lang="it-IT" altLang="it-IT" sz="3600" b="1" dirty="0">
                <a:solidFill>
                  <a:schemeClr val="accent1">
                    <a:lumMod val="50000"/>
                  </a:schemeClr>
                </a:solidFill>
              </a:rPr>
              <a:t> </a:t>
            </a:r>
          </a:p>
        </p:txBody>
      </p:sp>
    </p:spTree>
    <p:extLst>
      <p:ext uri="{BB962C8B-B14F-4D97-AF65-F5344CB8AC3E}">
        <p14:creationId xmlns:p14="http://schemas.microsoft.com/office/powerpoint/2010/main" val="2699030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p:cNvSpPr txBox="1">
            <a:spLocks/>
          </p:cNvSpPr>
          <p:nvPr/>
        </p:nvSpPr>
        <p:spPr>
          <a:xfrm>
            <a:off x="273540" y="1022838"/>
            <a:ext cx="8596921" cy="80859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2800" kern="1200">
                <a:solidFill>
                  <a:schemeClr val="tx1"/>
                </a:solidFill>
                <a:latin typeface="+mn-lt"/>
                <a:ea typeface="+mj-ea"/>
                <a:cs typeface="+mj-cs"/>
              </a:defRPr>
            </a:lvl1pPr>
          </a:lstStyle>
          <a:p>
            <a:r>
              <a:rPr lang="it-IT" sz="2400" b="1" dirty="0">
                <a:latin typeface="+mj-lt"/>
              </a:rPr>
              <a:t>STRATEGIA DI AUDIT PROGRAMMAZIONE 2021 – 2027</a:t>
            </a:r>
          </a:p>
        </p:txBody>
      </p:sp>
      <p:sp>
        <p:nvSpPr>
          <p:cNvPr id="4" name="Sottotitolo 2"/>
          <p:cNvSpPr txBox="1">
            <a:spLocks/>
          </p:cNvSpPr>
          <p:nvPr/>
        </p:nvSpPr>
        <p:spPr>
          <a:xfrm>
            <a:off x="5730241" y="1761451"/>
            <a:ext cx="3140220" cy="4023006"/>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spcBef>
                <a:spcPts val="600"/>
              </a:spcBef>
              <a:buNone/>
            </a:pPr>
            <a:r>
              <a:rPr lang="it-IT" sz="4400" dirty="0"/>
              <a:t>Per l’elaborazione della Strategia si è proceduto con:</a:t>
            </a:r>
          </a:p>
          <a:p>
            <a:pPr marL="342900" indent="-342900" algn="just">
              <a:lnSpc>
                <a:spcPct val="150000"/>
              </a:lnSpc>
              <a:spcBef>
                <a:spcPts val="600"/>
              </a:spcBef>
              <a:buFont typeface="Wingdings" panose="05000000000000000000" pitchFamily="2" charset="2"/>
              <a:buChar char="v"/>
            </a:pPr>
            <a:r>
              <a:rPr lang="it-IT" sz="4400" dirty="0"/>
              <a:t>esame preliminare della documentazione relativa alla nuova programmazione;</a:t>
            </a:r>
          </a:p>
          <a:p>
            <a:pPr marL="342900" indent="-342900" algn="just">
              <a:lnSpc>
                <a:spcPct val="150000"/>
              </a:lnSpc>
              <a:spcBef>
                <a:spcPts val="600"/>
              </a:spcBef>
              <a:buFont typeface="Wingdings" panose="05000000000000000000" pitchFamily="2" charset="2"/>
              <a:buChar char="v"/>
            </a:pPr>
            <a:r>
              <a:rPr lang="it-IT" sz="4400" dirty="0"/>
              <a:t>esame della descrizione del Sistema di Gestione e Controllo adottato sul Programma;</a:t>
            </a:r>
          </a:p>
          <a:p>
            <a:pPr marL="342900" indent="-342900" algn="just">
              <a:lnSpc>
                <a:spcPct val="150000"/>
              </a:lnSpc>
              <a:spcBef>
                <a:spcPts val="600"/>
              </a:spcBef>
              <a:buFont typeface="Wingdings" panose="05000000000000000000" pitchFamily="2" charset="2"/>
              <a:buChar char="v"/>
            </a:pPr>
            <a:r>
              <a:rPr lang="it-IT" sz="4400" dirty="0"/>
              <a:t>analisi dei documenti redatti a livello centrale/regionale, dai quali sono state tratte le informazioni in merito alle modalità di esecuzione del Programma che l’Amministrazione intende implementare per il nuovo periodo di programmazione;</a:t>
            </a:r>
          </a:p>
          <a:p>
            <a:pPr marL="342900" indent="-342900" algn="just">
              <a:lnSpc>
                <a:spcPct val="150000"/>
              </a:lnSpc>
              <a:spcBef>
                <a:spcPts val="600"/>
              </a:spcBef>
              <a:buFont typeface="Wingdings" panose="05000000000000000000" pitchFamily="2" charset="2"/>
              <a:buChar char="v"/>
            </a:pPr>
            <a:r>
              <a:rPr lang="it-IT" sz="4400" dirty="0"/>
              <a:t>inserimento delle informazioni provenienti dalle attività di audit condotte nel periodo di programmazione 2014–2020 in considerazione degli elementi di continuità dei </a:t>
            </a:r>
            <a:r>
              <a:rPr lang="it-IT" sz="4400" dirty="0" err="1"/>
              <a:t>SiGeCo</a:t>
            </a:r>
            <a:r>
              <a:rPr lang="it-IT" sz="4400" dirty="0"/>
              <a:t> tra le due programmazioni. </a:t>
            </a:r>
            <a:r>
              <a:rPr lang="it-IT" dirty="0"/>
              <a:t>	</a:t>
            </a:r>
          </a:p>
          <a:p>
            <a:pPr marL="171450" indent="-171450" algn="just">
              <a:lnSpc>
                <a:spcPct val="150000"/>
              </a:lnSpc>
              <a:buFontTx/>
              <a:buChar char="-"/>
            </a:pPr>
            <a:endParaRPr lang="it-IT" sz="1050" dirty="0"/>
          </a:p>
        </p:txBody>
      </p:sp>
      <p:sp>
        <p:nvSpPr>
          <p:cNvPr id="5" name="Sottotitolo 2"/>
          <p:cNvSpPr txBox="1">
            <a:spLocks/>
          </p:cNvSpPr>
          <p:nvPr/>
        </p:nvSpPr>
        <p:spPr>
          <a:xfrm>
            <a:off x="473836" y="1828080"/>
            <a:ext cx="6020581" cy="388639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50000"/>
              </a:lnSpc>
            </a:pPr>
            <a:r>
              <a:rPr lang="it-IT" sz="1800" b="1" dirty="0">
                <a:effectLst>
                  <a:outerShdw blurRad="38100" dist="38100" dir="2700000" algn="tl" rotWithShape="0">
                    <a:srgbClr val="000000">
                      <a:alpha val="43000"/>
                    </a:srgbClr>
                  </a:outerShdw>
                </a:effectLst>
              </a:rPr>
              <a:t>Elementi di novità della programmazione 2021-2027 </a:t>
            </a:r>
            <a:endParaRPr lang="it-IT" dirty="0"/>
          </a:p>
          <a:p>
            <a:pPr marL="171450" indent="-171450" algn="just">
              <a:lnSpc>
                <a:spcPct val="150000"/>
              </a:lnSpc>
              <a:buFontTx/>
              <a:buChar char="-"/>
            </a:pPr>
            <a:endParaRPr lang="it-IT" sz="1050" dirty="0"/>
          </a:p>
        </p:txBody>
      </p:sp>
      <p:graphicFrame>
        <p:nvGraphicFramePr>
          <p:cNvPr id="6" name="Diagramma 5"/>
          <p:cNvGraphicFramePr/>
          <p:nvPr>
            <p:extLst>
              <p:ext uri="{D42A27DB-BD31-4B8C-83A1-F6EECF244321}">
                <p14:modId xmlns:p14="http://schemas.microsoft.com/office/powerpoint/2010/main" val="2876412076"/>
              </p:ext>
            </p:extLst>
          </p:nvPr>
        </p:nvGraphicFramePr>
        <p:xfrm>
          <a:off x="387839" y="2481539"/>
          <a:ext cx="5342402" cy="23652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7701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9025EE89-14B7-411E-35C5-7661CCF1FDEC}"/>
              </a:ext>
            </a:extLst>
          </p:cNvPr>
          <p:cNvSpPr>
            <a:spLocks noGrp="1"/>
          </p:cNvSpPr>
          <p:nvPr>
            <p:ph type="ctrTitle"/>
          </p:nvPr>
        </p:nvSpPr>
        <p:spPr>
          <a:xfrm>
            <a:off x="264830" y="1092507"/>
            <a:ext cx="8596921" cy="808591"/>
          </a:xfrm>
        </p:spPr>
        <p:txBody>
          <a:bodyPr anchor="ctr">
            <a:noAutofit/>
          </a:bodyPr>
          <a:lstStyle/>
          <a:p>
            <a:r>
              <a:rPr lang="it-IT" sz="2400" b="1" dirty="0">
                <a:latin typeface="+mj-lt"/>
              </a:rPr>
              <a:t>STRATEGIA DI AUDIT PROGRAMMAZIONE 2021 – 2027:                 </a:t>
            </a:r>
            <a:br>
              <a:rPr lang="it-IT" sz="2400" b="1" dirty="0">
                <a:latin typeface="+mj-lt"/>
              </a:rPr>
            </a:br>
            <a:r>
              <a:rPr lang="it-IT" sz="2400" b="1" i="1" dirty="0">
                <a:effectLst>
                  <a:outerShdw blurRad="38100" dist="38100" dir="2700000" algn="tl">
                    <a:srgbClr val="000000">
                      <a:alpha val="43137"/>
                    </a:srgbClr>
                  </a:outerShdw>
                </a:effectLst>
                <a:latin typeface="+mj-lt"/>
              </a:rPr>
              <a:t>LA PROGRAMMAZIONE TRIENNALE</a:t>
            </a:r>
          </a:p>
        </p:txBody>
      </p:sp>
      <p:graphicFrame>
        <p:nvGraphicFramePr>
          <p:cNvPr id="4" name="Diagramma 3">
            <a:extLst>
              <a:ext uri="{FF2B5EF4-FFF2-40B4-BE49-F238E27FC236}">
                <a16:creationId xmlns:a16="http://schemas.microsoft.com/office/drawing/2014/main" id="{EB6EF6D0-2C73-374F-602D-91947A939ABE}"/>
              </a:ext>
            </a:extLst>
          </p:cNvPr>
          <p:cNvGraphicFramePr/>
          <p:nvPr>
            <p:extLst>
              <p:ext uri="{D42A27DB-BD31-4B8C-83A1-F6EECF244321}">
                <p14:modId xmlns:p14="http://schemas.microsoft.com/office/powerpoint/2010/main" val="43320767"/>
              </p:ext>
            </p:extLst>
          </p:nvPr>
        </p:nvGraphicFramePr>
        <p:xfrm>
          <a:off x="1028951" y="2097427"/>
          <a:ext cx="6732396" cy="3662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39993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p:cNvSpPr txBox="1">
            <a:spLocks/>
          </p:cNvSpPr>
          <p:nvPr/>
        </p:nvSpPr>
        <p:spPr bwMode="auto">
          <a:xfrm>
            <a:off x="165746" y="834452"/>
            <a:ext cx="8601178" cy="724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normAutofit/>
          </a:bodyPr>
          <a:lstStyle>
            <a:lvl1pPr algn="ctr" rtl="0" eaLnBrk="1" fontAlgn="base" hangingPunct="1">
              <a:lnSpc>
                <a:spcPct val="90000"/>
              </a:lnSpc>
              <a:spcBef>
                <a:spcPct val="0"/>
              </a:spcBef>
              <a:spcAft>
                <a:spcPct val="0"/>
              </a:spcAft>
              <a:defRPr sz="3200" b="1"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a:lstStyle>
          <a:p>
            <a:pPr defTabSz="914400"/>
            <a:r>
              <a:rPr lang="it-IT" sz="2400" dirty="0"/>
              <a:t>Gli Audit di Sistema 2021–2027 FSE + </a:t>
            </a:r>
          </a:p>
        </p:txBody>
      </p:sp>
      <p:sp>
        <p:nvSpPr>
          <p:cNvPr id="4" name="CasellaDiTesto 3"/>
          <p:cNvSpPr txBox="1"/>
          <p:nvPr/>
        </p:nvSpPr>
        <p:spPr>
          <a:xfrm>
            <a:off x="444137" y="1698171"/>
            <a:ext cx="8444707" cy="1092607"/>
          </a:xfrm>
          <a:prstGeom prst="rect">
            <a:avLst/>
          </a:prstGeom>
          <a:noFill/>
        </p:spPr>
        <p:txBody>
          <a:bodyPr wrap="square" rtlCol="0">
            <a:spAutoFit/>
          </a:bodyPr>
          <a:lstStyle/>
          <a:p>
            <a:pPr algn="just">
              <a:spcAft>
                <a:spcPts val="600"/>
              </a:spcAft>
            </a:pPr>
            <a:r>
              <a:rPr lang="it-IT" sz="1400" dirty="0"/>
              <a:t>Redatta la prima versione della Strategia di Audit del PR Abruzzo FSE+ 2021-2027, adottata con determinazione ADA/35 del 11/06/2024.</a:t>
            </a:r>
          </a:p>
          <a:p>
            <a:pPr algn="just"/>
            <a:r>
              <a:rPr lang="it-IT" sz="1800" b="0" i="0" u="none" strike="noStrike" baseline="0" dirty="0">
                <a:solidFill>
                  <a:srgbClr val="000000"/>
                </a:solidFill>
                <a:latin typeface="Arial" panose="020B0604020202020204" pitchFamily="34" charset="0"/>
              </a:rPr>
              <a:t>	</a:t>
            </a:r>
          </a:p>
          <a:p>
            <a:pPr marL="285750" indent="-285750" algn="just">
              <a:buFont typeface="Arial" panose="020B0604020202020204" pitchFamily="34" charset="0"/>
              <a:buChar char="•"/>
            </a:pPr>
            <a:endParaRPr lang="it-IT" sz="1400" dirty="0"/>
          </a:p>
        </p:txBody>
      </p:sp>
      <p:pic>
        <p:nvPicPr>
          <p:cNvPr id="12" name="Immagine 11"/>
          <p:cNvPicPr>
            <a:picLocks noChangeAspect="1"/>
          </p:cNvPicPr>
          <p:nvPr/>
        </p:nvPicPr>
        <p:blipFill>
          <a:blip r:embed="rId2"/>
          <a:stretch>
            <a:fillRect/>
          </a:stretch>
        </p:blipFill>
        <p:spPr>
          <a:xfrm>
            <a:off x="521969" y="2321814"/>
            <a:ext cx="8194949" cy="3118866"/>
          </a:xfrm>
          <a:prstGeom prst="rect">
            <a:avLst/>
          </a:prstGeom>
        </p:spPr>
      </p:pic>
    </p:spTree>
    <p:extLst>
      <p:ext uri="{BB962C8B-B14F-4D97-AF65-F5344CB8AC3E}">
        <p14:creationId xmlns:p14="http://schemas.microsoft.com/office/powerpoint/2010/main" val="13805241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CA184191-CE91-06A4-268B-468AA389986E}"/>
              </a:ext>
            </a:extLst>
          </p:cNvPr>
          <p:cNvSpPr txBox="1">
            <a:spLocks/>
          </p:cNvSpPr>
          <p:nvPr/>
        </p:nvSpPr>
        <p:spPr bwMode="auto">
          <a:xfrm>
            <a:off x="271411" y="942523"/>
            <a:ext cx="8584922" cy="606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normAutofit/>
          </a:bodyPr>
          <a:lstStyle>
            <a:lvl1pPr algn="ctr" rtl="0" eaLnBrk="1" fontAlgn="base" hangingPunct="1">
              <a:lnSpc>
                <a:spcPct val="90000"/>
              </a:lnSpc>
              <a:spcBef>
                <a:spcPct val="0"/>
              </a:spcBef>
              <a:spcAft>
                <a:spcPct val="0"/>
              </a:spcAft>
              <a:defRPr sz="3200" b="1"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a:lstStyle>
          <a:p>
            <a:pPr defTabSz="914400"/>
            <a:r>
              <a:rPr lang="it-IT" sz="2400" dirty="0"/>
              <a:t>Gli Audit di Sistema 2021–2027 FESR</a:t>
            </a:r>
          </a:p>
        </p:txBody>
      </p:sp>
      <p:sp>
        <p:nvSpPr>
          <p:cNvPr id="4" name="CasellaDiTesto 3">
            <a:extLst>
              <a:ext uri="{FF2B5EF4-FFF2-40B4-BE49-F238E27FC236}">
                <a16:creationId xmlns:a16="http://schemas.microsoft.com/office/drawing/2014/main" id="{57601E58-3934-640E-A8E4-1B67A1162FC1}"/>
              </a:ext>
            </a:extLst>
          </p:cNvPr>
          <p:cNvSpPr txBox="1"/>
          <p:nvPr/>
        </p:nvSpPr>
        <p:spPr>
          <a:xfrm>
            <a:off x="287666" y="1549352"/>
            <a:ext cx="8601177" cy="1246495"/>
          </a:xfrm>
          <a:prstGeom prst="rect">
            <a:avLst/>
          </a:prstGeom>
          <a:noFill/>
        </p:spPr>
        <p:txBody>
          <a:bodyPr wrap="square" rtlCol="0">
            <a:spAutoFit/>
          </a:bodyPr>
          <a:lstStyle/>
          <a:p>
            <a:pPr algn="just">
              <a:spcAft>
                <a:spcPts val="600"/>
              </a:spcAft>
            </a:pPr>
            <a:r>
              <a:rPr lang="it-IT" sz="1400" dirty="0"/>
              <a:t>Redatta la prima versione della Strategia di Audit del PR Abruzzo FSE+ 2021-2027, adottata con determinazione ADA/34 del 11/06/2024.</a:t>
            </a:r>
            <a:endParaRPr lang="it-IT" sz="1800" b="0" i="0" u="none" strike="noStrike" baseline="0" dirty="0">
              <a:solidFill>
                <a:srgbClr val="000000"/>
              </a:solidFill>
              <a:latin typeface="Calibri" panose="020F0502020204030204" pitchFamily="34" charset="0"/>
            </a:endParaRPr>
          </a:p>
          <a:p>
            <a:pPr algn="just"/>
            <a:r>
              <a:rPr lang="it-IT" sz="1400" b="1" i="1" dirty="0" smtClean="0">
                <a:solidFill>
                  <a:schemeClr val="accent5">
                    <a:lumMod val="75000"/>
                  </a:schemeClr>
                </a:solidFill>
                <a:effectLst>
                  <a:outerShdw blurRad="38100" dist="38100" dir="2700000" algn="tl">
                    <a:srgbClr val="000000">
                      <a:alpha val="43137"/>
                    </a:srgbClr>
                  </a:outerShdw>
                </a:effectLst>
              </a:rPr>
              <a:t>Con </a:t>
            </a:r>
            <a:r>
              <a:rPr lang="it-IT" sz="1400" b="1" i="1" dirty="0">
                <a:solidFill>
                  <a:schemeClr val="accent5">
                    <a:lumMod val="75000"/>
                  </a:schemeClr>
                </a:solidFill>
                <a:effectLst>
                  <a:outerShdw blurRad="38100" dist="38100" dir="2700000" algn="tl">
                    <a:srgbClr val="000000">
                      <a:alpha val="43137"/>
                    </a:srgbClr>
                  </a:outerShdw>
                </a:effectLst>
              </a:rPr>
              <a:t>nota </a:t>
            </a:r>
            <a:r>
              <a:rPr lang="it-IT" sz="1400" b="1" i="1" dirty="0" err="1">
                <a:solidFill>
                  <a:schemeClr val="accent5">
                    <a:lumMod val="75000"/>
                  </a:schemeClr>
                </a:solidFill>
                <a:effectLst>
                  <a:outerShdw blurRad="38100" dist="38100" dir="2700000" algn="tl">
                    <a:srgbClr val="000000">
                      <a:alpha val="43137"/>
                    </a:srgbClr>
                  </a:outerShdw>
                </a:effectLst>
              </a:rPr>
              <a:t>Prot</a:t>
            </a:r>
            <a:r>
              <a:rPr lang="it-IT" sz="1400" b="1" i="1" dirty="0">
                <a:solidFill>
                  <a:schemeClr val="accent5">
                    <a:lumMod val="75000"/>
                  </a:schemeClr>
                </a:solidFill>
                <a:effectLst>
                  <a:outerShdw blurRad="38100" dist="38100" dir="2700000" algn="tl">
                    <a:srgbClr val="000000">
                      <a:alpha val="43137"/>
                    </a:srgbClr>
                  </a:outerShdw>
                </a:effectLst>
              </a:rPr>
              <a:t>. </a:t>
            </a:r>
            <a:r>
              <a:rPr lang="it-IT" sz="1400" b="1" i="1" dirty="0">
                <a:solidFill>
                  <a:schemeClr val="accent5">
                    <a:lumMod val="75000"/>
                  </a:schemeClr>
                </a:solidFill>
                <a:effectLst>
                  <a:outerShdw blurRad="38100" dist="38100" dir="2700000" algn="tl">
                    <a:srgbClr val="000000">
                      <a:alpha val="43137"/>
                    </a:srgbClr>
                  </a:outerShdw>
                </a:effectLst>
              </a:rPr>
              <a:t>Nr. </a:t>
            </a:r>
            <a:r>
              <a:rPr lang="it-IT" sz="1400" b="1" i="1" dirty="0">
                <a:solidFill>
                  <a:schemeClr val="accent5">
                    <a:lumMod val="75000"/>
                  </a:schemeClr>
                </a:solidFill>
                <a:effectLst>
                  <a:outerShdw blurRad="38100" dist="38100" dir="2700000" algn="tl">
                    <a:srgbClr val="000000">
                      <a:alpha val="43137"/>
                    </a:srgbClr>
                  </a:outerShdw>
                </a:effectLst>
              </a:rPr>
              <a:t>0261678/24 del </a:t>
            </a:r>
            <a:r>
              <a:rPr lang="it-IT" sz="1400" b="1" i="1" dirty="0" smtClean="0">
                <a:solidFill>
                  <a:schemeClr val="accent5">
                    <a:lumMod val="75000"/>
                  </a:schemeClr>
                </a:solidFill>
                <a:effectLst>
                  <a:outerShdw blurRad="38100" dist="38100" dir="2700000" algn="tl">
                    <a:srgbClr val="000000">
                      <a:alpha val="43137"/>
                    </a:srgbClr>
                  </a:outerShdw>
                </a:effectLst>
              </a:rPr>
              <a:t>25/06/2024 l’ADA ha comunicato  per il tramite SFC2021 l’applicazione </a:t>
            </a:r>
            <a:r>
              <a:rPr lang="it-IT" sz="1400" b="1" i="1" dirty="0">
                <a:solidFill>
                  <a:schemeClr val="accent5">
                    <a:lumMod val="75000"/>
                  </a:schemeClr>
                </a:solidFill>
                <a:effectLst>
                  <a:outerShdw blurRad="38100" dist="38100" dir="2700000" algn="tl">
                    <a:srgbClr val="000000">
                      <a:alpha val="43137"/>
                    </a:srgbClr>
                  </a:outerShdw>
                </a:effectLst>
              </a:rPr>
              <a:t>delle modalità proporzionate migliorate di cui all’articolo 83 lettera b) del Regolamento (UE) 2021/1060 del 24/06/2021</a:t>
            </a:r>
          </a:p>
        </p:txBody>
      </p:sp>
      <p:sp>
        <p:nvSpPr>
          <p:cNvPr id="5" name="Freccia a destra 4">
            <a:extLst>
              <a:ext uri="{FF2B5EF4-FFF2-40B4-BE49-F238E27FC236}">
                <a16:creationId xmlns:a16="http://schemas.microsoft.com/office/drawing/2014/main" id="{9CDAF49C-CF40-602F-8C82-36BA03FEFBE3}"/>
              </a:ext>
            </a:extLst>
          </p:cNvPr>
          <p:cNvSpPr/>
          <p:nvPr/>
        </p:nvSpPr>
        <p:spPr>
          <a:xfrm rot="5400000">
            <a:off x="2631461" y="2806875"/>
            <a:ext cx="415348" cy="267281"/>
          </a:xfrm>
          <a:prstGeom prst="rightArrow">
            <a:avLst/>
          </a:prstGeom>
          <a:solidFill>
            <a:schemeClr val="accent1">
              <a:lumMod val="40000"/>
              <a:lumOff val="60000"/>
            </a:schemeClr>
          </a:solidFill>
          <a:ln>
            <a:solidFill>
              <a:schemeClr val="accent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14F5D1F1-52F4-CEBE-C19D-76C2EFBD78F5}"/>
              </a:ext>
            </a:extLst>
          </p:cNvPr>
          <p:cNvSpPr txBox="1"/>
          <p:nvPr/>
        </p:nvSpPr>
        <p:spPr>
          <a:xfrm>
            <a:off x="287666" y="3187232"/>
            <a:ext cx="5224860" cy="2277547"/>
          </a:xfrm>
          <a:prstGeom prst="rect">
            <a:avLst/>
          </a:prstGeom>
          <a:noFill/>
        </p:spPr>
        <p:txBody>
          <a:bodyPr wrap="square" rtlCol="0">
            <a:spAutoFit/>
          </a:bodyPr>
          <a:lstStyle/>
          <a:p>
            <a:pPr marL="285750" indent="-285750" algn="just">
              <a:spcBef>
                <a:spcPts val="600"/>
              </a:spcBef>
              <a:buFont typeface="Wingdings" panose="05000000000000000000" pitchFamily="2" charset="2"/>
              <a:buChar char="v"/>
            </a:pPr>
            <a:r>
              <a:rPr lang="it-IT" sz="1100" dirty="0"/>
              <a:t>in deroga all’articolo 74, paragrafo 1, lettera a), e all’articolo 74, paragrafo 2, </a:t>
            </a:r>
            <a:r>
              <a:rPr lang="it-IT" sz="1100" b="1" i="1" dirty="0">
                <a:effectLst>
                  <a:outerShdw blurRad="38100" dist="38100" dir="2700000" algn="tl">
                    <a:srgbClr val="000000">
                      <a:alpha val="43137"/>
                    </a:srgbClr>
                  </a:outerShdw>
                </a:effectLst>
              </a:rPr>
              <a:t>l’autorità di gestione può applicare solo procedure nazionali per effettuare verifiche di gestione</a:t>
            </a:r>
            <a:r>
              <a:rPr lang="it-IT" sz="1100" dirty="0"/>
              <a:t>;</a:t>
            </a:r>
          </a:p>
          <a:p>
            <a:pPr marL="285750" indent="-285750" algn="just">
              <a:spcBef>
                <a:spcPts val="600"/>
              </a:spcBef>
              <a:buFont typeface="Wingdings" panose="05000000000000000000" pitchFamily="2" charset="2"/>
              <a:buChar char="v"/>
            </a:pPr>
            <a:r>
              <a:rPr lang="it-IT" sz="1100" dirty="0"/>
              <a:t>in deroga all’articolo 77, paragrafo 1, con riguardo agli audit dei sistemi e all’articolo 79, paragrafi 1 e 3, con riguardo agli audit delle operazioni, </a:t>
            </a:r>
            <a:r>
              <a:rPr lang="it-IT" sz="1100" b="1" i="1" dirty="0">
                <a:effectLst>
                  <a:outerShdw blurRad="38100" dist="38100" dir="2700000" algn="tl">
                    <a:srgbClr val="000000">
                      <a:alpha val="43137"/>
                    </a:srgbClr>
                  </a:outerShdw>
                </a:effectLst>
              </a:rPr>
              <a:t>l’autorità di audit può limitare la propria attività di audit ad audit delle operazioni</a:t>
            </a:r>
            <a:r>
              <a:rPr lang="it-IT" sz="1100" dirty="0"/>
              <a:t> che interessano un campione basato su una selezione statistica di 30 unità di campionamento per il programma o gruppo di programmi interessato.</a:t>
            </a:r>
          </a:p>
          <a:p>
            <a:pPr marL="285750" indent="-285750" algn="just">
              <a:spcBef>
                <a:spcPts val="600"/>
              </a:spcBef>
              <a:buFont typeface="Wingdings" panose="05000000000000000000" pitchFamily="2" charset="2"/>
              <a:buChar char="v"/>
            </a:pPr>
            <a:r>
              <a:rPr lang="it-IT" sz="1100" dirty="0"/>
              <a:t>La Commissione limita i propri audit alla revisione dell’operato dell’autorità di audit mediante ripetizione dell’audit, unicamente a livello di questa, salvo che le informazioni disponibili suggeriscano carenza grave nell’operato dell’autorità di audit.</a:t>
            </a:r>
          </a:p>
        </p:txBody>
      </p:sp>
      <p:sp>
        <p:nvSpPr>
          <p:cNvPr id="7" name="CasellaDiTesto 6">
            <a:extLst>
              <a:ext uri="{FF2B5EF4-FFF2-40B4-BE49-F238E27FC236}">
                <a16:creationId xmlns:a16="http://schemas.microsoft.com/office/drawing/2014/main" id="{65176878-B918-DB68-1EB9-58B5013FDFD5}"/>
              </a:ext>
            </a:extLst>
          </p:cNvPr>
          <p:cNvSpPr txBox="1"/>
          <p:nvPr/>
        </p:nvSpPr>
        <p:spPr>
          <a:xfrm>
            <a:off x="5647173" y="3187232"/>
            <a:ext cx="3241669" cy="2231380"/>
          </a:xfrm>
          <a:prstGeom prst="rect">
            <a:avLst/>
          </a:prstGeom>
          <a:noFill/>
        </p:spPr>
        <p:txBody>
          <a:bodyPr wrap="square" rtlCol="0">
            <a:spAutoFit/>
          </a:bodyPr>
          <a:lstStyle/>
          <a:p>
            <a:pPr algn="just">
              <a:spcBef>
                <a:spcPts val="600"/>
              </a:spcBef>
            </a:pPr>
            <a:r>
              <a:rPr lang="it-IT" sz="1200" b="1" i="1" dirty="0">
                <a:solidFill>
                  <a:schemeClr val="accent5">
                    <a:lumMod val="75000"/>
                  </a:schemeClr>
                </a:solidFill>
                <a:effectLst>
                  <a:outerShdw blurRad="38100" dist="38100" dir="2700000" algn="tl">
                    <a:srgbClr val="000000">
                      <a:alpha val="43137"/>
                    </a:srgbClr>
                  </a:outerShdw>
                </a:effectLst>
              </a:rPr>
              <a:t>Condizioni di applicazione delle modalità proporzionate migliorate:</a:t>
            </a:r>
          </a:p>
          <a:p>
            <a:pPr algn="just">
              <a:spcBef>
                <a:spcPts val="600"/>
              </a:spcBef>
            </a:pPr>
            <a:r>
              <a:rPr lang="it-IT" sz="1100" i="1" dirty="0">
                <a:effectLst>
                  <a:outerShdw blurRad="38100" dist="38100" dir="2700000" algn="tl">
                    <a:srgbClr val="000000">
                      <a:alpha val="43137"/>
                    </a:srgbClr>
                  </a:outerShdw>
                </a:effectLst>
              </a:rPr>
              <a:t>«Lo Stato membro può applicare le modalità proporzionate migliorate di cui all’articolo 83 in qualsiasi momento durante il periodo di programmazione, se </a:t>
            </a:r>
            <a:r>
              <a:rPr lang="it-IT" sz="1100" b="1" i="1" dirty="0">
                <a:effectLst>
                  <a:outerShdw blurRad="38100" dist="38100" dir="2700000" algn="tl">
                    <a:srgbClr val="000000">
                      <a:alpha val="43137"/>
                    </a:srgbClr>
                  </a:outerShdw>
                </a:effectLst>
              </a:rPr>
              <a:t>la Commissione ha confermato</a:t>
            </a:r>
            <a:r>
              <a:rPr lang="it-IT" sz="1100" i="1" dirty="0">
                <a:effectLst>
                  <a:outerShdw blurRad="38100" dist="38100" dir="2700000" algn="tl">
                    <a:srgbClr val="000000">
                      <a:alpha val="43137"/>
                    </a:srgbClr>
                  </a:outerShdw>
                </a:effectLst>
              </a:rPr>
              <a:t>, nelle proprie relazioni annuali di attività pubblicate per gli ultimi due anni prima di tale decisione dello Stato membro, </a:t>
            </a:r>
            <a:r>
              <a:rPr lang="it-IT" sz="1100" b="1" i="1" dirty="0">
                <a:effectLst>
                  <a:outerShdw blurRad="38100" dist="38100" dir="2700000" algn="tl">
                    <a:srgbClr val="000000">
                      <a:alpha val="43137"/>
                    </a:srgbClr>
                  </a:outerShdw>
                </a:effectLst>
              </a:rPr>
              <a:t>che</a:t>
            </a:r>
            <a:r>
              <a:rPr lang="it-IT" sz="1100" i="1" dirty="0">
                <a:effectLst>
                  <a:outerShdw blurRad="38100" dist="38100" dir="2700000" algn="tl">
                    <a:srgbClr val="000000">
                      <a:alpha val="43137"/>
                    </a:srgbClr>
                  </a:outerShdw>
                </a:effectLst>
              </a:rPr>
              <a:t> </a:t>
            </a:r>
            <a:r>
              <a:rPr lang="it-IT" sz="1100" b="1" i="1" dirty="0">
                <a:effectLst>
                  <a:outerShdw blurRad="38100" dist="38100" dir="2700000" algn="tl">
                    <a:srgbClr val="000000">
                      <a:alpha val="43137"/>
                    </a:srgbClr>
                  </a:outerShdw>
                </a:effectLst>
              </a:rPr>
              <a:t>il sistema di gestione e controllo del programma funziona efficacemente e che il tasso di errore totale per ciascun anno è pari o inferiore al 2 %.»</a:t>
            </a:r>
          </a:p>
        </p:txBody>
      </p:sp>
    </p:spTree>
    <p:extLst>
      <p:ext uri="{BB962C8B-B14F-4D97-AF65-F5344CB8AC3E}">
        <p14:creationId xmlns:p14="http://schemas.microsoft.com/office/powerpoint/2010/main" val="23314806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a:extLst>
              <a:ext uri="{FF2B5EF4-FFF2-40B4-BE49-F238E27FC236}">
                <a16:creationId xmlns:a16="http://schemas.microsoft.com/office/drawing/2014/main" id="{3AFE4383-EEF5-B04C-E99A-DF9F032A6502}"/>
              </a:ext>
            </a:extLst>
          </p:cNvPr>
          <p:cNvSpPr txBox="1">
            <a:spLocks/>
          </p:cNvSpPr>
          <p:nvPr/>
        </p:nvSpPr>
        <p:spPr bwMode="auto">
          <a:xfrm>
            <a:off x="148329" y="714102"/>
            <a:ext cx="8494593" cy="8747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noAutofit/>
          </a:bodyPr>
          <a:lstStyle>
            <a:lvl1pPr algn="ctr" rtl="0" eaLnBrk="1" fontAlgn="base" hangingPunct="1">
              <a:lnSpc>
                <a:spcPct val="90000"/>
              </a:lnSpc>
              <a:spcBef>
                <a:spcPct val="0"/>
              </a:spcBef>
              <a:spcAft>
                <a:spcPct val="0"/>
              </a:spcAft>
              <a:defRPr sz="3200" b="1"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a:lstStyle>
          <a:p>
            <a:pPr defTabSz="914400"/>
            <a:r>
              <a:rPr lang="it-IT" sz="2400" dirty="0"/>
              <a:t>Gli Audit di Sistema 2021–2027 FSE +  e FESR</a:t>
            </a:r>
            <a:r>
              <a:rPr lang="it-IT" sz="2400"/>
              <a:t>: PC </a:t>
            </a:r>
            <a:r>
              <a:rPr lang="it-IT" sz="2400" dirty="0"/>
              <a:t>2023-2024</a:t>
            </a:r>
          </a:p>
        </p:txBody>
      </p:sp>
      <p:sp>
        <p:nvSpPr>
          <p:cNvPr id="4" name="CasellaDiTesto 3">
            <a:extLst>
              <a:ext uri="{FF2B5EF4-FFF2-40B4-BE49-F238E27FC236}">
                <a16:creationId xmlns:a16="http://schemas.microsoft.com/office/drawing/2014/main" id="{17D6763A-F316-9BAA-67E9-4B981A74F1DD}"/>
              </a:ext>
            </a:extLst>
          </p:cNvPr>
          <p:cNvSpPr txBox="1"/>
          <p:nvPr/>
        </p:nvSpPr>
        <p:spPr>
          <a:xfrm>
            <a:off x="6822831" y="1806524"/>
            <a:ext cx="2086037" cy="2954655"/>
          </a:xfrm>
          <a:prstGeom prst="rect">
            <a:avLst/>
          </a:prstGeom>
          <a:noFill/>
        </p:spPr>
        <p:txBody>
          <a:bodyPr wrap="square" rtlCol="0">
            <a:spAutoFit/>
          </a:bodyPr>
          <a:lstStyle/>
          <a:p>
            <a:pPr algn="just"/>
            <a:r>
              <a:rPr lang="it-IT" sz="1400" dirty="0"/>
              <a:t>Le verifiche del primo audit di sistema PC 2023-2024 riguardano due principali elementi di novità del sistema di gestione:</a:t>
            </a:r>
          </a:p>
          <a:p>
            <a:pPr marL="285750" indent="-285750">
              <a:buFont typeface="Wingdings" panose="05000000000000000000" pitchFamily="2" charset="2"/>
              <a:buChar char="Ø"/>
            </a:pPr>
            <a:r>
              <a:rPr lang="it-IT" sz="1400" dirty="0"/>
              <a:t>la Funzione Contabile </a:t>
            </a:r>
          </a:p>
          <a:p>
            <a:pPr marL="285750" indent="-285750">
              <a:buFont typeface="Wingdings" panose="05000000000000000000" pitchFamily="2" charset="2"/>
              <a:buChar char="Ø"/>
            </a:pPr>
            <a:r>
              <a:rPr lang="it-IT" sz="1400" dirty="0"/>
              <a:t>il sistema informativo</a:t>
            </a:r>
          </a:p>
          <a:p>
            <a:pPr marL="285750" indent="-285750" algn="just">
              <a:buFont typeface="Wingdings" panose="05000000000000000000" pitchFamily="2" charset="2"/>
              <a:buChar char="Ø"/>
            </a:pPr>
            <a:endParaRPr lang="it-IT" sz="1400" dirty="0"/>
          </a:p>
          <a:p>
            <a:pPr algn="just"/>
            <a:r>
              <a:rPr lang="it-IT" sz="1400" dirty="0"/>
              <a:t>E’ in corso l’audit di sistema avviato il 17/06/2024 .</a:t>
            </a:r>
            <a:r>
              <a:rPr lang="it-IT" sz="1800" b="0" i="0" u="none" strike="noStrike" baseline="0" dirty="0">
                <a:solidFill>
                  <a:srgbClr val="000000"/>
                </a:solidFill>
                <a:latin typeface="Arial" panose="020B0604020202020204" pitchFamily="34" charset="0"/>
              </a:rPr>
              <a:t>	</a:t>
            </a:r>
          </a:p>
          <a:p>
            <a:pPr marL="285750" indent="-285750" algn="just">
              <a:buFont typeface="Arial" panose="020B0604020202020204" pitchFamily="34" charset="0"/>
              <a:buChar char="•"/>
            </a:pPr>
            <a:endParaRPr lang="it-IT" sz="1400" dirty="0"/>
          </a:p>
        </p:txBody>
      </p:sp>
      <p:graphicFrame>
        <p:nvGraphicFramePr>
          <p:cNvPr id="5" name="Diagramma 4">
            <a:extLst>
              <a:ext uri="{FF2B5EF4-FFF2-40B4-BE49-F238E27FC236}">
                <a16:creationId xmlns:a16="http://schemas.microsoft.com/office/drawing/2014/main" id="{31100E2D-3FAF-14FE-945E-DBAE63B310C1}"/>
              </a:ext>
            </a:extLst>
          </p:cNvPr>
          <p:cNvGraphicFramePr/>
          <p:nvPr>
            <p:extLst>
              <p:ext uri="{D42A27DB-BD31-4B8C-83A1-F6EECF244321}">
                <p14:modId xmlns:p14="http://schemas.microsoft.com/office/powerpoint/2010/main" val="2724889486"/>
              </p:ext>
            </p:extLst>
          </p:nvPr>
        </p:nvGraphicFramePr>
        <p:xfrm>
          <a:off x="305082" y="1670183"/>
          <a:ext cx="6434683" cy="440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52605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03162" y="2659169"/>
            <a:ext cx="8596921" cy="394710"/>
          </a:xfrm>
        </p:spPr>
        <p:txBody>
          <a:bodyPr>
            <a:noAutofit/>
          </a:bodyPr>
          <a:lstStyle/>
          <a:p>
            <a:r>
              <a:rPr lang="it-IT" sz="3200" b="1" dirty="0">
                <a:solidFill>
                  <a:schemeClr val="accent1">
                    <a:lumMod val="50000"/>
                  </a:schemeClr>
                </a:solidFill>
                <a:ea typeface="+mn-ea"/>
                <a:cs typeface="+mn-cs"/>
              </a:rPr>
              <a:t>Grazie per l’attenzione</a:t>
            </a:r>
          </a:p>
        </p:txBody>
      </p:sp>
    </p:spTree>
    <p:extLst>
      <p:ext uri="{BB962C8B-B14F-4D97-AF65-F5344CB8AC3E}">
        <p14:creationId xmlns:p14="http://schemas.microsoft.com/office/powerpoint/2010/main" val="3553952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txBox="1">
            <a:spLocks/>
          </p:cNvSpPr>
          <p:nvPr/>
        </p:nvSpPr>
        <p:spPr>
          <a:xfrm>
            <a:off x="364029" y="1747038"/>
            <a:ext cx="8212098" cy="421913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it-IT" sz="1400" dirty="0"/>
              <a:t>Gli obiettivi dell’Autorità di Audit sono tesi a garantire:</a:t>
            </a:r>
          </a:p>
          <a:p>
            <a:pPr marL="342900" indent="-342900" algn="just">
              <a:buFont typeface="Wingdings" panose="05000000000000000000" pitchFamily="2" charset="2"/>
              <a:buChar char="Ø"/>
            </a:pPr>
            <a:r>
              <a:rPr lang="it-IT" sz="1400" dirty="0"/>
              <a:t>il corretto funzionamento del sistema di gestione e controllo dei Programmi Operativi FESR e FSE 2014-2020 e 2021-2027;</a:t>
            </a:r>
          </a:p>
          <a:p>
            <a:pPr marL="342900" indent="-342900" algn="just">
              <a:buFont typeface="Wingdings" panose="05000000000000000000" pitchFamily="2" charset="2"/>
              <a:buChar char="Ø"/>
            </a:pPr>
            <a:r>
              <a:rPr lang="it-IT" sz="1400" dirty="0"/>
              <a:t>la correttezza delle spese dichiarate alla Commissione Europea;</a:t>
            </a:r>
          </a:p>
          <a:p>
            <a:pPr marL="342900" indent="-342900" algn="just">
              <a:buFont typeface="Wingdings" panose="05000000000000000000" pitchFamily="2" charset="2"/>
              <a:buChar char="Ø"/>
            </a:pPr>
            <a:r>
              <a:rPr lang="it-IT" sz="1400" i="1" dirty="0">
                <a:solidFill>
                  <a:schemeClr val="accent5">
                    <a:lumMod val="75000"/>
                  </a:schemeClr>
                </a:solidFill>
                <a:effectLst>
                  <a:outerShdw blurRad="38100" dist="38100" dir="2700000" algn="tl">
                    <a:srgbClr val="000000">
                      <a:alpha val="43137"/>
                    </a:srgbClr>
                  </a:outerShdw>
                </a:effectLst>
              </a:rPr>
              <a:t>2014-2020  chiusura dei programmi operativi              parere di audit per il periodo contabile finale.</a:t>
            </a:r>
          </a:p>
          <a:p>
            <a:pPr marL="0" indent="0" algn="just">
              <a:buNone/>
            </a:pPr>
            <a:endParaRPr lang="it-IT" sz="400" dirty="0"/>
          </a:p>
          <a:p>
            <a:pPr marL="0" indent="0" algn="just">
              <a:buNone/>
            </a:pPr>
            <a:r>
              <a:rPr lang="it-IT" sz="1400" dirty="0"/>
              <a:t>Le principali attività eseguite per svolgere tale ruolo di garanzia sono:</a:t>
            </a:r>
          </a:p>
          <a:p>
            <a:pPr marL="342900" indent="-342900" algn="just"/>
            <a:r>
              <a:rPr lang="it-IT" sz="1400" dirty="0"/>
              <a:t>Valutazione dei rischi e aggiornamento delle </a:t>
            </a:r>
            <a:r>
              <a:rPr lang="it-IT" sz="1400" i="1" dirty="0">
                <a:effectLst>
                  <a:outerShdw blurRad="38100" dist="38100" dir="2700000" algn="tl">
                    <a:srgbClr val="000000">
                      <a:alpha val="43137"/>
                    </a:srgbClr>
                  </a:outerShdw>
                </a:effectLst>
              </a:rPr>
              <a:t>Strategie di Audit</a:t>
            </a:r>
            <a:r>
              <a:rPr lang="it-IT" sz="1400" dirty="0"/>
              <a:t>;</a:t>
            </a:r>
          </a:p>
          <a:p>
            <a:pPr marL="342900" indent="-342900" algn="just"/>
            <a:r>
              <a:rPr lang="it-IT" sz="1400" i="1" dirty="0">
                <a:effectLst>
                  <a:outerShdw blurRad="38100" dist="38100" dir="2700000" algn="tl">
                    <a:srgbClr val="000000">
                      <a:alpha val="43137"/>
                    </a:srgbClr>
                  </a:outerShdw>
                </a:effectLst>
              </a:rPr>
              <a:t>Audit di sistema</a:t>
            </a:r>
            <a:r>
              <a:rPr lang="it-IT" sz="1400" dirty="0"/>
              <a:t>;</a:t>
            </a:r>
          </a:p>
          <a:p>
            <a:pPr marL="342900" indent="-342900" algn="just"/>
            <a:r>
              <a:rPr lang="it-IT" sz="1400" i="1" dirty="0">
                <a:effectLst>
                  <a:outerShdw blurRad="38100" dist="38100" dir="2700000" algn="tl">
                    <a:srgbClr val="000000">
                      <a:alpha val="43137"/>
                    </a:srgbClr>
                  </a:outerShdw>
                </a:effectLst>
              </a:rPr>
              <a:t>Audit delle operazioni</a:t>
            </a:r>
            <a:r>
              <a:rPr lang="it-IT" sz="1400" dirty="0"/>
              <a:t>: attività di audit su un campione adeguato di operazioni sulla base delle spese certificate;</a:t>
            </a:r>
          </a:p>
          <a:p>
            <a:pPr marL="342900" indent="-342900" algn="just"/>
            <a:r>
              <a:rPr lang="it-IT" sz="1400" i="1" dirty="0">
                <a:effectLst>
                  <a:outerShdw blurRad="38100" dist="38100" dir="2700000" algn="tl">
                    <a:srgbClr val="000000">
                      <a:alpha val="43137"/>
                    </a:srgbClr>
                  </a:outerShdw>
                </a:effectLst>
              </a:rPr>
              <a:t>Audit dei conti;</a:t>
            </a:r>
          </a:p>
          <a:p>
            <a:pPr marL="342900" indent="-342900" algn="just"/>
            <a:r>
              <a:rPr lang="it-IT" sz="1400" i="1" dirty="0">
                <a:solidFill>
                  <a:schemeClr val="accent5">
                    <a:lumMod val="75000"/>
                  </a:schemeClr>
                </a:solidFill>
                <a:effectLst>
                  <a:outerShdw blurRad="38100" dist="38100" dir="2700000" algn="tl">
                    <a:srgbClr val="000000">
                      <a:alpha val="43137"/>
                    </a:srgbClr>
                  </a:outerShdw>
                </a:effectLst>
              </a:rPr>
              <a:t>Verifiche per la chiusura per la programmazione 2014-2020</a:t>
            </a:r>
            <a:r>
              <a:rPr lang="it-IT" sz="1400" b="1" i="1" dirty="0">
                <a:effectLst>
                  <a:outerShdw blurRad="38100" dist="38100" dir="2700000" algn="tl">
                    <a:srgbClr val="000000">
                      <a:alpha val="43137"/>
                    </a:srgbClr>
                  </a:outerShdw>
                </a:effectLst>
              </a:rPr>
              <a:t>;</a:t>
            </a:r>
          </a:p>
          <a:p>
            <a:pPr marL="342900" indent="-342900" algn="just"/>
            <a:r>
              <a:rPr lang="it-IT" sz="1400" i="1" dirty="0">
                <a:effectLst>
                  <a:outerShdw blurRad="38100" dist="38100" dir="2700000" algn="tl">
                    <a:srgbClr val="000000">
                      <a:alpha val="43137"/>
                    </a:srgbClr>
                  </a:outerShdw>
                </a:effectLst>
              </a:rPr>
              <a:t>Parere di audit, relazione annuale di controllo </a:t>
            </a:r>
            <a:r>
              <a:rPr lang="it-IT" sz="1400" dirty="0"/>
              <a:t>e per la programmazione 2014-2020 </a:t>
            </a:r>
            <a:r>
              <a:rPr lang="it-IT" sz="1400" i="1" dirty="0">
                <a:solidFill>
                  <a:schemeClr val="accent5">
                    <a:lumMod val="75000"/>
                  </a:schemeClr>
                </a:solidFill>
                <a:effectLst>
                  <a:outerShdw blurRad="38100" dist="38100" dir="2700000" algn="tl">
                    <a:srgbClr val="000000">
                      <a:alpha val="43137"/>
                    </a:srgbClr>
                  </a:outerShdw>
                </a:effectLst>
              </a:rPr>
              <a:t>Relazione di chiusura per il periodo contabile finale.</a:t>
            </a:r>
          </a:p>
        </p:txBody>
      </p:sp>
      <p:sp>
        <p:nvSpPr>
          <p:cNvPr id="4" name="Titolo 1"/>
          <p:cNvSpPr txBox="1">
            <a:spLocks/>
          </p:cNvSpPr>
          <p:nvPr/>
        </p:nvSpPr>
        <p:spPr>
          <a:xfrm>
            <a:off x="326008" y="1075885"/>
            <a:ext cx="8443550" cy="49823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sz="2400" b="1" dirty="0"/>
              <a:t>Obiettivi  e compiti dell’Autorità di Audit</a:t>
            </a:r>
          </a:p>
        </p:txBody>
      </p:sp>
      <p:sp>
        <p:nvSpPr>
          <p:cNvPr id="5" name="Freccia a destra 4"/>
          <p:cNvSpPr/>
          <p:nvPr/>
        </p:nvSpPr>
        <p:spPr>
          <a:xfrm>
            <a:off x="4174088" y="2942800"/>
            <a:ext cx="324126" cy="1956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902038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ctrTitle"/>
          </p:nvPr>
        </p:nvSpPr>
        <p:spPr>
          <a:xfrm>
            <a:off x="1617785" y="2658706"/>
            <a:ext cx="5684400" cy="590931"/>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0">
            <a:scrgbClr r="0" g="0" b="0"/>
          </a:lnRef>
          <a:fillRef idx="0">
            <a:scrgbClr r="0" g="0" b="0"/>
          </a:fillRef>
          <a:effectRef idx="0">
            <a:scrgbClr r="0" g="0" b="0"/>
          </a:effectRef>
          <a:fontRef idx="minor">
            <a:schemeClr val="lt1"/>
          </a:fontRef>
        </p:style>
        <p:txBody>
          <a:bodyPr wrap="square">
            <a:spAutoFit/>
          </a:bodyPr>
          <a:lstStyle/>
          <a:p>
            <a:pPr algn="ctr" defTabSz="914400"/>
            <a:r>
              <a:rPr lang="it-IT" altLang="it-IT" sz="3600" b="1" dirty="0">
                <a:solidFill>
                  <a:schemeClr val="accent1">
                    <a:lumMod val="50000"/>
                  </a:schemeClr>
                </a:solidFill>
              </a:rPr>
              <a:t>Programmazione 2014-2020 </a:t>
            </a:r>
          </a:p>
        </p:txBody>
      </p:sp>
    </p:spTree>
    <p:extLst>
      <p:ext uri="{BB962C8B-B14F-4D97-AF65-F5344CB8AC3E}">
        <p14:creationId xmlns:p14="http://schemas.microsoft.com/office/powerpoint/2010/main" val="1791329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p:cNvSpPr txBox="1">
            <a:spLocks/>
          </p:cNvSpPr>
          <p:nvPr/>
        </p:nvSpPr>
        <p:spPr>
          <a:xfrm>
            <a:off x="290955" y="1210072"/>
            <a:ext cx="8596921" cy="80859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2800" kern="1200">
                <a:solidFill>
                  <a:schemeClr val="tx1"/>
                </a:solidFill>
                <a:latin typeface="+mn-lt"/>
                <a:ea typeface="+mj-ea"/>
                <a:cs typeface="+mj-cs"/>
              </a:defRPr>
            </a:lvl1pPr>
          </a:lstStyle>
          <a:p>
            <a:r>
              <a:rPr lang="it-IT" sz="2400" b="1" dirty="0">
                <a:latin typeface="+mj-lt"/>
              </a:rPr>
              <a:t>Tavoli interdipartimentali per il Monitoraggio degli adempimenti di chiusura </a:t>
            </a:r>
            <a:r>
              <a:rPr lang="it-IT" sz="2400" b="1" i="1" dirty="0">
                <a:effectLst>
                  <a:outerShdw blurRad="38100" dist="38100" dir="2700000" algn="tl">
                    <a:srgbClr val="000000">
                      <a:alpha val="43137"/>
                    </a:srgbClr>
                  </a:outerShdw>
                </a:effectLst>
                <a:latin typeface="+mj-lt"/>
              </a:rPr>
              <a:t>(T.I.A.C.)</a:t>
            </a:r>
            <a:r>
              <a:rPr lang="it-IT" sz="2400" b="1" dirty="0">
                <a:latin typeface="+mj-lt"/>
              </a:rPr>
              <a:t/>
            </a:r>
            <a:br>
              <a:rPr lang="it-IT" sz="2400" b="1" dirty="0">
                <a:latin typeface="+mj-lt"/>
              </a:rPr>
            </a:br>
            <a:endParaRPr lang="it-IT" sz="2000" b="1" dirty="0">
              <a:latin typeface="+mj-lt"/>
            </a:endParaRPr>
          </a:p>
        </p:txBody>
      </p:sp>
      <p:sp>
        <p:nvSpPr>
          <p:cNvPr id="4" name="Sottotitolo 2"/>
          <p:cNvSpPr txBox="1">
            <a:spLocks/>
          </p:cNvSpPr>
          <p:nvPr/>
        </p:nvSpPr>
        <p:spPr>
          <a:xfrm>
            <a:off x="3288575" y="1901097"/>
            <a:ext cx="5348653" cy="401068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it-IT" sz="1050" dirty="0"/>
              <a:t>In considerazione degli Orientamenti sulla chiusura dei programmi operativi (comunicazione CE 2022/C474/01) e  della </a:t>
            </a:r>
            <a:r>
              <a:rPr lang="it-IT" sz="1050" dirty="0" err="1"/>
              <a:t>check</a:t>
            </a:r>
            <a:r>
              <a:rPr lang="it-IT" sz="1050" dirty="0"/>
              <a:t> list predisposta dalla CE per la verifica sulla preparazione alla chiusura per il periodo di programmazione 2014-2020, sono stati istituiti con provvedimenti ADA/21  e ADA/22 del 03/05/2024, due </a:t>
            </a:r>
            <a:r>
              <a:rPr lang="it-IT" sz="1050" i="1" dirty="0">
                <a:effectLst>
                  <a:outerShdw blurRad="38100" dist="38100" dir="2700000" algn="tl">
                    <a:srgbClr val="000000">
                      <a:alpha val="43137"/>
                    </a:srgbClr>
                  </a:outerShdw>
                </a:effectLst>
              </a:rPr>
              <a:t>Tavoli interdipartimentali per il Monitoraggio degli adempimenti di chiusura (T.I.A.C.) </a:t>
            </a:r>
            <a:r>
              <a:rPr lang="es-ES" sz="1050" i="1" dirty="0">
                <a:effectLst>
                  <a:outerShdw blurRad="38100" dist="38100" dir="2700000" algn="tl">
                    <a:srgbClr val="000000">
                      <a:alpha val="43137"/>
                    </a:srgbClr>
                  </a:outerShdw>
                </a:effectLst>
              </a:rPr>
              <a:t>del POR FESR e del POR FSE, </a:t>
            </a:r>
            <a:r>
              <a:rPr lang="it-IT" sz="1050" i="1" dirty="0">
                <a:effectLst>
                  <a:outerShdw blurRad="38100" dist="38100" dir="2700000" algn="tl">
                    <a:srgbClr val="000000">
                      <a:alpha val="43137"/>
                    </a:srgbClr>
                  </a:outerShdw>
                </a:effectLst>
              </a:rPr>
              <a:t>tra Autorità di Audit, Autorità di Gestione e Autorità di Certificazione. </a:t>
            </a:r>
            <a:r>
              <a:rPr lang="it-IT" sz="1050" dirty="0"/>
              <a:t>I</a:t>
            </a:r>
            <a:r>
              <a:rPr lang="it-IT" sz="1050" b="1" dirty="0"/>
              <a:t> </a:t>
            </a:r>
            <a:r>
              <a:rPr lang="it-IT" sz="1050" dirty="0"/>
              <a:t> TIAC, attraverso incontri periodici, che garantiscono un costante reciproco aggiornamento,  permettono di monitorare le attività per la chiusura e verificare quanto realizzato nel rispetto della programmazione delle scadenze previste. </a:t>
            </a:r>
          </a:p>
        </p:txBody>
      </p:sp>
      <p:graphicFrame>
        <p:nvGraphicFramePr>
          <p:cNvPr id="5" name="Diagramma 4"/>
          <p:cNvGraphicFramePr/>
          <p:nvPr>
            <p:extLst>
              <p:ext uri="{D42A27DB-BD31-4B8C-83A1-F6EECF244321}">
                <p14:modId xmlns:p14="http://schemas.microsoft.com/office/powerpoint/2010/main" val="105849009"/>
              </p:ext>
            </p:extLst>
          </p:nvPr>
        </p:nvGraphicFramePr>
        <p:xfrm>
          <a:off x="163469" y="2136229"/>
          <a:ext cx="3453127" cy="26758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magine 5"/>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3951515" y="3999729"/>
            <a:ext cx="3672840" cy="2126746"/>
          </a:xfrm>
          <a:prstGeom prst="rect">
            <a:avLst/>
          </a:prstGeom>
        </p:spPr>
      </p:pic>
    </p:spTree>
    <p:extLst>
      <p:ext uri="{BB962C8B-B14F-4D97-AF65-F5344CB8AC3E}">
        <p14:creationId xmlns:p14="http://schemas.microsoft.com/office/powerpoint/2010/main" val="657570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p:cNvSpPr txBox="1">
            <a:spLocks/>
          </p:cNvSpPr>
          <p:nvPr/>
        </p:nvSpPr>
        <p:spPr bwMode="auto">
          <a:xfrm>
            <a:off x="310958" y="914182"/>
            <a:ext cx="8410348" cy="552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noAutofit/>
          </a:bodyPr>
          <a:lstStyle>
            <a:lvl1pPr algn="ctr" rtl="0" eaLnBrk="1" fontAlgn="base" hangingPunct="1">
              <a:lnSpc>
                <a:spcPct val="90000"/>
              </a:lnSpc>
              <a:spcBef>
                <a:spcPct val="0"/>
              </a:spcBef>
              <a:spcAft>
                <a:spcPct val="0"/>
              </a:spcAft>
              <a:defRPr sz="3200" b="1"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a:lstStyle>
          <a:p>
            <a:pPr defTabSz="914400"/>
            <a:r>
              <a:rPr lang="it-IT" sz="2400" dirty="0"/>
              <a:t>Gruppi di lavoro con le </a:t>
            </a:r>
            <a:r>
              <a:rPr lang="it-IT" sz="2400" dirty="0" err="1"/>
              <a:t>AdA</a:t>
            </a:r>
            <a:r>
              <a:rPr lang="it-IT" sz="2400" dirty="0"/>
              <a:t> italiane</a:t>
            </a:r>
          </a:p>
        </p:txBody>
      </p:sp>
      <p:sp>
        <p:nvSpPr>
          <p:cNvPr id="4" name="CasellaDiTesto 3"/>
          <p:cNvSpPr txBox="1"/>
          <p:nvPr/>
        </p:nvSpPr>
        <p:spPr>
          <a:xfrm>
            <a:off x="310958" y="1630566"/>
            <a:ext cx="8565624" cy="4462760"/>
          </a:xfrm>
          <a:prstGeom prst="rect">
            <a:avLst/>
          </a:prstGeom>
          <a:noFill/>
        </p:spPr>
        <p:txBody>
          <a:bodyPr wrap="square" rtlCol="0">
            <a:spAutoFit/>
          </a:bodyPr>
          <a:lstStyle/>
          <a:p>
            <a:pPr algn="just">
              <a:spcAft>
                <a:spcPts val="1200"/>
              </a:spcAft>
            </a:pPr>
            <a:r>
              <a:rPr lang="it-IT" b="1" dirty="0">
                <a:effectLst>
                  <a:outerShdw blurRad="38100" dist="38100" dir="2700000" algn="tl">
                    <a:srgbClr val="000000">
                      <a:alpha val="43137"/>
                    </a:srgbClr>
                  </a:outerShdw>
                </a:effectLst>
              </a:rPr>
              <a:t>2023</a:t>
            </a:r>
            <a:r>
              <a:rPr lang="it-IT" dirty="0"/>
              <a:t>         organizzati i gruppi di lavoro interregionali dedicati alla </a:t>
            </a:r>
            <a:r>
              <a:rPr lang="it-IT" i="1" dirty="0">
                <a:effectLst>
                  <a:outerShdw blurRad="38100" dist="38100" dir="2700000" algn="tl">
                    <a:srgbClr val="000000">
                      <a:alpha val="43137"/>
                    </a:srgbClr>
                  </a:outerShdw>
                </a:effectLst>
              </a:rPr>
              <a:t>Chiusura della           programmazione 2014-2020</a:t>
            </a:r>
            <a:r>
              <a:rPr lang="it-IT" i="1" dirty="0"/>
              <a:t> </a:t>
            </a:r>
            <a:r>
              <a:rPr lang="it-IT" dirty="0"/>
              <a:t>e</a:t>
            </a:r>
            <a:r>
              <a:rPr lang="it-IT" i="1" dirty="0"/>
              <a:t> </a:t>
            </a:r>
            <a:r>
              <a:rPr lang="it-IT" dirty="0"/>
              <a:t>alla </a:t>
            </a:r>
            <a:r>
              <a:rPr lang="it-IT" i="1" dirty="0">
                <a:effectLst>
                  <a:outerShdw blurRad="38100" dist="38100" dir="2700000" algn="tl">
                    <a:srgbClr val="000000">
                      <a:alpha val="43137"/>
                    </a:srgbClr>
                  </a:outerShdw>
                </a:effectLst>
              </a:rPr>
              <a:t>Programmazione 2021-2027</a:t>
            </a:r>
            <a:r>
              <a:rPr lang="it-IT" dirty="0"/>
              <a:t>.</a:t>
            </a:r>
          </a:p>
          <a:p>
            <a:pPr algn="just">
              <a:spcAft>
                <a:spcPts val="1200"/>
              </a:spcAft>
            </a:pPr>
            <a:r>
              <a:rPr lang="it-IT" b="1" dirty="0">
                <a:effectLst>
                  <a:outerShdw blurRad="38100" dist="38100" dir="2700000" algn="tl">
                    <a:srgbClr val="000000">
                      <a:alpha val="43137"/>
                    </a:srgbClr>
                  </a:outerShdw>
                </a:effectLst>
              </a:rPr>
              <a:t>2024</a:t>
            </a:r>
            <a:r>
              <a:rPr lang="it-IT" dirty="0"/>
              <a:t>         riattivati i gruppi di lavoro organizzati nel 2023 e costituiti nuovi gruppi sulle tematiche:</a:t>
            </a:r>
          </a:p>
          <a:p>
            <a:pPr marL="742950" lvl="1" indent="-285750">
              <a:spcAft>
                <a:spcPts val="1200"/>
              </a:spcAft>
              <a:buFont typeface="Wingdings" panose="05000000000000000000" pitchFamily="2" charset="2"/>
              <a:buChar char="ü"/>
            </a:pPr>
            <a:r>
              <a:rPr lang="it-IT" dirty="0"/>
              <a:t>Conflitto di interessi; </a:t>
            </a:r>
          </a:p>
          <a:p>
            <a:pPr marL="742950" lvl="1" indent="-285750">
              <a:spcAft>
                <a:spcPts val="1200"/>
              </a:spcAft>
              <a:buFont typeface="Wingdings" panose="05000000000000000000" pitchFamily="2" charset="2"/>
              <a:buChar char="ü"/>
            </a:pPr>
            <a:r>
              <a:rPr lang="it-IT" dirty="0"/>
              <a:t>Approccio audit ECA (</a:t>
            </a:r>
            <a:r>
              <a:rPr lang="it-IT" dirty="0" err="1"/>
              <a:t>European</a:t>
            </a:r>
            <a:r>
              <a:rPr lang="it-IT" dirty="0"/>
              <a:t> Court of Auditors); </a:t>
            </a:r>
          </a:p>
          <a:p>
            <a:pPr marL="742950" lvl="1" indent="-285750">
              <a:spcAft>
                <a:spcPts val="1200"/>
              </a:spcAft>
              <a:buFont typeface="Wingdings" panose="05000000000000000000" pitchFamily="2" charset="2"/>
              <a:buChar char="ü"/>
            </a:pPr>
            <a:r>
              <a:rPr lang="it-IT" dirty="0"/>
              <a:t>Valutazione dei rischi ex ante per le verifiche di gestione.</a:t>
            </a:r>
          </a:p>
          <a:p>
            <a:pPr marL="285750" indent="-285750">
              <a:buFont typeface="Arial" panose="020B0604020202020204" pitchFamily="34" charset="0"/>
              <a:buChar char="•"/>
            </a:pPr>
            <a:endParaRPr lang="it-IT" dirty="0"/>
          </a:p>
          <a:p>
            <a:pPr algn="just"/>
            <a:r>
              <a:rPr lang="it-IT" i="1" dirty="0">
                <a:solidFill>
                  <a:schemeClr val="accent1">
                    <a:lumMod val="75000"/>
                  </a:schemeClr>
                </a:solidFill>
                <a:effectLst>
                  <a:outerShdw blurRad="38100" dist="38100" dir="2700000" algn="tl">
                    <a:srgbClr val="000000">
                      <a:alpha val="43137"/>
                    </a:srgbClr>
                  </a:outerShdw>
                </a:effectLst>
              </a:rPr>
              <a:t>Riunione annuale di coordinamento tra i servizi della Commissione e le Autorità di Audit italiane - Aosta 29 e 30 maggio </a:t>
            </a:r>
            <a:r>
              <a:rPr lang="it-IT" i="1" dirty="0" smtClean="0">
                <a:solidFill>
                  <a:schemeClr val="accent1">
                    <a:lumMod val="75000"/>
                  </a:schemeClr>
                </a:solidFill>
                <a:effectLst>
                  <a:outerShdw blurRad="38100" dist="38100" dir="2700000" algn="tl">
                    <a:srgbClr val="000000">
                      <a:alpha val="43137"/>
                    </a:srgbClr>
                  </a:outerShdw>
                </a:effectLst>
              </a:rPr>
              <a:t>2024</a:t>
            </a:r>
          </a:p>
          <a:p>
            <a:pPr algn="just"/>
            <a:endParaRPr lang="it-IT" i="1" dirty="0" smtClean="0">
              <a:solidFill>
                <a:schemeClr val="accent1">
                  <a:lumMod val="75000"/>
                </a:schemeClr>
              </a:solidFill>
              <a:effectLst>
                <a:outerShdw blurRad="38100" dist="38100" dir="2700000" algn="tl">
                  <a:srgbClr val="000000">
                    <a:alpha val="43137"/>
                  </a:srgbClr>
                </a:outerShdw>
              </a:effectLst>
            </a:endParaRPr>
          </a:p>
          <a:p>
            <a:pPr algn="just"/>
            <a:r>
              <a:rPr lang="it-IT" i="1" dirty="0" smtClean="0">
                <a:solidFill>
                  <a:schemeClr val="accent1">
                    <a:lumMod val="75000"/>
                  </a:schemeClr>
                </a:solidFill>
                <a:effectLst>
                  <a:outerShdw blurRad="38100" dist="38100" dir="2700000" algn="tl">
                    <a:srgbClr val="000000">
                      <a:alpha val="43137"/>
                    </a:srgbClr>
                  </a:outerShdw>
                </a:effectLst>
              </a:rPr>
              <a:t>31° Meeting Omologhi Ottobre 2024 Roma</a:t>
            </a:r>
            <a:endParaRPr lang="it-IT" i="1" dirty="0">
              <a:solidFill>
                <a:schemeClr val="accent1">
                  <a:lumMod val="75000"/>
                </a:schemeClr>
              </a:solidFill>
              <a:effectLst>
                <a:outerShdw blurRad="38100" dist="38100" dir="2700000" algn="tl">
                  <a:srgbClr val="000000">
                    <a:alpha val="43137"/>
                  </a:srgbClr>
                </a:outerShdw>
              </a:effectLst>
            </a:endParaRPr>
          </a:p>
          <a:p>
            <a:endParaRPr lang="it-IT" dirty="0"/>
          </a:p>
        </p:txBody>
      </p:sp>
      <p:sp>
        <p:nvSpPr>
          <p:cNvPr id="5" name="Freccia a destra 4"/>
          <p:cNvSpPr/>
          <p:nvPr/>
        </p:nvSpPr>
        <p:spPr>
          <a:xfrm>
            <a:off x="948439" y="1769834"/>
            <a:ext cx="324197" cy="99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a destra 5"/>
          <p:cNvSpPr/>
          <p:nvPr/>
        </p:nvSpPr>
        <p:spPr>
          <a:xfrm>
            <a:off x="948439" y="2475227"/>
            <a:ext cx="324197" cy="99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977774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txBox="1">
            <a:spLocks/>
          </p:cNvSpPr>
          <p:nvPr/>
        </p:nvSpPr>
        <p:spPr>
          <a:xfrm>
            <a:off x="3962400" y="1621038"/>
            <a:ext cx="4854349" cy="439876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40000"/>
              </a:lnSpc>
              <a:spcBef>
                <a:spcPts val="0"/>
              </a:spcBef>
              <a:buNone/>
            </a:pPr>
            <a:r>
              <a:rPr lang="it-IT" sz="1200" dirty="0"/>
              <a:t>La Strategia di audit è stata definita nel rispetto della normativa comunitaria e nazionale, in particolare, si è fatto riferimento alla </a:t>
            </a:r>
            <a:r>
              <a:rPr lang="it-IT" sz="1200" i="1" dirty="0">
                <a:effectLst>
                  <a:outerShdw blurRad="38100" dist="38100" dir="2700000" algn="tl">
                    <a:srgbClr val="000000">
                      <a:alpha val="43137"/>
                    </a:srgbClr>
                  </a:outerShdw>
                </a:effectLst>
              </a:rPr>
              <a:t>Comunicazione della CE (2022/C 474/01) “Orientamenti sulla chiusura dei programmi operativi adottati per beneficiare dell'assistenza del Fondo europeo di sviluppo regionale, del Fondo sociale europeo, del Fondo di coesione, del Fondo europeo per gli affari marittimi e la pesca e dei programmi di cooperazione transfrontaliera nel quadro dello strumento di assistenza preadesione (IPA II) (2014-2020)”. </a:t>
            </a:r>
          </a:p>
          <a:p>
            <a:pPr marL="0" indent="0" algn="just">
              <a:lnSpc>
                <a:spcPct val="140000"/>
              </a:lnSpc>
              <a:spcBef>
                <a:spcPts val="0"/>
              </a:spcBef>
              <a:buNone/>
            </a:pPr>
            <a:r>
              <a:rPr lang="it-IT" sz="1200" dirty="0"/>
              <a:t>L’aggiornamento della Strategia di Audit è stato fortemente orientato alla </a:t>
            </a:r>
            <a:r>
              <a:rPr lang="it-IT" sz="1200" i="1" dirty="0">
                <a:effectLst>
                  <a:outerShdw blurRad="38100" dist="38100" dir="2700000" algn="tl">
                    <a:srgbClr val="000000">
                      <a:alpha val="43137"/>
                    </a:srgbClr>
                  </a:outerShdw>
                </a:effectLst>
              </a:rPr>
              <a:t>Chiusura dei Programmi, </a:t>
            </a:r>
            <a:r>
              <a:rPr lang="it-IT" sz="1200" dirty="0"/>
              <a:t>alla</a:t>
            </a:r>
            <a:r>
              <a:rPr lang="it-IT" sz="1200" i="1" dirty="0">
                <a:effectLst>
                  <a:outerShdw blurRad="38100" dist="38100" dir="2700000" algn="tl">
                    <a:srgbClr val="000000">
                      <a:alpha val="43137"/>
                    </a:srgbClr>
                  </a:outerShdw>
                </a:effectLst>
              </a:rPr>
              <a:t> </a:t>
            </a:r>
            <a:r>
              <a:rPr lang="it-IT" sz="1200" dirty="0"/>
              <a:t>trattazione delle criticità emerse dagli audit delle operazioni effettuati nel corso del  precedente PC e nel corso del </a:t>
            </a:r>
            <a:r>
              <a:rPr lang="it-IT" sz="1200" i="1" dirty="0">
                <a:effectLst>
                  <a:outerShdw blurRad="38100" dist="38100" dir="2700000" algn="tl">
                    <a:srgbClr val="000000">
                      <a:alpha val="43137"/>
                    </a:srgbClr>
                  </a:outerShdw>
                </a:effectLst>
              </a:rPr>
              <a:t>follow-up</a:t>
            </a:r>
            <a:r>
              <a:rPr lang="it-IT" sz="1200" dirty="0"/>
              <a:t> degli  audit di sistema espletati durante i precedenti periodi contabili e quindi </a:t>
            </a:r>
            <a:r>
              <a:rPr lang="it-IT" sz="1200" i="1" dirty="0">
                <a:effectLst>
                  <a:outerShdw blurRad="38100" dist="38100" dir="2700000" algn="tl">
                    <a:srgbClr val="000000">
                      <a:alpha val="43137"/>
                    </a:srgbClr>
                  </a:outerShdw>
                </a:effectLst>
              </a:rPr>
              <a:t>incentrato sugli aspetti di sistema da migliorare, anche nell’ottica di una continuità con la programmazione 2021-2027 in corso di avvio</a:t>
            </a:r>
            <a:r>
              <a:rPr lang="it-IT" sz="1200" dirty="0"/>
              <a:t>, nonché sulle verifiche che </a:t>
            </a:r>
            <a:r>
              <a:rPr lang="it-IT" sz="1200" dirty="0" err="1"/>
              <a:t>l’AdA</a:t>
            </a:r>
            <a:r>
              <a:rPr lang="it-IT" sz="1200" dirty="0"/>
              <a:t> è chiamata ad effettuare per ottenere garanzie sufficienti all’adozione di un parere di audit finale positivo. </a:t>
            </a:r>
          </a:p>
        </p:txBody>
      </p:sp>
      <p:sp>
        <p:nvSpPr>
          <p:cNvPr id="4" name="Titolo 1"/>
          <p:cNvSpPr txBox="1">
            <a:spLocks/>
          </p:cNvSpPr>
          <p:nvPr/>
        </p:nvSpPr>
        <p:spPr>
          <a:xfrm>
            <a:off x="355270" y="997650"/>
            <a:ext cx="8461479" cy="49433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it-IT" sz="2800" b="1" dirty="0"/>
          </a:p>
          <a:p>
            <a:pPr algn="l"/>
            <a:endParaRPr lang="it-IT" sz="2800" b="1" dirty="0"/>
          </a:p>
          <a:p>
            <a:pPr algn="l"/>
            <a:endParaRPr lang="it-IT" sz="2800" b="1" dirty="0"/>
          </a:p>
          <a:p>
            <a:pPr algn="l"/>
            <a:endParaRPr lang="it-IT" sz="2800" b="1" dirty="0"/>
          </a:p>
          <a:p>
            <a:pPr algn="l"/>
            <a:endParaRPr lang="it-IT" sz="2800" b="1" dirty="0"/>
          </a:p>
          <a:p>
            <a:pPr algn="l"/>
            <a:endParaRPr lang="it-IT" sz="2800" b="1" dirty="0"/>
          </a:p>
          <a:p>
            <a:pPr algn="l"/>
            <a:endParaRPr lang="it-IT" sz="2800" b="1" dirty="0"/>
          </a:p>
          <a:p>
            <a:r>
              <a:rPr lang="it-IT" sz="2400" b="1" dirty="0"/>
              <a:t>La Strategia di Audit </a:t>
            </a:r>
          </a:p>
        </p:txBody>
      </p:sp>
      <p:graphicFrame>
        <p:nvGraphicFramePr>
          <p:cNvPr id="5" name="Diagramma 4"/>
          <p:cNvGraphicFramePr/>
          <p:nvPr>
            <p:extLst>
              <p:ext uri="{D42A27DB-BD31-4B8C-83A1-F6EECF244321}">
                <p14:modId xmlns:p14="http://schemas.microsoft.com/office/powerpoint/2010/main" val="588884877"/>
              </p:ext>
            </p:extLst>
          </p:nvPr>
        </p:nvGraphicFramePr>
        <p:xfrm>
          <a:off x="-359305" y="1778718"/>
          <a:ext cx="4641745" cy="34081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5910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p:cNvSpPr txBox="1">
            <a:spLocks/>
          </p:cNvSpPr>
          <p:nvPr/>
        </p:nvSpPr>
        <p:spPr bwMode="auto">
          <a:xfrm>
            <a:off x="287536" y="903122"/>
            <a:ext cx="8591261" cy="606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normAutofit/>
          </a:bodyPr>
          <a:lstStyle>
            <a:lvl1pPr algn="ctr" rtl="0" eaLnBrk="1" fontAlgn="base" hangingPunct="1">
              <a:lnSpc>
                <a:spcPct val="90000"/>
              </a:lnSpc>
              <a:spcBef>
                <a:spcPct val="0"/>
              </a:spcBef>
              <a:spcAft>
                <a:spcPct val="0"/>
              </a:spcAft>
              <a:defRPr sz="3200" b="1"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a:lstStyle>
          <a:p>
            <a:pPr defTabSz="914400"/>
            <a:r>
              <a:rPr lang="it-IT" sz="2400" dirty="0"/>
              <a:t>Gli Audit di Sistema FSE</a:t>
            </a:r>
          </a:p>
        </p:txBody>
      </p:sp>
      <p:sp>
        <p:nvSpPr>
          <p:cNvPr id="4" name="CasellaDiTesto 3"/>
          <p:cNvSpPr txBox="1"/>
          <p:nvPr/>
        </p:nvSpPr>
        <p:spPr>
          <a:xfrm>
            <a:off x="4682909" y="1667703"/>
            <a:ext cx="4195888" cy="3300904"/>
          </a:xfrm>
          <a:prstGeom prst="rect">
            <a:avLst/>
          </a:prstGeom>
          <a:noFill/>
        </p:spPr>
        <p:txBody>
          <a:bodyPr wrap="square" rtlCol="0">
            <a:spAutoFit/>
          </a:bodyPr>
          <a:lstStyle/>
          <a:p>
            <a:pPr algn="just"/>
            <a:r>
              <a:rPr lang="it-IT" sz="1400" dirty="0"/>
              <a:t>L’aggiornamento dell’</a:t>
            </a:r>
            <a:r>
              <a:rPr lang="it-IT" sz="1400" b="1" dirty="0"/>
              <a:t>analisi dei rischi </a:t>
            </a:r>
            <a:r>
              <a:rPr lang="it-IT" sz="1400" dirty="0"/>
              <a:t>ha consentito di individuare su base analitica le priorità dell’attività di audit. </a:t>
            </a:r>
          </a:p>
          <a:p>
            <a:pPr algn="just">
              <a:spcAft>
                <a:spcPts val="600"/>
              </a:spcAft>
            </a:pPr>
            <a:r>
              <a:rPr lang="it-IT" sz="1400" dirty="0"/>
              <a:t>La strategia di audit per il periodo contabile finale - </a:t>
            </a:r>
            <a:r>
              <a:rPr lang="it-IT" sz="1400" b="1" dirty="0"/>
              <a:t>POR FSE </a:t>
            </a:r>
            <a:r>
              <a:rPr lang="it-IT" sz="1400" dirty="0"/>
              <a:t>– prevede audit di sistema su:</a:t>
            </a:r>
          </a:p>
          <a:p>
            <a:pPr marL="171450" indent="-171450" algn="just">
              <a:spcAft>
                <a:spcPts val="300"/>
              </a:spcAft>
              <a:buFont typeface="Arial" panose="020B0604020202020204" pitchFamily="34" charset="0"/>
              <a:buChar char="•"/>
            </a:pPr>
            <a:r>
              <a:rPr lang="it-IT" sz="1400" i="1" dirty="0">
                <a:effectLst>
                  <a:outerShdw blurRad="38100" dist="38100" dir="2700000" algn="tl">
                    <a:srgbClr val="000000">
                      <a:alpha val="43137"/>
                    </a:srgbClr>
                  </a:outerShdw>
                </a:effectLst>
              </a:rPr>
              <a:t>AdG e </a:t>
            </a:r>
            <a:r>
              <a:rPr lang="it-IT" sz="1400" i="1" dirty="0" err="1">
                <a:effectLst>
                  <a:outerShdw blurRad="38100" dist="38100" dir="2700000" algn="tl">
                    <a:srgbClr val="000000">
                      <a:alpha val="43137"/>
                    </a:srgbClr>
                  </a:outerShdw>
                </a:effectLst>
              </a:rPr>
              <a:t>AdC</a:t>
            </a:r>
            <a:r>
              <a:rPr lang="it-IT" sz="1400" i="1" dirty="0">
                <a:effectLst>
                  <a:outerShdw blurRad="38100" dist="38100" dir="2700000" algn="tl">
                    <a:srgbClr val="000000">
                      <a:alpha val="43137"/>
                    </a:srgbClr>
                  </a:outerShdw>
                </a:effectLst>
              </a:rPr>
              <a:t>: </a:t>
            </a:r>
            <a:r>
              <a:rPr lang="it-IT" sz="1400" dirty="0"/>
              <a:t>Audit tematico sulla preparazione </a:t>
            </a:r>
            <a:br>
              <a:rPr lang="it-IT" sz="1400" dirty="0"/>
            </a:br>
            <a:r>
              <a:rPr lang="it-IT" sz="1400" dirty="0"/>
              <a:t>alla chiusura per il periodo di </a:t>
            </a:r>
            <a:br>
              <a:rPr lang="it-IT" sz="1400" dirty="0"/>
            </a:br>
            <a:r>
              <a:rPr lang="it-IT" sz="1400" dirty="0"/>
              <a:t>programmazione 2014-2020;</a:t>
            </a:r>
          </a:p>
          <a:p>
            <a:pPr marL="171450" indent="-171450" algn="just">
              <a:spcAft>
                <a:spcPts val="300"/>
              </a:spcAft>
              <a:buFont typeface="Arial" panose="020B0604020202020204" pitchFamily="34" charset="0"/>
              <a:buChar char="•"/>
            </a:pPr>
            <a:r>
              <a:rPr lang="it-IT" sz="1400" i="1" dirty="0">
                <a:effectLst>
                  <a:outerShdw blurRad="38100" dist="38100" dir="2700000" algn="tl">
                    <a:srgbClr val="000000">
                      <a:alpha val="43137"/>
                    </a:srgbClr>
                  </a:outerShdw>
                </a:effectLst>
              </a:rPr>
              <a:t>DPG020 (</a:t>
            </a:r>
            <a:r>
              <a:rPr lang="it-IT" sz="1400" dirty="0"/>
              <a:t>oggi</a:t>
            </a:r>
            <a:r>
              <a:rPr lang="it-IT" sz="1400" i="1" dirty="0">
                <a:effectLst>
                  <a:outerShdw blurRad="38100" dist="38100" dir="2700000" algn="tl">
                    <a:srgbClr val="000000">
                      <a:alpha val="43137"/>
                    </a:srgbClr>
                  </a:outerShdw>
                </a:effectLst>
              </a:rPr>
              <a:t> DPH012) - Servizio occupabilità e lavoro </a:t>
            </a:r>
            <a:r>
              <a:rPr lang="it-IT" sz="1400" dirty="0"/>
              <a:t>: Follow-up Audit di sistema 2022-2023;</a:t>
            </a:r>
          </a:p>
          <a:p>
            <a:pPr marL="171450" indent="-171450" algn="just">
              <a:spcAft>
                <a:spcPts val="300"/>
              </a:spcAft>
              <a:buFont typeface="Arial" panose="020B0604020202020204" pitchFamily="34" charset="0"/>
              <a:buChar char="•"/>
            </a:pPr>
            <a:r>
              <a:rPr lang="it-IT" sz="1400" i="1" dirty="0">
                <a:effectLst>
                  <a:outerShdw blurRad="38100" dist="38100" dir="2700000" algn="tl">
                    <a:srgbClr val="000000">
                      <a:alpha val="43137"/>
                    </a:srgbClr>
                  </a:outerShdw>
                </a:effectLst>
              </a:rPr>
              <a:t>AdG: </a:t>
            </a:r>
            <a:r>
              <a:rPr lang="it-IT" sz="1400" dirty="0"/>
              <a:t>Follow-up Audit di sistema p.c. </a:t>
            </a:r>
            <a:br>
              <a:rPr lang="it-IT" sz="1400" dirty="0"/>
            </a:br>
            <a:r>
              <a:rPr lang="it-IT" sz="1400" dirty="0"/>
              <a:t>2021-2022 ed agli audit delle </a:t>
            </a:r>
            <a:br>
              <a:rPr lang="it-IT" sz="1400" dirty="0"/>
            </a:br>
            <a:r>
              <a:rPr lang="it-IT" sz="1400" dirty="0"/>
              <a:t>operazioni per il P.C. 2022-2023.</a:t>
            </a:r>
          </a:p>
          <a:p>
            <a:pPr algn="just"/>
            <a:endParaRPr lang="it-IT" sz="1400" dirty="0"/>
          </a:p>
        </p:txBody>
      </p:sp>
      <p:sp>
        <p:nvSpPr>
          <p:cNvPr id="5" name="CasellaDiTesto 4"/>
          <p:cNvSpPr txBox="1"/>
          <p:nvPr/>
        </p:nvSpPr>
        <p:spPr>
          <a:xfrm>
            <a:off x="287536" y="5005983"/>
            <a:ext cx="4469489" cy="646331"/>
          </a:xfrm>
          <a:prstGeom prst="rect">
            <a:avLst/>
          </a:prstGeom>
          <a:solidFill>
            <a:schemeClr val="accent1">
              <a:lumMod val="20000"/>
              <a:lumOff val="80000"/>
            </a:schemeClr>
          </a:solidFill>
          <a:ln>
            <a:solidFill>
              <a:srgbClr val="203890"/>
            </a:solidFill>
          </a:ln>
        </p:spPr>
        <p:txBody>
          <a:bodyPr wrap="square" rtlCol="0">
            <a:spAutoFit/>
          </a:bodyPr>
          <a:lstStyle/>
          <a:p>
            <a:pPr algn="just"/>
            <a:r>
              <a:rPr lang="it-IT" sz="1200" dirty="0"/>
              <a:t>Gli Audit di Sistema sono in corso, in particolare sono stati avviati i follow-up e in corso di avvio è l’Audit tematico sulla preparazione </a:t>
            </a:r>
            <a:br>
              <a:rPr lang="it-IT" sz="1200" dirty="0"/>
            </a:br>
            <a:r>
              <a:rPr lang="it-IT" sz="1200" dirty="0"/>
              <a:t>alla chiusura . </a:t>
            </a:r>
          </a:p>
        </p:txBody>
      </p:sp>
      <p:graphicFrame>
        <p:nvGraphicFramePr>
          <p:cNvPr id="6" name="Grafico 5"/>
          <p:cNvGraphicFramePr>
            <a:graphicFrameLocks/>
          </p:cNvGraphicFramePr>
          <p:nvPr>
            <p:extLst>
              <p:ext uri="{D42A27DB-BD31-4B8C-83A1-F6EECF244321}">
                <p14:modId xmlns:p14="http://schemas.microsoft.com/office/powerpoint/2010/main" val="584406818"/>
              </p:ext>
            </p:extLst>
          </p:nvPr>
        </p:nvGraphicFramePr>
        <p:xfrm>
          <a:off x="361651" y="1958340"/>
          <a:ext cx="4395374" cy="198336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479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5402580" y="1464425"/>
            <a:ext cx="3444240" cy="4385816"/>
          </a:xfrm>
          <a:prstGeom prst="rect">
            <a:avLst/>
          </a:prstGeom>
          <a:noFill/>
        </p:spPr>
        <p:txBody>
          <a:bodyPr wrap="square" rtlCol="0">
            <a:spAutoFit/>
          </a:bodyPr>
          <a:lstStyle/>
          <a:p>
            <a:pPr algn="just"/>
            <a:endParaRPr lang="it-IT" sz="1300" dirty="0"/>
          </a:p>
          <a:p>
            <a:pPr algn="just"/>
            <a:r>
              <a:rPr lang="it-IT" sz="1200" dirty="0"/>
              <a:t>L’aggiornamento dell’</a:t>
            </a:r>
            <a:r>
              <a:rPr lang="it-IT" sz="1200" b="1" dirty="0"/>
              <a:t>analisi dei rischi </a:t>
            </a:r>
            <a:r>
              <a:rPr lang="it-IT" sz="1200" dirty="0"/>
              <a:t>ha consentito di individuare su base analitica le priorità dell’attività di audit. </a:t>
            </a:r>
          </a:p>
          <a:p>
            <a:pPr algn="just">
              <a:spcAft>
                <a:spcPts val="600"/>
              </a:spcAft>
            </a:pPr>
            <a:r>
              <a:rPr lang="it-IT" sz="1200" dirty="0"/>
              <a:t>La strategia di audit per il periodo contabile finale - </a:t>
            </a:r>
            <a:r>
              <a:rPr lang="it-IT" sz="1400" dirty="0"/>
              <a:t>- </a:t>
            </a:r>
            <a:r>
              <a:rPr lang="it-IT" sz="1400" b="1" dirty="0"/>
              <a:t>POR FESR </a:t>
            </a:r>
            <a:r>
              <a:rPr lang="it-IT" sz="1400" dirty="0"/>
              <a:t>– prevede audit di sistema su:</a:t>
            </a:r>
          </a:p>
          <a:p>
            <a:pPr marL="171450" indent="-171450" algn="just">
              <a:spcAft>
                <a:spcPts val="300"/>
              </a:spcAft>
              <a:buFont typeface="Arial" panose="020B0604020202020204" pitchFamily="34" charset="0"/>
              <a:buChar char="•"/>
            </a:pPr>
            <a:r>
              <a:rPr lang="it-IT" sz="1200" i="1" dirty="0">
                <a:effectLst>
                  <a:outerShdw blurRad="38100" dist="38100" dir="2700000" algn="tl">
                    <a:srgbClr val="000000">
                      <a:alpha val="43137"/>
                    </a:srgbClr>
                  </a:outerShdw>
                </a:effectLst>
              </a:rPr>
              <a:t>AdG</a:t>
            </a:r>
            <a:r>
              <a:rPr lang="it-IT" sz="1200" dirty="0"/>
              <a:t>: </a:t>
            </a:r>
            <a:r>
              <a:rPr lang="it-IT" sz="1200" dirty="0" err="1"/>
              <a:t>Follow</a:t>
            </a:r>
            <a:r>
              <a:rPr lang="it-IT" sz="1200" dirty="0"/>
              <a:t> up delle criticità rilevate sui requisiti chiave 1 e 4;</a:t>
            </a:r>
          </a:p>
          <a:p>
            <a:pPr marL="171450" indent="-171450" algn="just">
              <a:spcAft>
                <a:spcPts val="300"/>
              </a:spcAft>
              <a:buFont typeface="Arial" panose="020B0604020202020204" pitchFamily="34" charset="0"/>
              <a:buChar char="•"/>
            </a:pPr>
            <a:r>
              <a:rPr lang="it-IT" sz="1200" i="1" dirty="0">
                <a:effectLst>
                  <a:outerShdw blurRad="38100" dist="38100" dir="2700000" algn="tl">
                    <a:srgbClr val="000000">
                      <a:alpha val="43137"/>
                    </a:srgbClr>
                  </a:outerShdw>
                </a:effectLst>
              </a:rPr>
              <a:t>DPH009 – “Vigilanza e Controllo”: </a:t>
            </a:r>
            <a:r>
              <a:rPr lang="it-IT" sz="1200" dirty="0"/>
              <a:t>Audit tematico sulla stabilità delle operazioni limitatamente al RC 4. Nello specifico, tale verifica investirà trasversalmente sia l’AdG, incaricata di meglio </a:t>
            </a:r>
            <a:r>
              <a:rPr lang="it-IT" sz="1200" dirty="0" err="1"/>
              <a:t>proceduralizzare</a:t>
            </a:r>
            <a:r>
              <a:rPr lang="it-IT" sz="1200" dirty="0"/>
              <a:t> le predette verifiche, che le strutture deputate alla gestione, ma soprattutto al controllo delle operazioni soggette al vincolo di stabilità;  	</a:t>
            </a:r>
          </a:p>
          <a:p>
            <a:pPr marL="171450" indent="-171450" algn="just">
              <a:buFont typeface="Arial" panose="020B0604020202020204" pitchFamily="34" charset="0"/>
              <a:buChar char="•"/>
            </a:pPr>
            <a:r>
              <a:rPr lang="it-IT" sz="1200" i="1" dirty="0">
                <a:effectLst>
                  <a:outerShdw blurRad="38100" dist="38100" dir="2700000" algn="tl">
                    <a:srgbClr val="000000">
                      <a:alpha val="43137"/>
                    </a:srgbClr>
                  </a:outerShdw>
                </a:effectLst>
              </a:rPr>
              <a:t>MIMIT (ex MISE)</a:t>
            </a:r>
            <a:r>
              <a:rPr lang="it-IT" sz="1200" dirty="0"/>
              <a:t>:</a:t>
            </a:r>
            <a:r>
              <a:rPr lang="it-IT" sz="1200" i="1" dirty="0">
                <a:effectLst>
                  <a:outerShdw blurRad="38100" dist="38100" dir="2700000" algn="tl">
                    <a:srgbClr val="000000">
                      <a:alpha val="43137"/>
                    </a:srgbClr>
                  </a:outerShdw>
                </a:effectLst>
              </a:rPr>
              <a:t> </a:t>
            </a:r>
            <a:r>
              <a:rPr lang="it-IT" sz="1200" dirty="0"/>
              <a:t>Audit sulla chiusura dello strumento finanziario con focus su un campione di imprese destinatarie sui requisiti di ammissibilità, con particolare riferimento alla dimensione dell’impresa (</a:t>
            </a:r>
            <a:r>
              <a:rPr lang="it-IT" sz="1200" dirty="0" err="1"/>
              <a:t>Arachne</a:t>
            </a:r>
            <a:r>
              <a:rPr lang="it-IT" sz="1200" dirty="0"/>
              <a:t>).</a:t>
            </a:r>
            <a:r>
              <a:rPr lang="it-IT" sz="2000" dirty="0"/>
              <a:t>	</a:t>
            </a:r>
            <a:endParaRPr lang="it-IT" sz="1400" dirty="0"/>
          </a:p>
        </p:txBody>
      </p:sp>
      <p:sp>
        <p:nvSpPr>
          <p:cNvPr id="4" name="Titolo 1"/>
          <p:cNvSpPr txBox="1">
            <a:spLocks/>
          </p:cNvSpPr>
          <p:nvPr/>
        </p:nvSpPr>
        <p:spPr bwMode="auto">
          <a:xfrm>
            <a:off x="379636" y="925879"/>
            <a:ext cx="8537941" cy="606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normAutofit/>
          </a:bodyPr>
          <a:lstStyle>
            <a:lvl1pPr algn="ctr" rtl="0" eaLnBrk="1" fontAlgn="base" hangingPunct="1">
              <a:lnSpc>
                <a:spcPct val="90000"/>
              </a:lnSpc>
              <a:spcBef>
                <a:spcPct val="0"/>
              </a:spcBef>
              <a:spcAft>
                <a:spcPct val="0"/>
              </a:spcAft>
              <a:defRPr sz="3200" b="1"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a:lstStyle>
          <a:p>
            <a:pPr defTabSz="914400"/>
            <a:r>
              <a:rPr lang="it-IT" sz="2400" dirty="0"/>
              <a:t>Gli Audit di Sistema FESR</a:t>
            </a:r>
          </a:p>
        </p:txBody>
      </p:sp>
      <p:sp>
        <p:nvSpPr>
          <p:cNvPr id="5" name="CasellaDiTesto 4"/>
          <p:cNvSpPr txBox="1"/>
          <p:nvPr/>
        </p:nvSpPr>
        <p:spPr>
          <a:xfrm>
            <a:off x="666952" y="4702446"/>
            <a:ext cx="4119363" cy="830997"/>
          </a:xfrm>
          <a:prstGeom prst="rect">
            <a:avLst/>
          </a:prstGeom>
          <a:solidFill>
            <a:schemeClr val="accent6">
              <a:lumMod val="20000"/>
              <a:lumOff val="80000"/>
            </a:schemeClr>
          </a:solidFill>
          <a:ln>
            <a:solidFill>
              <a:srgbClr val="00B050"/>
            </a:solidFill>
          </a:ln>
        </p:spPr>
        <p:txBody>
          <a:bodyPr wrap="square" rtlCol="0">
            <a:spAutoFit/>
          </a:bodyPr>
          <a:lstStyle/>
          <a:p>
            <a:pPr algn="just"/>
            <a:r>
              <a:rPr lang="it-IT" sz="1200" dirty="0"/>
              <a:t>Gli Audit di Sistema sono tuttora in corso. E’ stato avviato l’audit sulla chiusura dello strumento finanziario </a:t>
            </a:r>
            <a:r>
              <a:rPr lang="it-IT" sz="1200" dirty="0" smtClean="0"/>
              <a:t>mentre </a:t>
            </a:r>
            <a:r>
              <a:rPr lang="it-IT" sz="1200" dirty="0"/>
              <a:t>è in fase di avvio il follow-up su RC 1 e </a:t>
            </a:r>
            <a:r>
              <a:rPr lang="it-IT" sz="1200" dirty="0"/>
              <a:t>4 e l’audit tematico sulla stabilità delle </a:t>
            </a:r>
            <a:r>
              <a:rPr lang="it-IT" sz="1200" dirty="0" smtClean="0"/>
              <a:t>operazioni </a:t>
            </a:r>
            <a:r>
              <a:rPr lang="it-IT" sz="1200" dirty="0"/>
              <a:t>.</a:t>
            </a:r>
            <a:endParaRPr lang="it-IT" sz="1200" dirty="0"/>
          </a:p>
        </p:txBody>
      </p:sp>
      <p:graphicFrame>
        <p:nvGraphicFramePr>
          <p:cNvPr id="6" name="Grafico 5"/>
          <p:cNvGraphicFramePr>
            <a:graphicFrameLocks/>
          </p:cNvGraphicFramePr>
          <p:nvPr>
            <p:extLst>
              <p:ext uri="{D42A27DB-BD31-4B8C-83A1-F6EECF244321}">
                <p14:modId xmlns:p14="http://schemas.microsoft.com/office/powerpoint/2010/main" val="2705656014"/>
              </p:ext>
            </p:extLst>
          </p:nvPr>
        </p:nvGraphicFramePr>
        <p:xfrm>
          <a:off x="497169" y="1732655"/>
          <a:ext cx="4752110" cy="27001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74308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p:cNvSpPr txBox="1">
            <a:spLocks/>
          </p:cNvSpPr>
          <p:nvPr/>
        </p:nvSpPr>
        <p:spPr>
          <a:xfrm>
            <a:off x="296399" y="911701"/>
            <a:ext cx="8596921" cy="942657"/>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2800" kern="1200">
                <a:solidFill>
                  <a:schemeClr val="tx1"/>
                </a:solidFill>
                <a:latin typeface="+mn-lt"/>
                <a:ea typeface="+mj-ea"/>
                <a:cs typeface="+mj-cs"/>
              </a:defRPr>
            </a:lvl1pPr>
          </a:lstStyle>
          <a:p>
            <a:r>
              <a:rPr lang="it-IT" sz="2400" dirty="0"/>
              <a:t>Audit tematici (2014-2020) Audit n. DAC114IT2499   </a:t>
            </a:r>
            <a:br>
              <a:rPr lang="it-IT" sz="2400" dirty="0"/>
            </a:br>
            <a:endParaRPr lang="it-IT" sz="2400" dirty="0"/>
          </a:p>
        </p:txBody>
      </p:sp>
      <p:sp>
        <p:nvSpPr>
          <p:cNvPr id="4" name="Sottotitolo 2"/>
          <p:cNvSpPr txBox="1">
            <a:spLocks/>
          </p:cNvSpPr>
          <p:nvPr/>
        </p:nvSpPr>
        <p:spPr>
          <a:xfrm>
            <a:off x="4921509" y="1584392"/>
            <a:ext cx="3665220" cy="468360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spcBef>
                <a:spcPts val="300"/>
              </a:spcBef>
              <a:spcAft>
                <a:spcPts val="300"/>
              </a:spcAft>
            </a:pPr>
            <a:r>
              <a:rPr lang="it-IT" sz="1400" dirty="0"/>
              <a:t>La Commissione Europea,  </a:t>
            </a:r>
            <a:r>
              <a:rPr lang="it-IT" sz="1400" i="1" dirty="0"/>
              <a:t>Direzione di audit per la Coesione delle Direzioni generali per l’Occupazione, gli affari sociali e l’inclusione e della Politica regionale, e Urbana</a:t>
            </a:r>
            <a:r>
              <a:rPr lang="it-IT" sz="1400" dirty="0"/>
              <a:t>, ha svolto un audit tematico finalizzato ad esaminare lo stato di preparazione al processo di chiusura degli strumenti finanziari del periodo di programmazione 2014-2020 in particolare sui requisiti chiave: </a:t>
            </a:r>
          </a:p>
          <a:p>
            <a:pPr marL="285750" indent="-285750" algn="just">
              <a:lnSpc>
                <a:spcPct val="150000"/>
              </a:lnSpc>
              <a:spcBef>
                <a:spcPts val="300"/>
              </a:spcBef>
              <a:spcAft>
                <a:spcPts val="300"/>
              </a:spcAft>
              <a:buFont typeface="Wingdings" panose="05000000000000000000" pitchFamily="2" charset="2"/>
              <a:buChar char="v"/>
            </a:pPr>
            <a:r>
              <a:rPr lang="it-IT" sz="1400" dirty="0"/>
              <a:t>Requisito chiave 4:  Adeguate verifiche di gestione;</a:t>
            </a:r>
          </a:p>
          <a:p>
            <a:pPr marL="285750" indent="-285750" algn="just">
              <a:lnSpc>
                <a:spcPct val="150000"/>
              </a:lnSpc>
              <a:spcBef>
                <a:spcPts val="300"/>
              </a:spcBef>
              <a:spcAft>
                <a:spcPts val="300"/>
              </a:spcAft>
              <a:buFont typeface="Wingdings" panose="05000000000000000000" pitchFamily="2" charset="2"/>
              <a:buChar char="v"/>
            </a:pPr>
            <a:r>
              <a:rPr lang="it-IT" sz="1400" dirty="0"/>
              <a:t>Requisito chiave 16: Adeguati audit delle operazioni. </a:t>
            </a:r>
            <a:endParaRPr lang="it-IT" sz="1600" dirty="0"/>
          </a:p>
        </p:txBody>
      </p:sp>
      <p:sp>
        <p:nvSpPr>
          <p:cNvPr id="5" name="Sottotitolo 2"/>
          <p:cNvSpPr txBox="1">
            <a:spLocks/>
          </p:cNvSpPr>
          <p:nvPr/>
        </p:nvSpPr>
        <p:spPr>
          <a:xfrm>
            <a:off x="637278" y="1953467"/>
            <a:ext cx="3977640" cy="2537460"/>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300"/>
              </a:spcBef>
              <a:spcAft>
                <a:spcPts val="300"/>
              </a:spcAft>
            </a:pPr>
            <a:r>
              <a:rPr lang="it-IT" sz="1600" i="1" dirty="0">
                <a:effectLst>
                  <a:outerShdw blurRad="38100" dist="38100" dir="2700000" algn="tl">
                    <a:srgbClr val="000000">
                      <a:alpha val="43137"/>
                    </a:srgbClr>
                  </a:outerShdw>
                </a:effectLst>
              </a:rPr>
              <a:t>Programma operativo POR FESR </a:t>
            </a:r>
          </a:p>
          <a:p>
            <a:pPr>
              <a:spcBef>
                <a:spcPts val="300"/>
              </a:spcBef>
              <a:spcAft>
                <a:spcPts val="300"/>
              </a:spcAft>
            </a:pPr>
            <a:r>
              <a:rPr lang="it-IT" sz="1600" i="1" dirty="0">
                <a:effectLst>
                  <a:outerShdw blurRad="38100" dist="38100" dir="2700000" algn="tl">
                    <a:srgbClr val="000000">
                      <a:alpha val="43137"/>
                    </a:srgbClr>
                  </a:outerShdw>
                </a:effectLst>
              </a:rPr>
              <a:t>Strumenti Finanziari                           </a:t>
            </a:r>
          </a:p>
          <a:p>
            <a:pPr>
              <a:spcBef>
                <a:spcPts val="300"/>
              </a:spcBef>
              <a:spcAft>
                <a:spcPts val="300"/>
              </a:spcAft>
            </a:pPr>
            <a:endParaRPr lang="it-IT" sz="1600" i="1" dirty="0">
              <a:effectLst>
                <a:outerShdw blurRad="38100" dist="38100" dir="2700000" algn="tl">
                  <a:srgbClr val="000000">
                    <a:alpha val="43137"/>
                  </a:srgbClr>
                </a:outerShdw>
              </a:effectLst>
            </a:endParaRPr>
          </a:p>
          <a:p>
            <a:pPr>
              <a:spcBef>
                <a:spcPts val="300"/>
              </a:spcBef>
              <a:spcAft>
                <a:spcPts val="300"/>
              </a:spcAft>
            </a:pPr>
            <a:endParaRPr lang="it-IT" sz="1600" i="1" dirty="0">
              <a:effectLst>
                <a:outerShdw blurRad="38100" dist="38100" dir="2700000" algn="tl">
                  <a:srgbClr val="000000">
                    <a:alpha val="43137"/>
                  </a:srgbClr>
                </a:outerShdw>
              </a:effectLst>
            </a:endParaRPr>
          </a:p>
          <a:p>
            <a:pPr>
              <a:spcBef>
                <a:spcPts val="300"/>
              </a:spcBef>
              <a:spcAft>
                <a:spcPts val="300"/>
              </a:spcAft>
            </a:pPr>
            <a:r>
              <a:rPr lang="it-IT" sz="1600" i="1" dirty="0">
                <a:effectLst>
                  <a:outerShdw blurRad="38100" dist="38100" dir="2700000" algn="tl">
                    <a:srgbClr val="000000">
                      <a:alpha val="43137"/>
                    </a:srgbClr>
                  </a:outerShdw>
                </a:effectLst>
              </a:rPr>
              <a:t>Fondo di garanzia POR Abruzzo — </a:t>
            </a:r>
          </a:p>
          <a:p>
            <a:pPr>
              <a:spcBef>
                <a:spcPts val="300"/>
              </a:spcBef>
              <a:spcAft>
                <a:spcPts val="300"/>
              </a:spcAft>
            </a:pPr>
            <a:r>
              <a:rPr lang="it-IT" sz="1600" i="1" dirty="0">
                <a:effectLst>
                  <a:outerShdw blurRad="38100" dist="38100" dir="2700000" algn="tl">
                    <a:srgbClr val="000000">
                      <a:alpha val="43137"/>
                    </a:srgbClr>
                  </a:outerShdw>
                </a:effectLst>
              </a:rPr>
              <a:t>Sezione Emergenza  </a:t>
            </a:r>
            <a:r>
              <a:rPr lang="it-IT" sz="1600" i="1" dirty="0" err="1">
                <a:effectLst>
                  <a:outerShdw blurRad="38100" dist="38100" dir="2700000" algn="tl">
                    <a:srgbClr val="000000">
                      <a:alpha val="43137"/>
                    </a:srgbClr>
                  </a:outerShdw>
                </a:effectLst>
              </a:rPr>
              <a:t>Covid</a:t>
            </a:r>
            <a:endParaRPr lang="it-IT" sz="1600" i="1" dirty="0">
              <a:effectLst>
                <a:outerShdw blurRad="38100" dist="38100" dir="2700000" algn="tl">
                  <a:srgbClr val="000000">
                    <a:alpha val="43137"/>
                  </a:srgbClr>
                </a:outerShdw>
              </a:effectLst>
            </a:endParaRPr>
          </a:p>
          <a:p>
            <a:r>
              <a:rPr lang="it-IT" sz="1600" dirty="0"/>
              <a:t>L'audit in loco nelle giornate del 23-24-25 ottobre 2024 </a:t>
            </a:r>
          </a:p>
          <a:p>
            <a:endParaRPr lang="it-IT" sz="1600" dirty="0"/>
          </a:p>
        </p:txBody>
      </p:sp>
      <p:sp>
        <p:nvSpPr>
          <p:cNvPr id="6" name="CasellaDiTesto 5"/>
          <p:cNvSpPr txBox="1"/>
          <p:nvPr/>
        </p:nvSpPr>
        <p:spPr>
          <a:xfrm>
            <a:off x="634467" y="5073362"/>
            <a:ext cx="3960393" cy="276999"/>
          </a:xfrm>
          <a:prstGeom prst="rect">
            <a:avLst/>
          </a:prstGeom>
          <a:solidFill>
            <a:schemeClr val="accent6">
              <a:lumMod val="20000"/>
              <a:lumOff val="80000"/>
            </a:schemeClr>
          </a:solidFill>
          <a:ln>
            <a:solidFill>
              <a:srgbClr val="00B050"/>
            </a:solidFill>
          </a:ln>
        </p:spPr>
        <p:txBody>
          <a:bodyPr wrap="square" rtlCol="0">
            <a:spAutoFit/>
          </a:bodyPr>
          <a:lstStyle/>
          <a:p>
            <a:pPr algn="just"/>
            <a:r>
              <a:rPr lang="it-IT" sz="1200" dirty="0"/>
              <a:t>In attesa del rapporto provvisorio da parte della CE.</a:t>
            </a:r>
          </a:p>
        </p:txBody>
      </p:sp>
      <p:sp>
        <p:nvSpPr>
          <p:cNvPr id="7" name="Freccia in giù 6"/>
          <p:cNvSpPr/>
          <p:nvPr/>
        </p:nvSpPr>
        <p:spPr>
          <a:xfrm>
            <a:off x="2494654" y="2615224"/>
            <a:ext cx="228600" cy="505143"/>
          </a:xfrm>
          <a:prstGeom prst="downArrow">
            <a:avLst/>
          </a:prstGeom>
          <a:solidFill>
            <a:schemeClr val="bg2">
              <a:lumMod val="25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24948717"/>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zione standard1-FESR 2021-2027.potx" id="{3F947581-A776-42A5-ACF6-4BD4A0387B15}" vid="{025B3115-D5BE-416B-AA53-BCD6443BE717}"/>
    </a:ext>
  </a:extLst>
</a:theme>
</file>

<file path=docProps/app.xml><?xml version="1.0" encoding="utf-8"?>
<Properties xmlns="http://schemas.openxmlformats.org/officeDocument/2006/extended-properties" xmlns:vt="http://schemas.openxmlformats.org/officeDocument/2006/docPropsVTypes">
  <Template>Presentazione standard1-FESR 2021-2027</Template>
  <TotalTime>626</TotalTime>
  <Words>2294</Words>
  <Application>Microsoft Office PowerPoint</Application>
  <PresentationFormat>Presentazione su schermo (4:3)</PresentationFormat>
  <Paragraphs>172</Paragraphs>
  <Slides>19</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19</vt:i4>
      </vt:variant>
    </vt:vector>
  </HeadingPairs>
  <TitlesOfParts>
    <vt:vector size="24" baseType="lpstr">
      <vt:lpstr>Arial</vt:lpstr>
      <vt:lpstr>Calibri</vt:lpstr>
      <vt:lpstr>Calibri Light</vt:lpstr>
      <vt:lpstr>Wingdings</vt:lpstr>
      <vt:lpstr>Tema di Office</vt:lpstr>
      <vt:lpstr>Presentazione standard di PowerPoint</vt:lpstr>
      <vt:lpstr>Presentazione standard di PowerPoint</vt:lpstr>
      <vt:lpstr>Programmazione 2014-2020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Programmazione 2021 - 2027 </vt:lpstr>
      <vt:lpstr>Presentazione standard di PowerPoint</vt:lpstr>
      <vt:lpstr>STRATEGIA DI AUDIT PROGRAMMAZIONE 2021 – 2027:                  LA PROGRAMMAZIONE TRIENNALE</vt:lpstr>
      <vt:lpstr>Presentazione standard di PowerPoint</vt:lpstr>
      <vt:lpstr>Presentazione standard di PowerPoint</vt:lpstr>
      <vt:lpstr>Presentazione standard di PowerPoint</vt:lpstr>
      <vt:lpstr>Grazie per l’attenzione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Marcello Bonitatibus</dc:creator>
  <cp:lastModifiedBy>Barbara Mascioletti</cp:lastModifiedBy>
  <cp:revision>76</cp:revision>
  <dcterms:created xsi:type="dcterms:W3CDTF">2024-04-23T09:19:37Z</dcterms:created>
  <dcterms:modified xsi:type="dcterms:W3CDTF">2024-12-09T09:22:57Z</dcterms:modified>
</cp:coreProperties>
</file>