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66" r:id="rId5"/>
    <p:sldId id="267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033" autoAdjust="0"/>
  </p:normalViewPr>
  <p:slideViewPr>
    <p:cSldViewPr snapToGrid="0">
      <p:cViewPr varScale="1">
        <p:scale>
          <a:sx n="75" d="100"/>
          <a:sy n="75" d="100"/>
        </p:scale>
        <p:origin x="162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nge\Dropbox\programmazione%2021_27\CDS%202024\dati%20finanziari%202024\tabella%20finanz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000" dirty="0"/>
              <a:t>Avanzamento finanziario del programma al 30/11/2024 </a:t>
            </a:r>
          </a:p>
          <a:p>
            <a:pPr>
              <a:defRPr/>
            </a:pPr>
            <a:r>
              <a:rPr lang="it-IT" sz="1000" dirty="0"/>
              <a:t>al netto dei ritiri </a:t>
            </a:r>
          </a:p>
          <a:p>
            <a:pPr>
              <a:defRPr/>
            </a:pPr>
            <a:r>
              <a:rPr lang="it-IT" sz="1000" dirty="0"/>
              <a:t> (spesa</a:t>
            </a:r>
            <a:r>
              <a:rPr lang="it-IT" sz="1000" baseline="0" dirty="0"/>
              <a:t> UE in Mln</a:t>
            </a:r>
            <a:r>
              <a:rPr lang="it-IT" sz="1000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grafico!$I$27</c:f>
              <c:strCache>
                <c:ptCount val="1"/>
                <c:pt idx="0">
                  <c:v> Dotazione finanziaria UE (50%)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grafico!$H$27:$H$36</c:f>
              <c:strCache>
                <c:ptCount val="10"/>
                <c:pt idx="0">
                  <c:v>Asse</c:v>
                </c:pt>
                <c:pt idx="1">
                  <c:v>I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  <c:pt idx="5">
                  <c:v>V</c:v>
                </c:pt>
                <c:pt idx="6">
                  <c:v>VI</c:v>
                </c:pt>
                <c:pt idx="7">
                  <c:v>VII</c:v>
                </c:pt>
                <c:pt idx="8">
                  <c:v>VIII</c:v>
                </c:pt>
                <c:pt idx="9">
                  <c:v>IX</c:v>
                </c:pt>
              </c:strCache>
            </c:strRef>
          </c:cat>
          <c:val>
            <c:numRef>
              <c:f>grafico!$I$27:$I$36</c:f>
              <c:numCache>
                <c:formatCode>_(* #,##0.00_);_(* \(#,##0.00\);_(* "-"??_);_(@_)</c:formatCode>
                <c:ptCount val="10"/>
                <c:pt idx="0">
                  <c:v>0</c:v>
                </c:pt>
                <c:pt idx="1">
                  <c:v>15.090387</c:v>
                </c:pt>
                <c:pt idx="2">
                  <c:v>13</c:v>
                </c:pt>
                <c:pt idx="3">
                  <c:v>67.874612999999997</c:v>
                </c:pt>
                <c:pt idx="4">
                  <c:v>7.2803699999999996</c:v>
                </c:pt>
                <c:pt idx="5">
                  <c:v>11.71963</c:v>
                </c:pt>
                <c:pt idx="6">
                  <c:v>6.75</c:v>
                </c:pt>
                <c:pt idx="7">
                  <c:v>6.375</c:v>
                </c:pt>
                <c:pt idx="8">
                  <c:v>4.6648899999999998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D-499F-84A2-303EDCD32BF6}"/>
            </c:ext>
          </c:extLst>
        </c:ser>
        <c:ser>
          <c:idx val="1"/>
          <c:order val="1"/>
          <c:tx>
            <c:strRef>
              <c:f>grafico!$J$27</c:f>
              <c:strCache>
                <c:ptCount val="1"/>
                <c:pt idx="0">
                  <c:v> Spesa certificata UE al 31/10/2024 
(al netto ritiri conti)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40D-499F-84A2-303EDCD32BF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3">
                    <a:lumMod val="60000"/>
                    <a:lumOff val="40000"/>
                    <a:alpha val="98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40D-499F-84A2-303EDCD32BF6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40D-499F-84A2-303EDCD32BF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40D-499F-84A2-303EDCD32BF6}"/>
              </c:ext>
            </c:extLst>
          </c:dPt>
          <c:cat>
            <c:strRef>
              <c:f>grafico!$H$27:$H$36</c:f>
              <c:strCache>
                <c:ptCount val="10"/>
                <c:pt idx="0">
                  <c:v>Asse</c:v>
                </c:pt>
                <c:pt idx="1">
                  <c:v>I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  <c:pt idx="5">
                  <c:v>V</c:v>
                </c:pt>
                <c:pt idx="6">
                  <c:v>VI</c:v>
                </c:pt>
                <c:pt idx="7">
                  <c:v>VII</c:v>
                </c:pt>
                <c:pt idx="8">
                  <c:v>VIII</c:v>
                </c:pt>
                <c:pt idx="9">
                  <c:v>IX</c:v>
                </c:pt>
              </c:strCache>
            </c:strRef>
          </c:cat>
          <c:val>
            <c:numRef>
              <c:f>grafico!$J$27:$J$36</c:f>
              <c:numCache>
                <c:formatCode>_(* #,##0.00_);_(* \(#,##0.00\);_(* "-"??_);_(@_)</c:formatCode>
                <c:ptCount val="10"/>
                <c:pt idx="0">
                  <c:v>0</c:v>
                </c:pt>
                <c:pt idx="1">
                  <c:v>14.247300089789455</c:v>
                </c:pt>
                <c:pt idx="2">
                  <c:v>14.397614045999999</c:v>
                </c:pt>
                <c:pt idx="3">
                  <c:v>72.36789221797909</c:v>
                </c:pt>
                <c:pt idx="4">
                  <c:v>7.4339680450000003</c:v>
                </c:pt>
                <c:pt idx="5">
                  <c:v>11.589867014999999</c:v>
                </c:pt>
                <c:pt idx="6">
                  <c:v>6.2549632740000014</c:v>
                </c:pt>
                <c:pt idx="7">
                  <c:v>6.2464498099999997</c:v>
                </c:pt>
                <c:pt idx="8">
                  <c:v>2.3980335500000001</c:v>
                </c:pt>
                <c:pt idx="9">
                  <c:v>6.8584615549999999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0D-499F-84A2-303EDCD32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4509647"/>
        <c:axId val="994511567"/>
      </c:barChart>
      <c:catAx>
        <c:axId val="994509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4511567"/>
        <c:crosses val="autoZero"/>
        <c:auto val="1"/>
        <c:lblAlgn val="ctr"/>
        <c:lblOffset val="100"/>
        <c:noMultiLvlLbl val="0"/>
      </c:catAx>
      <c:valAx>
        <c:axId val="99451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Spesa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4509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11/12/2024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27353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sz="32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3200" dirty="0">
                <a:solidFill>
                  <a:srgbClr val="002060"/>
                </a:solidFill>
              </a:rPr>
              <a:t>2024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2092647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FESR e PR FSE+ Abruzzo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Stato di Attuazione </a:t>
            </a:r>
          </a:p>
          <a:p>
            <a:r>
              <a:rPr lang="it-IT" sz="3600" dirty="0"/>
              <a:t>POR FESR Abruzzo 2014 - 2020</a:t>
            </a:r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09E7A-1C39-A673-F86C-F1273DD8A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E7C9D0-0A95-161F-133C-16C813992F4C}"/>
              </a:ext>
            </a:extLst>
          </p:cNvPr>
          <p:cNvSpPr txBox="1"/>
          <p:nvPr/>
        </p:nvSpPr>
        <p:spPr>
          <a:xfrm>
            <a:off x="359999" y="1015429"/>
            <a:ext cx="85969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it-IT" sz="28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800" dirty="0">
                <a:solidFill>
                  <a:srgbClr val="002060"/>
                </a:solidFill>
              </a:rPr>
              <a:t>2024 </a:t>
            </a:r>
          </a:p>
          <a:p>
            <a:pPr algn="ctr"/>
            <a:endParaRPr lang="it-IT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7951EA8-B894-C324-3D96-471F05A2F130}"/>
              </a:ext>
            </a:extLst>
          </p:cNvPr>
          <p:cNvSpPr txBox="1"/>
          <p:nvPr/>
        </p:nvSpPr>
        <p:spPr>
          <a:xfrm>
            <a:off x="359999" y="153864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FESR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B37B75-DB00-4D4D-27B7-47ABDF0097FF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F7C465-2D81-252F-92C4-A2F8FC892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68" y="2000314"/>
            <a:ext cx="8128781" cy="422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1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FF38C-806C-0B09-018B-00C73D74C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A95F2E4-AD88-F4E7-E055-9CC53E268B31}"/>
              </a:ext>
            </a:extLst>
          </p:cNvPr>
          <p:cNvSpPr txBox="1"/>
          <p:nvPr/>
        </p:nvSpPr>
        <p:spPr>
          <a:xfrm>
            <a:off x="273539" y="1015429"/>
            <a:ext cx="859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it-IT" sz="28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800" dirty="0">
                <a:solidFill>
                  <a:srgbClr val="002060"/>
                </a:solidFill>
              </a:rPr>
              <a:t>2024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2DAFDFE-DF1A-C081-2D33-94D253AD51AF}"/>
              </a:ext>
            </a:extLst>
          </p:cNvPr>
          <p:cNvSpPr txBox="1"/>
          <p:nvPr/>
        </p:nvSpPr>
        <p:spPr>
          <a:xfrm>
            <a:off x="359999" y="153864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FESR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BC967E-23DD-B095-1CF2-CF6A06E09302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40B7CD8F-6059-420C-B5ED-3C263BC7A7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931116"/>
              </p:ext>
            </p:extLst>
          </p:nvPr>
        </p:nvGraphicFramePr>
        <p:xfrm>
          <a:off x="1682115" y="2190071"/>
          <a:ext cx="6206490" cy="3261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94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EEFEE9-7B50-B4AB-0DBF-BC13A6549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0AB3284-1966-A2E7-04ED-5E3A80D5F485}"/>
              </a:ext>
            </a:extLst>
          </p:cNvPr>
          <p:cNvSpPr txBox="1"/>
          <p:nvPr/>
        </p:nvSpPr>
        <p:spPr>
          <a:xfrm>
            <a:off x="359999" y="1015429"/>
            <a:ext cx="859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it-IT" sz="28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800" dirty="0">
                <a:solidFill>
                  <a:srgbClr val="002060"/>
                </a:solidFill>
              </a:rPr>
              <a:t>2024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DA1415F-EB02-0626-1061-8AFC3940C883}"/>
              </a:ext>
            </a:extLst>
          </p:cNvPr>
          <p:cNvSpPr txBox="1"/>
          <p:nvPr/>
        </p:nvSpPr>
        <p:spPr>
          <a:xfrm>
            <a:off x="359999" y="153864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FESR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9DC373-829C-FCCF-D63D-592483E85EA8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07838FE-FC9A-ECB2-458F-ED9679C13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00" y="2000314"/>
            <a:ext cx="8670318" cy="407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28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8732A-1535-412D-2FD0-6BD9B5D836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828CBF9-0B51-D2E6-0542-D2C3619B59D3}"/>
              </a:ext>
            </a:extLst>
          </p:cNvPr>
          <p:cNvSpPr txBox="1"/>
          <p:nvPr/>
        </p:nvSpPr>
        <p:spPr>
          <a:xfrm>
            <a:off x="359999" y="1015429"/>
            <a:ext cx="859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it-IT" sz="28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800" dirty="0">
                <a:solidFill>
                  <a:srgbClr val="002060"/>
                </a:solidFill>
              </a:rPr>
              <a:t>2024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512CD65-3A3D-1D2F-5C35-068A4DB40190}"/>
              </a:ext>
            </a:extLst>
          </p:cNvPr>
          <p:cNvSpPr txBox="1"/>
          <p:nvPr/>
        </p:nvSpPr>
        <p:spPr>
          <a:xfrm>
            <a:off x="359999" y="153864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FESR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FF264E-AC80-1445-70A0-89F0E3F4BF69}"/>
              </a:ext>
            </a:extLst>
          </p:cNvPr>
          <p:cNvSpPr txBox="1"/>
          <p:nvPr/>
        </p:nvSpPr>
        <p:spPr>
          <a:xfrm>
            <a:off x="1320800" y="2164080"/>
            <a:ext cx="692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848801B-50FE-0478-32D5-AC0ADEDD8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9" y="1978788"/>
            <a:ext cx="8519841" cy="431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8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B7C49-D46B-0A4B-C57E-1A99217BB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2052C7F-312D-DED9-B7B5-B63E93AF695D}"/>
              </a:ext>
            </a:extLst>
          </p:cNvPr>
          <p:cNvSpPr txBox="1"/>
          <p:nvPr/>
        </p:nvSpPr>
        <p:spPr>
          <a:xfrm>
            <a:off x="359999" y="1015429"/>
            <a:ext cx="8596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it-IT" sz="28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800" dirty="0">
                <a:solidFill>
                  <a:srgbClr val="002060"/>
                </a:solidFill>
              </a:rPr>
              <a:t>2024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D0F0F1C-5E89-76E5-E75A-95B427CF3041}"/>
              </a:ext>
            </a:extLst>
          </p:cNvPr>
          <p:cNvSpPr txBox="1"/>
          <p:nvPr/>
        </p:nvSpPr>
        <p:spPr>
          <a:xfrm>
            <a:off x="359999" y="1538649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Stato di attuazione POR FESR 2014-2020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6157BFE-EE02-BE0D-67D5-5C3752855D38}"/>
              </a:ext>
            </a:extLst>
          </p:cNvPr>
          <p:cNvSpPr txBox="1"/>
          <p:nvPr/>
        </p:nvSpPr>
        <p:spPr>
          <a:xfrm>
            <a:off x="1107440" y="2367280"/>
            <a:ext cx="69291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Le tematiche attenzionate per la chiusura: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Definizione problematica sub-appalti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Audit tematico della CE sugli strumenti finanziari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 POC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68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0</TotalTime>
  <Words>134</Words>
  <Application>Microsoft Office PowerPoint</Application>
  <PresentationFormat>Presentazione su schermo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Paola Angelozzi</cp:lastModifiedBy>
  <cp:revision>28</cp:revision>
  <cp:lastPrinted>2024-12-01T12:21:05Z</cp:lastPrinted>
  <dcterms:created xsi:type="dcterms:W3CDTF">2024-04-23T09:19:37Z</dcterms:created>
  <dcterms:modified xsi:type="dcterms:W3CDTF">2024-12-11T10:49:24Z</dcterms:modified>
</cp:coreProperties>
</file>