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5" r:id="rId4"/>
    <p:sldId id="266" r:id="rId5"/>
    <p:sldId id="267" r:id="rId6"/>
    <p:sldId id="262" r:id="rId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033" autoAdjust="0"/>
  </p:normalViewPr>
  <p:slideViewPr>
    <p:cSldViewPr snapToGrid="0">
      <p:cViewPr varScale="1">
        <p:scale>
          <a:sx n="75" d="100"/>
          <a:sy n="75" d="100"/>
        </p:scale>
        <p:origin x="1622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ange\Dropbox\programmazione%2021_27\CDS%202024\dati%20finanziari%202024\tabella%20finanz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000" dirty="0"/>
              <a:t>Avanzamento finanziario del programma al 30/11/2024 </a:t>
            </a:r>
          </a:p>
          <a:p>
            <a:pPr>
              <a:defRPr/>
            </a:pPr>
            <a:r>
              <a:rPr lang="it-IT" sz="1000" dirty="0"/>
              <a:t>al netto dei ritiri </a:t>
            </a:r>
          </a:p>
          <a:p>
            <a:pPr>
              <a:defRPr/>
            </a:pPr>
            <a:r>
              <a:rPr lang="it-IT" sz="1000" dirty="0"/>
              <a:t> (spesa</a:t>
            </a:r>
            <a:r>
              <a:rPr lang="it-IT" sz="1000" baseline="0" dirty="0"/>
              <a:t> UE in Mln</a:t>
            </a:r>
            <a:r>
              <a:rPr lang="it-IT" sz="1000" dirty="0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grafico!$I$27</c:f>
              <c:strCache>
                <c:ptCount val="1"/>
                <c:pt idx="0">
                  <c:v> Dotazione finanziaria UE (50%)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grafico!$H$27:$H$36</c:f>
              <c:strCache>
                <c:ptCount val="10"/>
                <c:pt idx="0">
                  <c:v>Asse</c:v>
                </c:pt>
                <c:pt idx="1">
                  <c:v>I</c:v>
                </c:pt>
                <c:pt idx="2">
                  <c:v>II</c:v>
                </c:pt>
                <c:pt idx="3">
                  <c:v>III</c:v>
                </c:pt>
                <c:pt idx="4">
                  <c:v>IV</c:v>
                </c:pt>
                <c:pt idx="5">
                  <c:v>V</c:v>
                </c:pt>
                <c:pt idx="6">
                  <c:v>VI</c:v>
                </c:pt>
                <c:pt idx="7">
                  <c:v>VII</c:v>
                </c:pt>
                <c:pt idx="8">
                  <c:v>VIII</c:v>
                </c:pt>
                <c:pt idx="9">
                  <c:v>IX</c:v>
                </c:pt>
              </c:strCache>
            </c:strRef>
          </c:cat>
          <c:val>
            <c:numRef>
              <c:f>grafico!$I$27:$I$36</c:f>
              <c:numCache>
                <c:formatCode>_(* #,##0.00_);_(* \(#,##0.00\);_(* "-"??_);_(@_)</c:formatCode>
                <c:ptCount val="10"/>
                <c:pt idx="0">
                  <c:v>0</c:v>
                </c:pt>
                <c:pt idx="1">
                  <c:v>15.090387</c:v>
                </c:pt>
                <c:pt idx="2">
                  <c:v>13</c:v>
                </c:pt>
                <c:pt idx="3">
                  <c:v>67.874612999999997</c:v>
                </c:pt>
                <c:pt idx="4">
                  <c:v>7.2803699999999996</c:v>
                </c:pt>
                <c:pt idx="5">
                  <c:v>11.71963</c:v>
                </c:pt>
                <c:pt idx="6">
                  <c:v>6.75</c:v>
                </c:pt>
                <c:pt idx="7">
                  <c:v>6.375</c:v>
                </c:pt>
                <c:pt idx="8">
                  <c:v>4.6648899999999998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0D-499F-84A2-303EDCD32BF6}"/>
            </c:ext>
          </c:extLst>
        </c:ser>
        <c:ser>
          <c:idx val="1"/>
          <c:order val="1"/>
          <c:tx>
            <c:strRef>
              <c:f>grafico!$J$27</c:f>
              <c:strCache>
                <c:ptCount val="1"/>
                <c:pt idx="0">
                  <c:v> Spesa certificata UE al 31/10/2024 
(al netto ritiri conti)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40D-499F-84A2-303EDCD32BF6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accent3">
                    <a:lumMod val="60000"/>
                    <a:lumOff val="40000"/>
                    <a:alpha val="98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40D-499F-84A2-303EDCD32BF6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940D-499F-84A2-303EDCD32BF6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940D-499F-84A2-303EDCD32BF6}"/>
              </c:ext>
            </c:extLst>
          </c:dPt>
          <c:cat>
            <c:strRef>
              <c:f>grafico!$H$27:$H$36</c:f>
              <c:strCache>
                <c:ptCount val="10"/>
                <c:pt idx="0">
                  <c:v>Asse</c:v>
                </c:pt>
                <c:pt idx="1">
                  <c:v>I</c:v>
                </c:pt>
                <c:pt idx="2">
                  <c:v>II</c:v>
                </c:pt>
                <c:pt idx="3">
                  <c:v>III</c:v>
                </c:pt>
                <c:pt idx="4">
                  <c:v>IV</c:v>
                </c:pt>
                <c:pt idx="5">
                  <c:v>V</c:v>
                </c:pt>
                <c:pt idx="6">
                  <c:v>VI</c:v>
                </c:pt>
                <c:pt idx="7">
                  <c:v>VII</c:v>
                </c:pt>
                <c:pt idx="8">
                  <c:v>VIII</c:v>
                </c:pt>
                <c:pt idx="9">
                  <c:v>IX</c:v>
                </c:pt>
              </c:strCache>
            </c:strRef>
          </c:cat>
          <c:val>
            <c:numRef>
              <c:f>grafico!$J$27:$J$36</c:f>
              <c:numCache>
                <c:formatCode>_(* #,##0.00_);_(* \(#,##0.00\);_(* "-"??_);_(@_)</c:formatCode>
                <c:ptCount val="10"/>
                <c:pt idx="0">
                  <c:v>0</c:v>
                </c:pt>
                <c:pt idx="1">
                  <c:v>14.247300089789455</c:v>
                </c:pt>
                <c:pt idx="2">
                  <c:v>14.397614045999999</c:v>
                </c:pt>
                <c:pt idx="3">
                  <c:v>72.36789221797909</c:v>
                </c:pt>
                <c:pt idx="4">
                  <c:v>7.4339680450000003</c:v>
                </c:pt>
                <c:pt idx="5">
                  <c:v>11.589867014999999</c:v>
                </c:pt>
                <c:pt idx="6">
                  <c:v>6.2549632740000014</c:v>
                </c:pt>
                <c:pt idx="7">
                  <c:v>6.2464498099999997</c:v>
                </c:pt>
                <c:pt idx="8">
                  <c:v>2.3980335500000001</c:v>
                </c:pt>
                <c:pt idx="9">
                  <c:v>6.8584615549999999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40D-499F-84A2-303EDCD32B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94509647"/>
        <c:axId val="994511567"/>
      </c:barChart>
      <c:catAx>
        <c:axId val="994509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94511567"/>
        <c:crosses val="autoZero"/>
        <c:auto val="1"/>
        <c:lblAlgn val="ctr"/>
        <c:lblOffset val="100"/>
        <c:noMultiLvlLbl val="0"/>
      </c:catAx>
      <c:valAx>
        <c:axId val="994511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Spesa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94509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9" y="1122363"/>
            <a:ext cx="8596921" cy="1153244"/>
          </a:xfrm>
        </p:spPr>
        <p:txBody>
          <a:bodyPr anchor="b">
            <a:normAutofit/>
          </a:bodyPr>
          <a:lstStyle>
            <a:lvl1pPr algn="ctr">
              <a:defRPr sz="36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74473"/>
            <a:ext cx="6858000" cy="168332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D3A8F5E-2880-4A01-B775-ECFF743CD9AE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FD997A5-F371-4719-8A48-EB89F1F6236C}"/>
              </a:ext>
            </a:extLst>
          </p:cNvPr>
          <p:cNvCxnSpPr/>
          <p:nvPr userDrawn="1"/>
        </p:nvCxnSpPr>
        <p:spPr>
          <a:xfrm>
            <a:off x="316921" y="6278291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magine 4">
            <a:extLst>
              <a:ext uri="{FF2B5EF4-FFF2-40B4-BE49-F238E27FC236}">
                <a16:creationId xmlns:a16="http://schemas.microsoft.com/office/drawing/2014/main" id="{7D4557BA-128F-467E-9D88-8E2C0587CD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12420"/>
            <a:ext cx="8267700" cy="721020"/>
          </a:xfrm>
          <a:prstGeom prst="rect">
            <a:avLst/>
          </a:prstGeom>
        </p:spPr>
      </p:pic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C22C275F-B0EB-864E-5D43-E55BA2FCC9B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45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31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31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99521" y="6336353"/>
            <a:ext cx="2057400" cy="365125"/>
          </a:xfrm>
        </p:spPr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393A3FD-4B52-4FBD-B393-009D2335416E}"/>
              </a:ext>
            </a:extLst>
          </p:cNvPr>
          <p:cNvCxnSpPr/>
          <p:nvPr userDrawn="1"/>
        </p:nvCxnSpPr>
        <p:spPr>
          <a:xfrm>
            <a:off x="316921" y="6247118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piè di pagina 2">
            <a:extLst>
              <a:ext uri="{FF2B5EF4-FFF2-40B4-BE49-F238E27FC236}">
                <a16:creationId xmlns:a16="http://schemas.microsoft.com/office/drawing/2014/main" id="{60AE5991-ACFD-44B6-898E-2E059947EE4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D6D9B1-EB6C-4A2E-896A-68F6D2661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143878"/>
            <a:ext cx="8596921" cy="394710"/>
          </a:xfrm>
        </p:spPr>
        <p:txBody>
          <a:bodyPr anchor="b">
            <a:normAutofit/>
          </a:bodyPr>
          <a:lstStyle>
            <a:lvl1pPr algn="ctr">
              <a:defRPr sz="28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EF44E54A-7608-4A71-895B-B7F2667DE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53146"/>
            <a:ext cx="8267700" cy="721020"/>
          </a:xfrm>
          <a:prstGeom prst="rect">
            <a:avLst/>
          </a:prstGeom>
        </p:spPr>
      </p:pic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E8D05ED-D0AF-4DFC-A2AF-5A2BE93E2593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72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03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22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43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18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04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53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87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5A730-D846-4577-BE34-4315F61B728C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141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1DFFE58-41E4-473E-B889-0483BEED83DE}"/>
              </a:ext>
            </a:extLst>
          </p:cNvPr>
          <p:cNvSpPr txBox="1"/>
          <p:nvPr/>
        </p:nvSpPr>
        <p:spPr>
          <a:xfrm>
            <a:off x="273539" y="1015429"/>
            <a:ext cx="8596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it-IT" sz="3200" b="0" i="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sym typeface="Helvetica"/>
              </a:rPr>
              <a:t>Comitato di Sorveglianza Unico - 12 dicembre </a:t>
            </a:r>
            <a:r>
              <a:rPr lang="it-IT" sz="3200" dirty="0">
                <a:solidFill>
                  <a:srgbClr val="002060"/>
                </a:solidFill>
              </a:rPr>
              <a:t>2024 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619DC46-F542-45F4-9A34-6D250131FBEF}"/>
              </a:ext>
            </a:extLst>
          </p:cNvPr>
          <p:cNvSpPr txBox="1"/>
          <p:nvPr/>
        </p:nvSpPr>
        <p:spPr>
          <a:xfrm>
            <a:off x="359999" y="2092647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FESR e PR FSE+ Abruzzo 2021 - 2027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A9F237A-6D40-45D6-C6B2-71D4101626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Stato di Attuazione </a:t>
            </a:r>
          </a:p>
          <a:p>
            <a:r>
              <a:rPr lang="it-IT" sz="3600" dirty="0"/>
              <a:t>POR FESR Abruzzo 2014 - 2020</a:t>
            </a:r>
          </a:p>
        </p:txBody>
      </p:sp>
    </p:spTree>
    <p:extLst>
      <p:ext uri="{BB962C8B-B14F-4D97-AF65-F5344CB8AC3E}">
        <p14:creationId xmlns:p14="http://schemas.microsoft.com/office/powerpoint/2010/main" val="1315170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709E7A-1C39-A673-F86C-F1273DD8A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7E7C9D0-0A95-161F-133C-16C813992F4C}"/>
              </a:ext>
            </a:extLst>
          </p:cNvPr>
          <p:cNvSpPr txBox="1"/>
          <p:nvPr/>
        </p:nvSpPr>
        <p:spPr>
          <a:xfrm>
            <a:off x="359999" y="1015429"/>
            <a:ext cx="85969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it-IT" sz="2800" b="0" i="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sym typeface="Helvetica"/>
              </a:rPr>
              <a:t>Comitato di Sorveglianza Unico - 12 dicembre </a:t>
            </a:r>
            <a:r>
              <a:rPr lang="it-IT" sz="2800" dirty="0">
                <a:solidFill>
                  <a:srgbClr val="002060"/>
                </a:solidFill>
              </a:rPr>
              <a:t>2024 </a:t>
            </a:r>
          </a:p>
          <a:p>
            <a:pPr algn="ctr"/>
            <a:endParaRPr lang="it-IT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17951EA8-B894-C324-3D96-471F05A2F130}"/>
              </a:ext>
            </a:extLst>
          </p:cNvPr>
          <p:cNvSpPr txBox="1"/>
          <p:nvPr/>
        </p:nvSpPr>
        <p:spPr>
          <a:xfrm>
            <a:off x="359999" y="1538649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Stato di attuazione POR FESR 2014-2020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7B37B75-DB00-4D4D-27B7-47ABDF0097FF}"/>
              </a:ext>
            </a:extLst>
          </p:cNvPr>
          <p:cNvSpPr txBox="1"/>
          <p:nvPr/>
        </p:nvSpPr>
        <p:spPr>
          <a:xfrm>
            <a:off x="1320800" y="2164080"/>
            <a:ext cx="6929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6F7C465-2D81-252F-92C4-A2F8FC892D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68" y="2000314"/>
            <a:ext cx="8128781" cy="4227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112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EFF38C-806C-0B09-018B-00C73D74C9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A95F2E4-AD88-F4E7-E055-9CC53E268B31}"/>
              </a:ext>
            </a:extLst>
          </p:cNvPr>
          <p:cNvSpPr txBox="1"/>
          <p:nvPr/>
        </p:nvSpPr>
        <p:spPr>
          <a:xfrm>
            <a:off x="273539" y="1015429"/>
            <a:ext cx="8596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it-IT" sz="2800" b="0" i="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sym typeface="Helvetica"/>
              </a:rPr>
              <a:t>Comitato di Sorveglianza Unico - 12 dicembre </a:t>
            </a:r>
            <a:r>
              <a:rPr lang="it-IT" sz="2800" dirty="0">
                <a:solidFill>
                  <a:srgbClr val="002060"/>
                </a:solidFill>
              </a:rPr>
              <a:t>2024 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12DAFDFE-DF1A-C081-2D33-94D253AD51AF}"/>
              </a:ext>
            </a:extLst>
          </p:cNvPr>
          <p:cNvSpPr txBox="1"/>
          <p:nvPr/>
        </p:nvSpPr>
        <p:spPr>
          <a:xfrm>
            <a:off x="359999" y="1538649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Stato di attuazione POR FESR 2014-2020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0BC967E-23DD-B095-1CF2-CF6A06E09302}"/>
              </a:ext>
            </a:extLst>
          </p:cNvPr>
          <p:cNvSpPr txBox="1"/>
          <p:nvPr/>
        </p:nvSpPr>
        <p:spPr>
          <a:xfrm>
            <a:off x="1320800" y="2164080"/>
            <a:ext cx="6929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40B7CD8F-6059-420C-B5ED-3C263BC7A7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3931116"/>
              </p:ext>
            </p:extLst>
          </p:nvPr>
        </p:nvGraphicFramePr>
        <p:xfrm>
          <a:off x="1682115" y="2190071"/>
          <a:ext cx="6206490" cy="3261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7943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EEFEE9-7B50-B4AB-0DBF-BC13A6549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40AB3284-1966-A2E7-04ED-5E3A80D5F485}"/>
              </a:ext>
            </a:extLst>
          </p:cNvPr>
          <p:cNvSpPr txBox="1"/>
          <p:nvPr/>
        </p:nvSpPr>
        <p:spPr>
          <a:xfrm>
            <a:off x="359999" y="1015429"/>
            <a:ext cx="8596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it-IT" sz="2800" b="0" i="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sym typeface="Helvetica"/>
              </a:rPr>
              <a:t>Comitato di Sorveglianza Unico - 12 dicembre </a:t>
            </a:r>
            <a:r>
              <a:rPr lang="it-IT" sz="2800" dirty="0">
                <a:solidFill>
                  <a:srgbClr val="002060"/>
                </a:solidFill>
              </a:rPr>
              <a:t>2024 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DA1415F-EB02-0626-1061-8AFC3940C883}"/>
              </a:ext>
            </a:extLst>
          </p:cNvPr>
          <p:cNvSpPr txBox="1"/>
          <p:nvPr/>
        </p:nvSpPr>
        <p:spPr>
          <a:xfrm>
            <a:off x="359999" y="1538649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Stato di attuazione POR FESR 2014-2020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19DC373-829C-FCCF-D63D-592483E85EA8}"/>
              </a:ext>
            </a:extLst>
          </p:cNvPr>
          <p:cNvSpPr txBox="1"/>
          <p:nvPr/>
        </p:nvSpPr>
        <p:spPr>
          <a:xfrm>
            <a:off x="1320800" y="2164080"/>
            <a:ext cx="6929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07838FE-FC9A-ECB2-458F-ED9679C13E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300" y="2000314"/>
            <a:ext cx="8670318" cy="407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328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D8732A-1535-412D-2FD0-6BD9B5D836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828CBF9-0B51-D2E6-0542-D2C3619B59D3}"/>
              </a:ext>
            </a:extLst>
          </p:cNvPr>
          <p:cNvSpPr txBox="1"/>
          <p:nvPr/>
        </p:nvSpPr>
        <p:spPr>
          <a:xfrm>
            <a:off x="359999" y="1015429"/>
            <a:ext cx="8596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it-IT" sz="2800" b="0" i="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sym typeface="Helvetica"/>
              </a:rPr>
              <a:t>Comitato di Sorveglianza Unico - 12 dicembre </a:t>
            </a:r>
            <a:r>
              <a:rPr lang="it-IT" sz="2800" dirty="0">
                <a:solidFill>
                  <a:srgbClr val="002060"/>
                </a:solidFill>
              </a:rPr>
              <a:t>2024 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512CD65-3A3D-1D2F-5C35-068A4DB40190}"/>
              </a:ext>
            </a:extLst>
          </p:cNvPr>
          <p:cNvSpPr txBox="1"/>
          <p:nvPr/>
        </p:nvSpPr>
        <p:spPr>
          <a:xfrm>
            <a:off x="359999" y="1538649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Stato di attuazione POR FESR 2014-2020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8FF264E-AC80-1445-70A0-89F0E3F4BF69}"/>
              </a:ext>
            </a:extLst>
          </p:cNvPr>
          <p:cNvSpPr txBox="1"/>
          <p:nvPr/>
        </p:nvSpPr>
        <p:spPr>
          <a:xfrm>
            <a:off x="1320800" y="2164080"/>
            <a:ext cx="6929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3848801B-50FE-0478-32D5-AC0ADEDD8A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999" y="1978788"/>
            <a:ext cx="8519841" cy="4319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80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EB7C49-D46B-0A4B-C57E-1A99217BB3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2052C7F-312D-DED9-B7B5-B63E93AF695D}"/>
              </a:ext>
            </a:extLst>
          </p:cNvPr>
          <p:cNvSpPr txBox="1"/>
          <p:nvPr/>
        </p:nvSpPr>
        <p:spPr>
          <a:xfrm>
            <a:off x="359999" y="1015429"/>
            <a:ext cx="8596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it-IT" sz="2800" b="0" i="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sym typeface="Helvetica"/>
              </a:rPr>
              <a:t>Comitato di Sorveglianza Unico - 12 dicembre </a:t>
            </a:r>
            <a:r>
              <a:rPr lang="it-IT" sz="2800" dirty="0">
                <a:solidFill>
                  <a:srgbClr val="002060"/>
                </a:solidFill>
              </a:rPr>
              <a:t>2024 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D0F0F1C-5E89-76E5-E75A-95B427CF3041}"/>
              </a:ext>
            </a:extLst>
          </p:cNvPr>
          <p:cNvSpPr txBox="1"/>
          <p:nvPr/>
        </p:nvSpPr>
        <p:spPr>
          <a:xfrm>
            <a:off x="359999" y="1538649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Stato di attuazione POR FESR 2014-2020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6157BFE-EE02-BE0D-67D5-5C3752855D38}"/>
              </a:ext>
            </a:extLst>
          </p:cNvPr>
          <p:cNvSpPr txBox="1"/>
          <p:nvPr/>
        </p:nvSpPr>
        <p:spPr>
          <a:xfrm>
            <a:off x="1107440" y="2367280"/>
            <a:ext cx="69291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/>
              <a:t>Le tematiche attenzionate per la chiusura:</a:t>
            </a:r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Definizione problematica sub-appalti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Audit tematico della CE sugli strumenti finanziari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 POC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6681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-FESR 2021-2027.potx" id="{3F947581-A776-42A5-ACF6-4BD4A0387B15}" vid="{025B3115-D5BE-416B-AA53-BCD6443BE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standard1-FESR 2021-2027</Template>
  <TotalTime>0</TotalTime>
  <Words>134</Words>
  <Application>Microsoft Office PowerPoint</Application>
  <PresentationFormat>Presentazione su schermo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Marcello Bonitatibus</dc:creator>
  <cp:lastModifiedBy>Paola Angelozzi</cp:lastModifiedBy>
  <cp:revision>28</cp:revision>
  <cp:lastPrinted>2024-12-01T12:21:05Z</cp:lastPrinted>
  <dcterms:created xsi:type="dcterms:W3CDTF">2024-04-23T09:19:37Z</dcterms:created>
  <dcterms:modified xsi:type="dcterms:W3CDTF">2024-12-11T10:49:24Z</dcterms:modified>
</cp:coreProperties>
</file>