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474" autoAdjust="0"/>
  </p:normalViewPr>
  <p:slideViewPr>
    <p:cSldViewPr snapToGrid="0">
      <p:cViewPr varScale="1">
        <p:scale>
          <a:sx n="110" d="100"/>
          <a:sy n="110" d="100"/>
        </p:scale>
        <p:origin x="168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1153244"/>
          </a:xfrm>
        </p:spPr>
        <p:txBody>
          <a:bodyPr anchor="b">
            <a:normAutofit/>
          </a:bodyPr>
          <a:lstStyle>
            <a:lvl1pPr algn="ctr">
              <a:defRPr sz="36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74473"/>
            <a:ext cx="6858000" cy="168332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D3A8F5E-2880-4A01-B775-ECFF743CD9AE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FD997A5-F371-4719-8A48-EB89F1F6236C}"/>
              </a:ext>
            </a:extLst>
          </p:cNvPr>
          <p:cNvCxnSpPr/>
          <p:nvPr userDrawn="1"/>
        </p:nvCxnSpPr>
        <p:spPr>
          <a:xfrm>
            <a:off x="316921" y="6278291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7D4557BA-128F-467E-9D88-8E2C0587C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12420"/>
            <a:ext cx="8267700" cy="721020"/>
          </a:xfrm>
          <a:prstGeom prst="rect">
            <a:avLst/>
          </a:prstGeom>
        </p:spPr>
      </p:pic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C22C275F-B0EB-864E-5D43-E55BA2FCC9B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31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1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99521" y="6336353"/>
            <a:ext cx="2057400" cy="365125"/>
          </a:xfrm>
        </p:spPr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393A3FD-4B52-4FBD-B393-009D2335416E}"/>
              </a:ext>
            </a:extLst>
          </p:cNvPr>
          <p:cNvCxnSpPr/>
          <p:nvPr userDrawn="1"/>
        </p:nvCxnSpPr>
        <p:spPr>
          <a:xfrm>
            <a:off x="316921" y="6247118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piè di pagina 2">
            <a:extLst>
              <a:ext uri="{FF2B5EF4-FFF2-40B4-BE49-F238E27FC236}">
                <a16:creationId xmlns:a16="http://schemas.microsoft.com/office/drawing/2014/main" id="{60AE5991-ACFD-44B6-898E-2E059947EE4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D6D9B1-EB6C-4A2E-896A-68F6D266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8"/>
            <a:ext cx="8596921" cy="394710"/>
          </a:xfrm>
        </p:spPr>
        <p:txBody>
          <a:bodyPr anchor="b">
            <a:norm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F44E54A-7608-4A71-895B-B7F2667DE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53146"/>
            <a:ext cx="8267700" cy="721020"/>
          </a:xfrm>
          <a:prstGeom prst="rect">
            <a:avLst/>
          </a:prstGeom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E8D05ED-D0AF-4DFC-A2AF-5A2BE93E2593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72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03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2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1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4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53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41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DFFE58-41E4-473E-B889-0483BEED83DE}"/>
              </a:ext>
            </a:extLst>
          </p:cNvPr>
          <p:cNvSpPr txBox="1"/>
          <p:nvPr/>
        </p:nvSpPr>
        <p:spPr>
          <a:xfrm>
            <a:off x="359999" y="1015429"/>
            <a:ext cx="8596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Programmazione europea 2021 - 2027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1520258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FESR e PR FSE+ Abruzzo 2021 - 2027</a:t>
            </a:r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D38B71F7-B8BE-F42C-08DC-F88D486182A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 bwMode="auto">
          <a:xfrm>
            <a:off x="740229" y="2486024"/>
            <a:ext cx="7663542" cy="362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rgbClr val="002060"/>
                </a:solidFill>
                <a:sym typeface="Helvetica"/>
              </a:rPr>
              <a:t>Comitato di Sorveglianza Unico - 12 dicembre </a:t>
            </a:r>
            <a:r>
              <a:rPr lang="it-IT" dirty="0">
                <a:solidFill>
                  <a:srgbClr val="002060"/>
                </a:solidFill>
              </a:rPr>
              <a:t>2024 </a:t>
            </a:r>
          </a:p>
          <a:p>
            <a:pPr defTabSz="914400"/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defTabSz="914400"/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</a:rPr>
              <a:t>Punto 13 b)</a:t>
            </a:r>
            <a:endParaRPr lang="it-IT" b="0" i="0" u="none" strike="noStrike" baseline="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Informativa sugli Strumenti Finanziari 2014-2020</a:t>
            </a:r>
          </a:p>
          <a:p>
            <a:endParaRPr lang="it-IT" b="1" dirty="0">
              <a:solidFill>
                <a:srgbClr val="000090"/>
              </a:solidFill>
              <a:latin typeface="Avenir Book"/>
              <a:cs typeface="Avenir Book"/>
            </a:endParaRPr>
          </a:p>
          <a:p>
            <a:r>
              <a:rPr lang="it-IT" b="1" dirty="0">
                <a:solidFill>
                  <a:srgbClr val="000090"/>
                </a:solidFill>
                <a:latin typeface="Avenir Book"/>
                <a:cs typeface="Avenir Book"/>
              </a:rPr>
              <a:t>Fondo Centrale di Garanzia </a:t>
            </a:r>
          </a:p>
          <a:p>
            <a:r>
              <a:rPr lang="it-IT" b="1" dirty="0">
                <a:solidFill>
                  <a:srgbClr val="000090"/>
                </a:solidFill>
                <a:latin typeface="Avenir Book"/>
                <a:cs typeface="Avenir Book"/>
              </a:rPr>
              <a:t>Sezione Speciale Regione Abruzzo POR FESR 2014-2020</a:t>
            </a: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17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2B1D18-AD54-A91F-EBE9-FC93B7CC287C}"/>
              </a:ext>
            </a:extLst>
          </p:cNvPr>
          <p:cNvSpPr txBox="1"/>
          <p:nvPr/>
        </p:nvSpPr>
        <p:spPr>
          <a:xfrm>
            <a:off x="391885" y="1888313"/>
            <a:ext cx="8360229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1A1E21"/>
                </a:solidFill>
              </a:rPr>
              <a:t>R</a:t>
            </a:r>
            <a:r>
              <a:rPr lang="it-IT" b="0" i="0" dirty="0">
                <a:solidFill>
                  <a:srgbClr val="1A1E21"/>
                </a:solidFill>
                <a:effectLst/>
              </a:rPr>
              <a:t>egolamenti (UE) 2020/460 del 30 marzo 2020 e 2020/558 del 23 aprile 2020</a:t>
            </a:r>
          </a:p>
          <a:p>
            <a:pPr algn="just"/>
            <a:endParaRPr lang="it-IT" dirty="0">
              <a:solidFill>
                <a:srgbClr val="1A1E21"/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1A1E21"/>
                </a:solidFill>
              </a:rPr>
              <a:t>Art. 242 D.L. 19 maggio n. 34 </a:t>
            </a:r>
            <a:r>
              <a:rPr lang="it-IT" b="0" i="0" dirty="0">
                <a:solidFill>
                  <a:srgbClr val="1A1E21"/>
                </a:solidFill>
                <a:effectLst/>
              </a:rPr>
              <a:t>convertito, con modificazioni, dalla legge 17 luglio 2020, n. 77 (Decreto Rilancio),</a:t>
            </a:r>
            <a:r>
              <a:rPr lang="it-IT" dirty="0">
                <a:solidFill>
                  <a:srgbClr val="1A1E21"/>
                </a:solidFill>
              </a:rPr>
              <a:t> </a:t>
            </a:r>
            <a:r>
              <a:rPr lang="it-IT" b="0" i="0" dirty="0">
                <a:solidFill>
                  <a:srgbClr val="1A1E21"/>
                </a:solidFill>
                <a:effectLst/>
              </a:rPr>
              <a:t> e in attuazione dell’articolo 242 del decreto-legge 19 maggio 2020, n. 34</a:t>
            </a:r>
          </a:p>
          <a:p>
            <a:pPr algn="just"/>
            <a:endParaRPr lang="it-IT" dirty="0">
              <a:solidFill>
                <a:srgbClr val="1A1E21"/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it-IT" b="0" i="0" dirty="0">
                <a:solidFill>
                  <a:srgbClr val="1A1E21"/>
                </a:solidFill>
                <a:effectLst/>
              </a:rPr>
              <a:t>Accordo di finanziamento sottoscritto in data 24</a:t>
            </a:r>
            <a:r>
              <a:rPr lang="it-IT" dirty="0">
                <a:solidFill>
                  <a:srgbClr val="1A1E21"/>
                </a:solidFill>
              </a:rPr>
              <a:t> marzo 2021 e istituzione della sotto-sezione denominata «</a:t>
            </a:r>
            <a:r>
              <a:rPr lang="it-IT" b="0" i="0" dirty="0">
                <a:solidFill>
                  <a:srgbClr val="1A1E21"/>
                </a:solidFill>
                <a:effectLst/>
              </a:rPr>
              <a:t>Sezione speciale Abruzzo per l’emergenza Covid-19» con una dotazione di € 58,5 K€ , a ristoro delle spese emergenziali anticipate dallo Stato destinate al contrasto e alla mitigazione degli effetti prodotti dall’epidemia da Covid-19.</a:t>
            </a:r>
            <a:endParaRPr lang="it-IT" dirty="0">
              <a:solidFill>
                <a:srgbClr val="1A1E21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DD78FF0-EB0B-0331-C673-DF0EE3EC9FF4}"/>
              </a:ext>
            </a:extLst>
          </p:cNvPr>
          <p:cNvSpPr txBox="1"/>
          <p:nvPr/>
        </p:nvSpPr>
        <p:spPr>
          <a:xfrm>
            <a:off x="132222" y="1158657"/>
            <a:ext cx="8619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it-IT" sz="2000" i="0" u="none" strike="noStrike" baseline="0" dirty="0">
                <a:solidFill>
                  <a:srgbClr val="203890"/>
                </a:solidFill>
                <a:latin typeface="Calibri-Light"/>
              </a:rPr>
              <a:t>I presupposti normativi per l’istituzione dello strumento finanziario</a:t>
            </a:r>
          </a:p>
        </p:txBody>
      </p:sp>
    </p:spTree>
    <p:extLst>
      <p:ext uri="{BB962C8B-B14F-4D97-AF65-F5344CB8AC3E}">
        <p14:creationId xmlns:p14="http://schemas.microsoft.com/office/powerpoint/2010/main" val="2902038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FB7A4-6BBD-B377-7795-7731CF8DC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FB9AAE0A-F9B0-AA2B-9E16-13F7E5DF15F7}"/>
              </a:ext>
            </a:extLst>
          </p:cNvPr>
          <p:cNvSpPr txBox="1"/>
          <p:nvPr/>
        </p:nvSpPr>
        <p:spPr>
          <a:xfrm>
            <a:off x="132222" y="973600"/>
            <a:ext cx="8619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it-IT" sz="2000" i="0" u="none" strike="noStrike" baseline="0" dirty="0">
                <a:solidFill>
                  <a:srgbClr val="203890"/>
                </a:solidFill>
                <a:latin typeface="Calibri-Light"/>
              </a:rPr>
              <a:t>I numeri della Sezione</a:t>
            </a:r>
          </a:p>
          <a:p>
            <a:pPr algn="ctr"/>
            <a:endParaRPr lang="it-IT" sz="2000" u="sng" dirty="0">
              <a:solidFill>
                <a:srgbClr val="FF0000"/>
              </a:solidFill>
              <a:latin typeface="Avenir Book"/>
              <a:cs typeface="Avenir Book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E5A9C22-7E05-F191-E8BC-BBD33046BDAE}"/>
              </a:ext>
            </a:extLst>
          </p:cNvPr>
          <p:cNvSpPr txBox="1"/>
          <p:nvPr/>
        </p:nvSpPr>
        <p:spPr>
          <a:xfrm>
            <a:off x="577668" y="1415311"/>
            <a:ext cx="8402320" cy="2139047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000096"/>
                </a:solidFill>
              </a:rPr>
              <a:t>€ 58.500.000,00</a:t>
            </a:r>
            <a:r>
              <a:rPr lang="it-IT" dirty="0"/>
              <a:t>			</a:t>
            </a:r>
            <a:r>
              <a:rPr lang="it-IT" dirty="0">
                <a:solidFill>
                  <a:schemeClr val="accent1"/>
                </a:solidFill>
              </a:rPr>
              <a:t>dotazione finanziaria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000096"/>
                </a:solidFill>
              </a:rPr>
              <a:t>€ 610.654.390,00 </a:t>
            </a:r>
            <a:r>
              <a:rPr lang="it-IT" dirty="0"/>
              <a:t>		</a:t>
            </a:r>
            <a:r>
              <a:rPr lang="it-IT" dirty="0">
                <a:solidFill>
                  <a:schemeClr val="accent1"/>
                </a:solidFill>
              </a:rPr>
              <a:t>prestiti garantiti per circolante e investimenti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000096"/>
                </a:solidFill>
              </a:rPr>
              <a:t>€ 537.070.923,99 </a:t>
            </a:r>
            <a:r>
              <a:rPr lang="it-IT" dirty="0"/>
              <a:t>		</a:t>
            </a:r>
            <a:r>
              <a:rPr lang="it-IT" dirty="0">
                <a:solidFill>
                  <a:schemeClr val="accent1"/>
                </a:solidFill>
              </a:rPr>
              <a:t>garanzie concesse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000096"/>
                </a:solidFill>
              </a:rPr>
              <a:t>€ 58.499.998,72</a:t>
            </a:r>
            <a:r>
              <a:rPr lang="it-IT" dirty="0"/>
              <a:t>			</a:t>
            </a:r>
            <a:r>
              <a:rPr lang="it-IT" dirty="0">
                <a:solidFill>
                  <a:schemeClr val="accent1"/>
                </a:solidFill>
              </a:rPr>
              <a:t>importo accantonato per le garanzie concesse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000096"/>
                </a:solidFill>
              </a:rPr>
              <a:t>2.421</a:t>
            </a:r>
            <a:r>
              <a:rPr lang="it-IT" dirty="0"/>
              <a:t>					</a:t>
            </a:r>
            <a:r>
              <a:rPr lang="it-IT" dirty="0">
                <a:solidFill>
                  <a:schemeClr val="accent1"/>
                </a:solidFill>
              </a:rPr>
              <a:t>numero totale delle garanzie concesse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000096"/>
                </a:solidFill>
              </a:rPr>
              <a:t>1.929	</a:t>
            </a:r>
            <a:r>
              <a:rPr lang="it-IT" dirty="0"/>
              <a:t>				</a:t>
            </a:r>
            <a:r>
              <a:rPr lang="it-IT" dirty="0">
                <a:solidFill>
                  <a:schemeClr val="accent1"/>
                </a:solidFill>
              </a:rPr>
              <a:t>numero dei destinatari totali</a:t>
            </a:r>
            <a:r>
              <a:rPr lang="it-IT" dirty="0"/>
              <a:t>					</a:t>
            </a:r>
            <a:endParaRPr lang="it-IT" i="1" dirty="0">
              <a:solidFill>
                <a:schemeClr val="accent1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F927D28-3AAC-77D3-9C0F-FB317F427A13}"/>
              </a:ext>
            </a:extLst>
          </p:cNvPr>
          <p:cNvSpPr/>
          <p:nvPr/>
        </p:nvSpPr>
        <p:spPr>
          <a:xfrm>
            <a:off x="1907682" y="3865198"/>
            <a:ext cx="5740400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3ED1F18-83E0-4197-AEBA-EE3CFD69FA0A}"/>
              </a:ext>
            </a:extLst>
          </p:cNvPr>
          <p:cNvSpPr/>
          <p:nvPr/>
        </p:nvSpPr>
        <p:spPr>
          <a:xfrm>
            <a:off x="1907682" y="4414077"/>
            <a:ext cx="5740400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E29306E-D1EB-DEED-89DB-1DF5F1EFBE41}"/>
              </a:ext>
            </a:extLst>
          </p:cNvPr>
          <p:cNvSpPr txBox="1"/>
          <p:nvPr/>
        </p:nvSpPr>
        <p:spPr>
          <a:xfrm>
            <a:off x="1992085" y="3865198"/>
            <a:ext cx="56559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0096"/>
                </a:solidFill>
              </a:rPr>
              <a:t>€ 48.492.477,50 	spesa certificata al 30/06/2021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CA78394-ACF3-0B72-B7B0-CF24FB62297B}"/>
              </a:ext>
            </a:extLst>
          </p:cNvPr>
          <p:cNvSpPr txBox="1"/>
          <p:nvPr/>
        </p:nvSpPr>
        <p:spPr>
          <a:xfrm>
            <a:off x="1992084" y="4382476"/>
            <a:ext cx="56559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0096"/>
                </a:solidFill>
              </a:rPr>
              <a:t>€ 10.007.521,22	spesa certificata al 29/11/2023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A0478DD-D7CF-B759-E26B-C9FEB2DE76F6}"/>
              </a:ext>
            </a:extLst>
          </p:cNvPr>
          <p:cNvSpPr txBox="1"/>
          <p:nvPr/>
        </p:nvSpPr>
        <p:spPr>
          <a:xfrm>
            <a:off x="1937656" y="4930941"/>
            <a:ext cx="57104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0096"/>
                </a:solidFill>
              </a:rPr>
              <a:t>€ </a:t>
            </a:r>
            <a:r>
              <a:rPr lang="it-IT" sz="1800" b="1" i="0" u="none" strike="noStrike" dirty="0">
                <a:solidFill>
                  <a:srgbClr val="000096"/>
                </a:solidFill>
                <a:effectLst/>
                <a:latin typeface="Calibri" panose="020F0502020204030204" pitchFamily="34" charset="0"/>
              </a:rPr>
              <a:t> 58.499.998,72 </a:t>
            </a:r>
            <a:r>
              <a:rPr lang="it-IT" b="1" dirty="0">
                <a:solidFill>
                  <a:srgbClr val="000096"/>
                </a:solidFill>
              </a:rPr>
              <a:t>	  spesa totale certificata al 31/12/2023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2F1D77A2-C9A1-64DB-F4F5-63B70A5BE893}"/>
              </a:ext>
            </a:extLst>
          </p:cNvPr>
          <p:cNvSpPr/>
          <p:nvPr/>
        </p:nvSpPr>
        <p:spPr>
          <a:xfrm>
            <a:off x="1937656" y="4899754"/>
            <a:ext cx="5740400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6965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25B807-F007-18E8-DE02-9F7DE056E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C67AA44-1BB5-3C01-B405-30D8AA4F6AAA}"/>
              </a:ext>
            </a:extLst>
          </p:cNvPr>
          <p:cNvSpPr txBox="1"/>
          <p:nvPr/>
        </p:nvSpPr>
        <p:spPr>
          <a:xfrm>
            <a:off x="370840" y="1641439"/>
            <a:ext cx="8402320" cy="1856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800"/>
              </a:spcAft>
            </a:pPr>
            <a:r>
              <a:rPr lang="it-IT" b="1" dirty="0">
                <a:solidFill>
                  <a:srgbClr val="000096"/>
                </a:solidFill>
              </a:rPr>
              <a:t>Regime</a:t>
            </a:r>
            <a:r>
              <a:rPr lang="it-IT" b="1" u="sng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>
                <a:solidFill>
                  <a:srgbClr val="000096"/>
                </a:solidFill>
              </a:rPr>
              <a:t>di aiuto</a:t>
            </a:r>
          </a:p>
          <a:p>
            <a:pPr marL="1200150" lvl="2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it-IT" kern="100" dirty="0">
                <a:latin typeface="Aptos" panose="020B0004020202020204" pitchFamily="34" charset="0"/>
                <a:cs typeface="Times New Roman" panose="02020603050405020304" pitchFamily="18" charset="0"/>
              </a:rPr>
              <a:t>Punto 3.2 del Temporary Framework  Covid-19</a:t>
            </a:r>
          </a:p>
          <a:p>
            <a:pPr marL="1200150" lvl="2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it-IT" kern="100" dirty="0">
                <a:latin typeface="Aptos" panose="020B0004020202020204" pitchFamily="34" charset="0"/>
                <a:cs typeface="Times New Roman" panose="02020603050405020304" pitchFamily="18" charset="0"/>
              </a:rPr>
              <a:t>Punto </a:t>
            </a: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3.1</a:t>
            </a:r>
            <a:r>
              <a:rPr lang="it-IT" kern="100" dirty="0">
                <a:latin typeface="Aptos" panose="020B0004020202020204" pitchFamily="34" charset="0"/>
                <a:cs typeface="Times New Roman" panose="02020603050405020304" pitchFamily="18" charset="0"/>
              </a:rPr>
              <a:t>. (lett. m ) del Temporary Framework Covid-19</a:t>
            </a:r>
          </a:p>
          <a:p>
            <a:pPr marL="1200150" lvl="2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it-IT" kern="100" dirty="0">
                <a:latin typeface="Aptos" panose="020B0004020202020204" pitchFamily="34" charset="0"/>
                <a:cs typeface="Times New Roman" panose="02020603050405020304" pitchFamily="18" charset="0"/>
              </a:rPr>
              <a:t>De </a:t>
            </a:r>
            <a:r>
              <a:rPr lang="it-IT" kern="100" dirty="0" err="1">
                <a:latin typeface="Aptos" panose="020B0004020202020204" pitchFamily="34" charset="0"/>
                <a:cs typeface="Times New Roman" panose="02020603050405020304" pitchFamily="18" charset="0"/>
              </a:rPr>
              <a:t>minimis</a:t>
            </a:r>
            <a:endParaRPr lang="it-IT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it-IT" kern="100" dirty="0">
                <a:latin typeface="Aptos" panose="020B0004020202020204" pitchFamily="34" charset="0"/>
                <a:cs typeface="Times New Roman" panose="02020603050405020304" pitchFamily="18" charset="0"/>
              </a:rPr>
              <a:t>Esenzione.</a:t>
            </a:r>
          </a:p>
          <a:p>
            <a:pPr lvl="2" algn="just"/>
            <a:endParaRPr lang="it-IT" kern="100" dirty="0">
              <a:solidFill>
                <a:schemeClr val="accent1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7B798D2-256D-268D-6965-14FBFADACD68}"/>
              </a:ext>
            </a:extLst>
          </p:cNvPr>
          <p:cNvSpPr txBox="1"/>
          <p:nvPr/>
        </p:nvSpPr>
        <p:spPr>
          <a:xfrm>
            <a:off x="2286000" y="107807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000" dirty="0">
                <a:solidFill>
                  <a:srgbClr val="203890"/>
                </a:solidFill>
                <a:latin typeface="Calibri-Light"/>
              </a:rPr>
              <a:t>Le caratteristiche salienti della Sezione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3B02560-66BC-48AA-8F11-D8A37E60BE33}"/>
              </a:ext>
            </a:extLst>
          </p:cNvPr>
          <p:cNvSpPr txBox="1"/>
          <p:nvPr/>
        </p:nvSpPr>
        <p:spPr>
          <a:xfrm>
            <a:off x="370840" y="3429000"/>
            <a:ext cx="8402320" cy="2821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800"/>
              </a:spcAft>
            </a:pPr>
            <a:r>
              <a:rPr lang="it-IT" b="1" dirty="0">
                <a:solidFill>
                  <a:srgbClr val="000096"/>
                </a:solidFill>
              </a:rPr>
              <a:t>Tipologie di operazioni</a:t>
            </a:r>
            <a:r>
              <a:rPr lang="it-IT" b="1" u="sng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it-IT" b="1" dirty="0">
              <a:solidFill>
                <a:srgbClr val="000096"/>
              </a:solidFill>
            </a:endParaRPr>
          </a:p>
          <a:p>
            <a:pPr marL="1257300" lvl="2" indent="-342900" algn="just">
              <a:spcAft>
                <a:spcPts val="8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it-IT" dirty="0"/>
              <a:t>capitale circolante legato a fabbisogni di liquidità dei soggetti beneficiari connessi alle difficoltà prodotte dall’emergenza sanitaria</a:t>
            </a:r>
            <a:endParaRPr lang="it-IT" dirty="0">
              <a:solidFill>
                <a:schemeClr val="accent1"/>
              </a:solidFill>
            </a:endParaRPr>
          </a:p>
          <a:p>
            <a:pPr marL="1257300" lvl="2" indent="-342900" algn="just">
              <a:spcAft>
                <a:spcPts val="8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it-IT" dirty="0"/>
              <a:t>investimenti, sia materiali che immateriali</a:t>
            </a:r>
            <a:endParaRPr lang="it-IT" dirty="0">
              <a:solidFill>
                <a:schemeClr val="accent1"/>
              </a:solidFill>
            </a:endParaRPr>
          </a:p>
          <a:p>
            <a:pPr marL="1257300" lvl="2" indent="-342900" algn="just">
              <a:spcAft>
                <a:spcPts val="8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it-IT" b="1" dirty="0">
              <a:solidFill>
                <a:srgbClr val="000096"/>
              </a:solidFill>
            </a:endParaRPr>
          </a:p>
          <a:p>
            <a:pPr algn="just">
              <a:spcAft>
                <a:spcPts val="800"/>
              </a:spcAft>
            </a:pPr>
            <a:r>
              <a:rPr lang="it-IT" b="1" dirty="0">
                <a:solidFill>
                  <a:srgbClr val="000096"/>
                </a:solidFill>
              </a:rPr>
              <a:t>Periodo di ammissibilità</a:t>
            </a:r>
          </a:p>
          <a:p>
            <a:pPr marL="1257300" lvl="2" indent="-342900" algn="just">
              <a:spcAft>
                <a:spcPts val="8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it-IT" dirty="0"/>
              <a:t>Garanzie concesse dal 01/04/2020 al 31/12/2020 ovvero fino alla prima fase di </a:t>
            </a:r>
            <a:r>
              <a:rPr lang="it-IT" dirty="0" err="1"/>
              <a:t>phasing</a:t>
            </a:r>
            <a:r>
              <a:rPr lang="it-IT" dirty="0"/>
              <a:t> out della normativa emergenziale (primo semestre 2022)</a:t>
            </a:r>
          </a:p>
        </p:txBody>
      </p:sp>
    </p:spTree>
    <p:extLst>
      <p:ext uri="{BB962C8B-B14F-4D97-AF65-F5344CB8AC3E}">
        <p14:creationId xmlns:p14="http://schemas.microsoft.com/office/powerpoint/2010/main" val="1156863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-FESR 2021-2027.potx" id="{3F947581-A776-42A5-ACF6-4BD4A0387B15}" vid="{025B3115-D5BE-416B-AA53-BCD6443BE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standard1-FESR 2021-2027</Template>
  <TotalTime>543</TotalTime>
  <Words>329</Words>
  <Application>Microsoft Office PowerPoint</Application>
  <PresentationFormat>Presentazione su schermo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5" baseType="lpstr">
      <vt:lpstr>Aptos</vt:lpstr>
      <vt:lpstr>Arial</vt:lpstr>
      <vt:lpstr>Avenir Book</vt:lpstr>
      <vt:lpstr>Calibri</vt:lpstr>
      <vt:lpstr>Calibri Light</vt:lpstr>
      <vt:lpstr>Calibri-Light</vt:lpstr>
      <vt:lpstr>Garamond</vt:lpstr>
      <vt:lpstr>Helvetica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Marcello Bonitatibus</dc:creator>
  <cp:lastModifiedBy>Maria Antonietta Marini</cp:lastModifiedBy>
  <cp:revision>25</cp:revision>
  <dcterms:created xsi:type="dcterms:W3CDTF">2024-04-23T09:19:37Z</dcterms:created>
  <dcterms:modified xsi:type="dcterms:W3CDTF">2024-12-10T17:34:49Z</dcterms:modified>
</cp:coreProperties>
</file>