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6" r:id="rId4"/>
    <p:sldId id="262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033" autoAdjust="0"/>
  </p:normalViewPr>
  <p:slideViewPr>
    <p:cSldViewPr snapToGrid="0">
      <p:cViewPr varScale="1">
        <p:scale>
          <a:sx n="79" d="100"/>
          <a:sy n="79" d="100"/>
        </p:scale>
        <p:origin x="159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Comitato di sorveglianza </a:t>
            </a:r>
          </a:p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del 12 dicembre 2024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2092647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FESR e PR FSE+ Abruzzo 2021 - 2027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B53377-2902-431E-07AD-1CC70CB8A623}"/>
              </a:ext>
            </a:extLst>
          </p:cNvPr>
          <p:cNvSpPr txBox="1"/>
          <p:nvPr/>
        </p:nvSpPr>
        <p:spPr>
          <a:xfrm>
            <a:off x="447547" y="3343875"/>
            <a:ext cx="8596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Punto 13</a:t>
            </a:r>
          </a:p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del POR FSE Abruzzo 2014 – 2020</a:t>
            </a:r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09E7A-1C39-A673-F86C-F1273DD8A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7951EA8-B894-C324-3D96-471F05A2F130}"/>
              </a:ext>
            </a:extLst>
          </p:cNvPr>
          <p:cNvSpPr txBox="1"/>
          <p:nvPr/>
        </p:nvSpPr>
        <p:spPr>
          <a:xfrm>
            <a:off x="359999" y="153864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FSE ABRUZZO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B37B75-DB00-4D4D-27B7-47ABDF0097FF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64F1EBC7-ED37-2C21-641F-1C7653E0F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072337"/>
              </p:ext>
            </p:extLst>
          </p:nvPr>
        </p:nvGraphicFramePr>
        <p:xfrm>
          <a:off x="1333500" y="2276126"/>
          <a:ext cx="6489700" cy="2560320"/>
        </p:xfrm>
        <a:graphic>
          <a:graphicData uri="http://schemas.openxmlformats.org/drawingml/2006/table">
            <a:tbl>
              <a:tblPr/>
              <a:tblGrid>
                <a:gridCol w="444500">
                  <a:extLst>
                    <a:ext uri="{9D8B030D-6E8A-4147-A177-3AD203B41FA5}">
                      <a16:colId xmlns:a16="http://schemas.microsoft.com/office/drawing/2014/main" val="2159394477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779944397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346570256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55714219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54818586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9395889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6192774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009029758"/>
                    </a:ext>
                  </a:extLst>
                </a:gridCol>
              </a:tblGrid>
              <a:tr h="17526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Stato di attuazione finanziaria del POR FSE Abruzzo 2014 - 2020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2113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Asse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Dotazione finanziaria (totale)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Quota UE  (50%)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Spesa certificata ottobre  2024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Quota UE certificata ottobre 2024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%  attuazione 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% attuazione quota UE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10978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E=C/A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F=D/B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87338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Occupazione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91.807.310,00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45.903.655,00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66.444.604,60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52.770.792,93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72,37%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114,96%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18548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Inclusione sociale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18.784.066,00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9.392.033,00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15.132.341,64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8.414.978,84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80,56%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89,60%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08518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Istruzione e formazione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18.096.552,00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9.048.276,00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14.756.914,95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7.986.436,39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81,55%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88,26%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530155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Capacità istituzionale e amministrativa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4.275.096,00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2.137.548,00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3.254.611,36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1.986.426,90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76,13%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92,93%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02382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Assistenza tecnica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5.540.126,00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2.770.063,00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4.856.221,43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2.689.005,86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87,66%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97,07%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025290"/>
                  </a:ext>
                </a:extLst>
              </a:tr>
              <a:tr h="1752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138.503.150,00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69.251.575,00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104.444.693,98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73.847.640,90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75,41%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352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11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EFEE9-7B50-B4AB-0DBF-BC13A6549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DA1415F-EB02-0626-1061-8AFC3940C883}"/>
              </a:ext>
            </a:extLst>
          </p:cNvPr>
          <p:cNvSpPr txBox="1"/>
          <p:nvPr/>
        </p:nvSpPr>
        <p:spPr>
          <a:xfrm>
            <a:off x="359999" y="1038777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FSE ABRUZZO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9DC373-829C-FCCF-D63D-592483E85EA8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94628AA4-AF7D-EDC4-8F29-BBE71B08E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5944"/>
              </p:ext>
            </p:extLst>
          </p:nvPr>
        </p:nvGraphicFramePr>
        <p:xfrm>
          <a:off x="887398" y="1581785"/>
          <a:ext cx="7369204" cy="4351338"/>
        </p:xfrm>
        <a:graphic>
          <a:graphicData uri="http://schemas.openxmlformats.org/drawingml/2006/table">
            <a:tbl>
              <a:tblPr/>
              <a:tblGrid>
                <a:gridCol w="401045">
                  <a:extLst>
                    <a:ext uri="{9D8B030D-6E8A-4147-A177-3AD203B41FA5}">
                      <a16:colId xmlns:a16="http://schemas.microsoft.com/office/drawing/2014/main" val="3855575070"/>
                    </a:ext>
                  </a:extLst>
                </a:gridCol>
                <a:gridCol w="618278">
                  <a:extLst>
                    <a:ext uri="{9D8B030D-6E8A-4147-A177-3AD203B41FA5}">
                      <a16:colId xmlns:a16="http://schemas.microsoft.com/office/drawing/2014/main" val="3624822957"/>
                    </a:ext>
                  </a:extLst>
                </a:gridCol>
                <a:gridCol w="618278">
                  <a:extLst>
                    <a:ext uri="{9D8B030D-6E8A-4147-A177-3AD203B41FA5}">
                      <a16:colId xmlns:a16="http://schemas.microsoft.com/office/drawing/2014/main" val="3627254943"/>
                    </a:ext>
                  </a:extLst>
                </a:gridCol>
                <a:gridCol w="618278">
                  <a:extLst>
                    <a:ext uri="{9D8B030D-6E8A-4147-A177-3AD203B41FA5}">
                      <a16:colId xmlns:a16="http://schemas.microsoft.com/office/drawing/2014/main" val="2372304150"/>
                    </a:ext>
                  </a:extLst>
                </a:gridCol>
                <a:gridCol w="618278">
                  <a:extLst>
                    <a:ext uri="{9D8B030D-6E8A-4147-A177-3AD203B41FA5}">
                      <a16:colId xmlns:a16="http://schemas.microsoft.com/office/drawing/2014/main" val="3816711993"/>
                    </a:ext>
                  </a:extLst>
                </a:gridCol>
                <a:gridCol w="634988">
                  <a:extLst>
                    <a:ext uri="{9D8B030D-6E8A-4147-A177-3AD203B41FA5}">
                      <a16:colId xmlns:a16="http://schemas.microsoft.com/office/drawing/2014/main" val="1808778906"/>
                    </a:ext>
                  </a:extLst>
                </a:gridCol>
                <a:gridCol w="559792">
                  <a:extLst>
                    <a:ext uri="{9D8B030D-6E8A-4147-A177-3AD203B41FA5}">
                      <a16:colId xmlns:a16="http://schemas.microsoft.com/office/drawing/2014/main" val="3040911936"/>
                    </a:ext>
                  </a:extLst>
                </a:gridCol>
                <a:gridCol w="1512274">
                  <a:extLst>
                    <a:ext uri="{9D8B030D-6E8A-4147-A177-3AD203B41FA5}">
                      <a16:colId xmlns:a16="http://schemas.microsoft.com/office/drawing/2014/main" val="2425372206"/>
                    </a:ext>
                  </a:extLst>
                </a:gridCol>
                <a:gridCol w="401045">
                  <a:extLst>
                    <a:ext uri="{9D8B030D-6E8A-4147-A177-3AD203B41FA5}">
                      <a16:colId xmlns:a16="http://schemas.microsoft.com/office/drawing/2014/main" val="1524132683"/>
                    </a:ext>
                  </a:extLst>
                </a:gridCol>
                <a:gridCol w="618278">
                  <a:extLst>
                    <a:ext uri="{9D8B030D-6E8A-4147-A177-3AD203B41FA5}">
                      <a16:colId xmlns:a16="http://schemas.microsoft.com/office/drawing/2014/main" val="4138711495"/>
                    </a:ext>
                  </a:extLst>
                </a:gridCol>
                <a:gridCol w="768670">
                  <a:extLst>
                    <a:ext uri="{9D8B030D-6E8A-4147-A177-3AD203B41FA5}">
                      <a16:colId xmlns:a16="http://schemas.microsoft.com/office/drawing/2014/main" val="3380330001"/>
                    </a:ext>
                  </a:extLst>
                </a:gridCol>
              </a:tblGrid>
              <a:tr h="125327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Quadro di riferimento dell'efficienza dell'attuazione per fondo e categoria di regioni - Target finale (2023)</a:t>
                      </a:r>
                    </a:p>
                  </a:txBody>
                  <a:tcPr marL="5013" marR="5013" marT="5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680337"/>
                  </a:ext>
                </a:extLst>
              </a:tr>
              <a:tr h="33086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Asse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Finanziario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Spese al 31 ottobre 2024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% di conseguimento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Indicatore di output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454552"/>
                  </a:ext>
                </a:extLst>
              </a:tr>
              <a:tr h="22558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FSE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FSE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FSE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Descrizione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target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Situazione da monitoraggio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% di conseguimento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787498"/>
                  </a:ext>
                </a:extLst>
              </a:tr>
              <a:tr h="3609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91.807.310,00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45.903.655,00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66.446.583,35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52.774.612,76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72,38%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114,97%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CVST - Partecipanti che hanno beneficiato della riduzione dell'orario lavorativo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31.858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467193"/>
                  </a:ext>
                </a:extLst>
              </a:tr>
              <a:tr h="2406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CO01 - i disoccupati, compresi i disoccupati di lungo periodo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25,17%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654"/>
                  </a:ext>
                </a:extLst>
              </a:tr>
              <a:tr h="2406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CO05 - i lavoratori, compresi i lavoratori autonomi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5.952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85,52%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117671"/>
                  </a:ext>
                </a:extLst>
              </a:tr>
              <a:tr h="4812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18.784.066,00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9.392.033,00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15.132.341,64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8.417.365,63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80,56%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89,62%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CO15 - i migranti, i partecipanti di origine straniera, le minoranze (comprese le comunità emarginate quali i Rom)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992472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CO16 i partecipanti con disabilità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415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547235"/>
                  </a:ext>
                </a:extLst>
              </a:tr>
              <a:tr h="1303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CO17 le altre persone svantaggiate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6068073"/>
                  </a:ext>
                </a:extLst>
              </a:tr>
              <a:tr h="4812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CO22 - numero di progetti destinati alle pubbliche amministrazioni o ai servizi pubblici a livello nazionale, regionale o locale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803388"/>
                  </a:ext>
                </a:extLst>
              </a:tr>
              <a:tr h="2606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18.096.552,00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9.048.276,00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14.756.914,95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7.986.436,39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81,55%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88,26%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CO01 i disoccupati, compresi i disoccupati di lungo periodo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2611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347131"/>
                  </a:ext>
                </a:extLst>
              </a:tr>
              <a:tr h="2606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CO05 i lavoratori, compresi i lavoratori autonomi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224,9%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736014"/>
                  </a:ext>
                </a:extLst>
              </a:tr>
              <a:tr h="4812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CO22 - numero di progetti destinati alle pubbliche amministrazioni o ai servizi pubblici a livello nazionale, regionale o locale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9056345"/>
                  </a:ext>
                </a:extLst>
              </a:tr>
              <a:tr h="4812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4.275.096,00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2.137.548,00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3.254.611,36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1.986.426,90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76,13%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92,93%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CO22 - numero di progetti destinati alle pubbliche amministrazioni o ai servizi pubblici a livello nazionale, regionale o locale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371,4%</a:t>
                      </a:r>
                    </a:p>
                  </a:txBody>
                  <a:tcPr marL="5013" marR="5013" marT="5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39805"/>
                  </a:ext>
                </a:extLst>
              </a:tr>
              <a:tr h="120313">
                <a:tc gridSpan="11">
                  <a:txBody>
                    <a:bodyPr/>
                    <a:lstStyle/>
                    <a:p>
                      <a:pPr algn="l" fontAlgn="b"/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*Il mancato raggiungimento del target per questo indicatore è dovuto allo spostamento di alcuni progetti nel POC. Con questi destinatari si </a:t>
                      </a:r>
                      <a:r>
                        <a:rPr lang="it-IT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supererebbela</a:t>
                      </a:r>
                      <a:r>
                        <a:rPr lang="it-IT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percentuale del 75%</a:t>
                      </a:r>
                    </a:p>
                  </a:txBody>
                  <a:tcPr marL="5013" marR="5013" marT="50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817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32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B7C49-D46B-0A4B-C57E-1A99217BB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D0F0F1C-5E89-76E5-E75A-95B427CF3041}"/>
              </a:ext>
            </a:extLst>
          </p:cNvPr>
          <p:cNvSpPr txBox="1"/>
          <p:nvPr/>
        </p:nvSpPr>
        <p:spPr>
          <a:xfrm>
            <a:off x="359999" y="123384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FSE ABRUZZO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6157BFE-EE02-BE0D-67D5-5C3752855D38}"/>
              </a:ext>
            </a:extLst>
          </p:cNvPr>
          <p:cNvSpPr txBox="1"/>
          <p:nvPr/>
        </p:nvSpPr>
        <p:spPr>
          <a:xfrm>
            <a:off x="1107440" y="2367280"/>
            <a:ext cx="69291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Le tematiche attenzionate per la chiusura:</a:t>
            </a:r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Definizione problematica sub-appalti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Allineamento del sistema di monitoraggio nazionale con il sistema informativo regionale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 POC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68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58</TotalTime>
  <Words>539</Words>
  <Application>Microsoft Office PowerPoint</Application>
  <PresentationFormat>Presentazione su schermo (4:3)</PresentationFormat>
  <Paragraphs>222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nicola cipolla</cp:lastModifiedBy>
  <cp:revision>30</cp:revision>
  <cp:lastPrinted>2024-12-01T12:21:05Z</cp:lastPrinted>
  <dcterms:created xsi:type="dcterms:W3CDTF">2024-04-23T09:19:37Z</dcterms:created>
  <dcterms:modified xsi:type="dcterms:W3CDTF">2024-12-10T15:37:32Z</dcterms:modified>
</cp:coreProperties>
</file>