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1" r:id="rId4"/>
    <p:sldId id="258" r:id="rId5"/>
    <p:sldId id="262" r:id="rId6"/>
    <p:sldId id="263" r:id="rId7"/>
    <p:sldId id="275" r:id="rId8"/>
    <p:sldId id="257" r:id="rId9"/>
    <p:sldId id="276" r:id="rId10"/>
    <p:sldId id="281" r:id="rId11"/>
    <p:sldId id="267" r:id="rId12"/>
    <p:sldId id="271" r:id="rId13"/>
    <p:sldId id="272" r:id="rId14"/>
    <p:sldId id="273" r:id="rId15"/>
    <p:sldId id="264" r:id="rId16"/>
    <p:sldId id="277" r:id="rId17"/>
    <p:sldId id="280" r:id="rId18"/>
    <p:sldId id="279" r:id="rId19"/>
    <p:sldId id="265" r:id="rId20"/>
    <p:sldId id="266" r:id="rId21"/>
    <p:sldId id="278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033" autoAdjust="0"/>
  </p:normalViewPr>
  <p:slideViewPr>
    <p:cSldViewPr snapToGrid="0">
      <p:cViewPr varScale="1">
        <p:scale>
          <a:sx n="79" d="100"/>
          <a:sy n="79" d="100"/>
        </p:scale>
        <p:origin x="159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Comitato di sorveglianza </a:t>
            </a:r>
          </a:p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del 12 dicembre 2024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2092647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FESR e PR FSE+ Abruzzo 2021 - 2027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B53377-2902-431E-07AD-1CC70CB8A623}"/>
              </a:ext>
            </a:extLst>
          </p:cNvPr>
          <p:cNvSpPr txBox="1"/>
          <p:nvPr/>
        </p:nvSpPr>
        <p:spPr>
          <a:xfrm>
            <a:off x="447547" y="3343875"/>
            <a:ext cx="859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Punto 4: Attuazione del PR FSE+ Abruzzo 2021 - 2027</a:t>
            </a:r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D8C18B-07BC-CFA3-2C11-A05EBB2AE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9E905BA-F82B-3202-7675-4B2D07A98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239232"/>
              </p:ext>
            </p:extLst>
          </p:nvPr>
        </p:nvGraphicFramePr>
        <p:xfrm>
          <a:off x="359999" y="1754657"/>
          <a:ext cx="8596922" cy="3529493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023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437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PRIORITA’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PREVISIONE</a:t>
                      </a:r>
                      <a:r>
                        <a:rPr lang="it-IT" sz="1600" baseline="0" dirty="0"/>
                        <a:t> DI</a:t>
                      </a:r>
                    </a:p>
                    <a:p>
                      <a:pPr algn="ctr"/>
                      <a:r>
                        <a:rPr lang="it-IT" sz="1600" baseline="0" dirty="0"/>
                        <a:t> PUBBLICAZIONE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3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III</a:t>
                      </a:r>
                    </a:p>
                    <a:p>
                      <a:pPr algn="ctr"/>
                      <a:r>
                        <a:rPr lang="it-IT" sz="1200" b="0" i="1" dirty="0"/>
                        <a:t>Inclusione e protezione sociale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POVERTA' EDUCATIVA MINORILE- ABRUZZO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/>
                        <a:t>L'Intervento in attuazione del PANGI intende intervenire in quattro aree di contrasto alla povertà minorile e all’esclusione sociale: </a:t>
                      </a:r>
                    </a:p>
                    <a:p>
                      <a:pPr algn="ctr"/>
                      <a:r>
                        <a:rPr lang="it-IT" sz="1400" b="0" dirty="0"/>
                        <a:t>-Educazione e cura della prima infanzia, istruzione e attività scolastiche, mense;</a:t>
                      </a:r>
                    </a:p>
                    <a:p>
                      <a:pPr algn="ctr"/>
                      <a:r>
                        <a:rPr lang="it-IT" sz="1400" b="0" dirty="0"/>
                        <a:t>- Salute e assistenza sanitaria minorenni;</a:t>
                      </a:r>
                    </a:p>
                    <a:p>
                      <a:pPr algn="ctr"/>
                      <a:r>
                        <a:rPr lang="it-IT" sz="1400" b="0" dirty="0"/>
                        <a:t>- Contrasto alla povertà e diritto all’abitare;</a:t>
                      </a:r>
                    </a:p>
                    <a:p>
                      <a:pPr algn="ctr"/>
                      <a:r>
                        <a:rPr lang="it-IT" sz="1400" b="0" dirty="0"/>
                        <a:t>- Governance e infrastrutture di sistema.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DICEMBRE 2024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9.500.00,00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5C4181-ECD2-6764-D461-126CEBA7853D}"/>
              </a:ext>
            </a:extLst>
          </p:cNvPr>
          <p:cNvSpPr txBox="1"/>
          <p:nvPr/>
        </p:nvSpPr>
        <p:spPr>
          <a:xfrm>
            <a:off x="359999" y="966509"/>
            <a:ext cx="8596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– 2027</a:t>
            </a:r>
          </a:p>
          <a:p>
            <a:pPr algn="ctr"/>
            <a:r>
              <a:rPr lang="it-IT" sz="2000" b="1" i="1" dirty="0">
                <a:solidFill>
                  <a:srgbClr val="C00000"/>
                </a:solidFill>
              </a:rPr>
              <a:t>AVVISI DI PROSSIMA PUBBLICAZIONE</a:t>
            </a:r>
          </a:p>
          <a:p>
            <a:pPr algn="ctr"/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9698"/>
              </p:ext>
            </p:extLst>
          </p:nvPr>
        </p:nvGraphicFramePr>
        <p:xfrm>
          <a:off x="359999" y="1715739"/>
          <a:ext cx="8596922" cy="4474592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023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5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4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PRIORITA’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PREVISIONE</a:t>
                      </a:r>
                      <a:r>
                        <a:rPr lang="it-IT" sz="1600" baseline="0" dirty="0"/>
                        <a:t> DI</a:t>
                      </a:r>
                    </a:p>
                    <a:p>
                      <a:pPr algn="ctr"/>
                      <a:r>
                        <a:rPr lang="it-IT" sz="1600" baseline="0" dirty="0"/>
                        <a:t> PUBBLICAZIONE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</a:p>
                    <a:p>
                      <a:pPr algn="ctr"/>
                      <a:r>
                        <a:rPr lang="it-IT" sz="1200" b="0" i="1" dirty="0"/>
                        <a:t>Occupazione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PERCORSI FORMATIVI PER DIFFUSIONE CULTURA SALUTE E SICUREZZA SUL LAVORO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L'intervento finanzia progetti di formazione per figure specifiche  per un’efficace diffusione della cultura della prevenzione, della salute e della sicurezza sui luoghi di lavoro.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DICEMBRE 2024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2.000.000,00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6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Istruzione, formazione e competenze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CONTRIBUTO PER IL CONSEGUIMENTO DI PATENTI TRAMITE EROGAZIONE DI VOUCHER FORMATIVI INDIVIDUALI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/>
                        <a:t>L'intervento finanzia voucher formativi individuali per il conseguimento di patenti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DICEMBRE 2024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1.500.000,00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2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</a:p>
                    <a:p>
                      <a:pPr algn="ctr"/>
                      <a:r>
                        <a:rPr lang="it-IT" sz="1200" b="0" i="1" dirty="0"/>
                        <a:t>Occupazione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INCENTIVI ALL’ASSUNZIONE DI SOGGETTI SVANTAGGIATI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L'Avviso prevede di favorire l’inclusione socio-lavorativa delle persone con disabilità e/o soggetti in condizione di fragilità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GENNAIO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u="none" strike="noStrike" dirty="0">
                          <a:effectLst/>
                        </a:rPr>
                        <a:t> 1.000.000,00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Istruzione, formazione e competenze</a:t>
                      </a:r>
                    </a:p>
                    <a:p>
                      <a:pPr algn="ctr"/>
                      <a:endParaRPr lang="it-IT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ESPERIENZE LAVORATIVE EXTRA REGIONE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L'avviso si propone di supportare la realizzazione di stage transnazionali di qualità, nell’ambito del progetto Erasmus attivato dalle università abruzzesi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GENNAIO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u="none" strike="noStrike" dirty="0">
                          <a:effectLst/>
                        </a:rPr>
                        <a:t> 1.900.000,00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40A1BA65-5A06-7139-759F-4BC9364EFC57}"/>
              </a:ext>
            </a:extLst>
          </p:cNvPr>
          <p:cNvSpPr txBox="1"/>
          <p:nvPr/>
        </p:nvSpPr>
        <p:spPr>
          <a:xfrm>
            <a:off x="359999" y="947053"/>
            <a:ext cx="8596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– 2027</a:t>
            </a:r>
          </a:p>
          <a:p>
            <a:pPr algn="ctr"/>
            <a:r>
              <a:rPr lang="it-IT" sz="2000" b="1" i="1" dirty="0">
                <a:solidFill>
                  <a:srgbClr val="C00000"/>
                </a:solidFill>
              </a:rPr>
              <a:t>AVVISI DI PROSSIMA PUBBLICAZIONE</a:t>
            </a:r>
          </a:p>
          <a:p>
            <a:pPr algn="ctr"/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29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325946"/>
              </p:ext>
            </p:extLst>
          </p:nvPr>
        </p:nvGraphicFramePr>
        <p:xfrm>
          <a:off x="359999" y="1754658"/>
          <a:ext cx="8596922" cy="4470676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023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708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PRIORITA’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PREVISIONE</a:t>
                      </a:r>
                      <a:r>
                        <a:rPr lang="it-IT" sz="1600" baseline="0" dirty="0"/>
                        <a:t> DI</a:t>
                      </a:r>
                    </a:p>
                    <a:p>
                      <a:pPr algn="ctr"/>
                      <a:r>
                        <a:rPr lang="it-IT" sz="1600" baseline="0" dirty="0"/>
                        <a:t> PUBBLICAZIONE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Istruzione, formazione e competenze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SISTEMA INTEGRATO DI EDUCAZIONE E DI ISTRUZIONE PER LE BAMBINE E I BAMBINI FINO A SEI ANNI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L’intervento prevede lo stanziamento di risorse per il cofinanziamento del Piano Nazionale a copertura dei rimborsi delle rette per le famiglie degli bambini fino a 6 anni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GENNAIO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1.054.874,91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0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</a:p>
                    <a:p>
                      <a:pPr algn="ctr"/>
                      <a:r>
                        <a:rPr lang="it-IT" sz="1200" b="0" i="1" dirty="0"/>
                        <a:t>Occupazione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WELFARE AZIENDALE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L'Avviso eroga contributi per attuare misure di conciliazione dei tempi vita-lavoro</a:t>
                      </a:r>
                      <a:r>
                        <a:rPr lang="it-IT" sz="1200" b="0" baseline="0" dirty="0"/>
                        <a:t> e </a:t>
                      </a:r>
                      <a:r>
                        <a:rPr lang="it-IT" sz="1200" b="0" dirty="0"/>
                        <a:t>per ottenere la prima certificazione UNI/</a:t>
                      </a:r>
                      <a:r>
                        <a:rPr lang="it-IT" sz="1200" b="0" dirty="0" err="1"/>
                        <a:t>PdR</a:t>
                      </a:r>
                      <a:r>
                        <a:rPr lang="it-IT" sz="1200" b="0" dirty="0"/>
                        <a:t> 125:2022 sulla parità di genere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GENNAIO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u="none" strike="noStrike" dirty="0">
                          <a:effectLst/>
                        </a:rPr>
                        <a:t> 4.000.000,00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9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III</a:t>
                      </a:r>
                    </a:p>
                    <a:p>
                      <a:pPr algn="ctr"/>
                      <a:r>
                        <a:rPr lang="it-IT" sz="1200" b="0" i="1" dirty="0"/>
                        <a:t>Inclusione e protezione sociale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POTENZIAMENTO CENTRI ANTI VIOLENZA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/>
                        <a:t>L'intervento intende rafforzare la capacità dei centri antiviolenza e delle Case Rifugio in modo da poter  rispondere in modo efficace alle esigenze delle donne supportate,</a:t>
                      </a:r>
                      <a:r>
                        <a:rPr lang="it-IT" sz="1200" b="0" baseline="0" dirty="0"/>
                        <a:t> anche tramite lo sviluppo di un’apposita APP.</a:t>
                      </a:r>
                      <a:endParaRPr lang="it-IT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FEBBRAIO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3.250.000,00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4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Istruzione, formazione e competenze</a:t>
                      </a:r>
                    </a:p>
                    <a:p>
                      <a:pPr algn="ctr"/>
                      <a:endParaRPr lang="it-IT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VOUCHER PER L'ALTA FORMAZIONE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L'Intervento finanzia l’accesso e la frequenza a percorsi formativi superiori attraverso l’erogazione di voucher relativi all’anno accademico in corso.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FEBBRAIO 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1.750.000,00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48BBBA36-C990-0726-5877-393CEB7D5C5C}"/>
              </a:ext>
            </a:extLst>
          </p:cNvPr>
          <p:cNvSpPr txBox="1"/>
          <p:nvPr/>
        </p:nvSpPr>
        <p:spPr>
          <a:xfrm>
            <a:off x="359999" y="966509"/>
            <a:ext cx="8596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– 2027</a:t>
            </a:r>
          </a:p>
          <a:p>
            <a:pPr algn="ctr"/>
            <a:r>
              <a:rPr lang="it-IT" sz="2000" b="1" i="1" dirty="0">
                <a:solidFill>
                  <a:srgbClr val="C00000"/>
                </a:solidFill>
              </a:rPr>
              <a:t>AVVISI DI PROSSIMA PUBBLICAZIONE</a:t>
            </a:r>
          </a:p>
          <a:p>
            <a:pPr algn="ctr"/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2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15585"/>
              </p:ext>
            </p:extLst>
          </p:nvPr>
        </p:nvGraphicFramePr>
        <p:xfrm>
          <a:off x="172995" y="1618734"/>
          <a:ext cx="8783925" cy="4633549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046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78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79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PRIORITA’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PREVISIONE</a:t>
                      </a:r>
                      <a:r>
                        <a:rPr lang="it-IT" sz="1600" baseline="0" dirty="0"/>
                        <a:t> DI</a:t>
                      </a:r>
                    </a:p>
                    <a:p>
                      <a:pPr algn="ctr"/>
                      <a:r>
                        <a:rPr lang="it-IT" sz="1600" baseline="0" dirty="0"/>
                        <a:t> PUBBLICAZIONE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Istruzione, formazione e competenze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PROGRAMMA DI RICERCA E FORMAZIONE DOTTORALE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L'intervento finanzia</a:t>
                      </a:r>
                      <a:r>
                        <a:rPr lang="it-IT" sz="1200" b="0" baseline="0" dirty="0"/>
                        <a:t> </a:t>
                      </a:r>
                      <a:r>
                        <a:rPr lang="it-IT" sz="1200" b="0" dirty="0"/>
                        <a:t>percorsi di dottorato di ricerca accreditati ai sensi della normativa nazionale, c/o le università abruzzesi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MAGGIO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4.000.000,00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Istruzione, formazione e competenze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ANALISI SETTORI TRAINANTI DELL'ECONOMIA E DEI FABBISOGNI  PROFESSIONALI REGIONALI E ADEGUAMENTO DELL'OFFERTA DI ISTRUZIONE E FORMAZIONE PROFESSIONALE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Obiettivo dell’intervento è quello di procedere</a:t>
                      </a:r>
                      <a:r>
                        <a:rPr lang="it-IT" sz="1200" b="0" baseline="0" dirty="0"/>
                        <a:t> </a:t>
                      </a:r>
                      <a:r>
                        <a:rPr lang="it-IT" sz="1200" b="0" dirty="0"/>
                        <a:t>alla definizione dei fabbisogni territoriali e fornire informazioni dettagliate e aggiornate sui “settori trainanti” presenti sul territorio regionale</a:t>
                      </a:r>
                      <a:endParaRPr lang="it-IT" sz="1200" b="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MAGGIO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u="none" strike="noStrike" dirty="0">
                          <a:effectLst/>
                        </a:rPr>
                        <a:t> 2.700.000,00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/>
                        <a:t>Occupazione giovanile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MICROCREDITO PER MICRO-PICCOLE IMPRESE - GIOVANI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L’azione prevede l’implementazione dello strumento finanziario nella forma del MICROCREDITO</a:t>
                      </a:r>
                      <a:r>
                        <a:rPr lang="it-IT" sz="1200" b="0" baseline="0" dirty="0"/>
                        <a:t> per l’avvio di una nuova impresa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GIUGNO 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u="none" strike="noStrike" dirty="0">
                          <a:effectLst/>
                        </a:rPr>
                        <a:t> 10.000.000,00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/>
                        <a:t>Occupazione giovanile</a:t>
                      </a:r>
                    </a:p>
                    <a:p>
                      <a:pPr algn="ctr"/>
                      <a:endParaRPr lang="it-IT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GAP - GIOVANI ABRUZZESI PER LA PROGRAMMAZIONE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L'intervento intende formare un target di giovani laureati con competenze specifiche nell’utilizzo dei fondi per la coesione territoriale.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GIUGNO 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5.000.000,00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27B1D46F-F216-52A5-64E2-099A08185B62}"/>
              </a:ext>
            </a:extLst>
          </p:cNvPr>
          <p:cNvSpPr txBox="1"/>
          <p:nvPr/>
        </p:nvSpPr>
        <p:spPr>
          <a:xfrm>
            <a:off x="359999" y="917869"/>
            <a:ext cx="8596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– 2027</a:t>
            </a:r>
          </a:p>
          <a:p>
            <a:pPr algn="ctr"/>
            <a:r>
              <a:rPr lang="it-IT" sz="2000" b="1" i="1" dirty="0">
                <a:solidFill>
                  <a:srgbClr val="C00000"/>
                </a:solidFill>
              </a:rPr>
              <a:t>AVVISI DI PROSSIMA PUBBLICAZIONE</a:t>
            </a:r>
          </a:p>
          <a:p>
            <a:pPr algn="ctr"/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10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451650"/>
              </p:ext>
            </p:extLst>
          </p:nvPr>
        </p:nvGraphicFramePr>
        <p:xfrm>
          <a:off x="172995" y="1618734"/>
          <a:ext cx="8783925" cy="456435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046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5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6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79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PRIORITA’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PREVISIONE</a:t>
                      </a:r>
                      <a:r>
                        <a:rPr lang="it-IT" sz="1600" baseline="0" dirty="0"/>
                        <a:t> DI</a:t>
                      </a:r>
                    </a:p>
                    <a:p>
                      <a:pPr algn="ctr"/>
                      <a:r>
                        <a:rPr lang="it-IT" sz="1600" baseline="0" dirty="0"/>
                        <a:t> PUBBLICAZIONE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1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III</a:t>
                      </a:r>
                    </a:p>
                    <a:p>
                      <a:pPr algn="ctr"/>
                      <a:r>
                        <a:rPr lang="it-IT" sz="1200" b="0" i="1" dirty="0"/>
                        <a:t>Inclusione e protezione sociale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SERVIZI ALL'INFANZIA AREE 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L’azione finanzia l'implementazione dei servizi educativi 0-6 anni gestiti da enti pubblici e/o organismi del terzo settore nelle aree interne e in zone remote e svantaggiate.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GIUGNO 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u="none" strike="noStrike" dirty="0">
                          <a:effectLst/>
                        </a:rPr>
                        <a:t> 4.500.000,00 </a:t>
                      </a:r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9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III</a:t>
                      </a:r>
                    </a:p>
                    <a:p>
                      <a:pPr algn="ctr"/>
                      <a:r>
                        <a:rPr lang="it-IT" sz="1200" b="0" i="1" dirty="0"/>
                        <a:t>Inclusione e protezione sociale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INTEGRAZIONE SERVIZI SCOLASTICI AREE 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L’azione finanzia l’attivazione di servizi di supporto per gli studenti e le famiglie residenti nelle aree interne e nelle zone remote e svantaggiate da svolgersi nelle sedi scolastiche di I e II grado.</a:t>
                      </a:r>
                      <a:endParaRPr lang="it-IT" sz="1200" b="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GIUGNO 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u="none" strike="noStrike" dirty="0">
                          <a:effectLst/>
                        </a:rPr>
                        <a:t> 4.500.000,00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</a:p>
                    <a:p>
                      <a:pPr algn="ctr"/>
                      <a:r>
                        <a:rPr lang="it-IT" sz="1200" b="0" i="1" dirty="0"/>
                        <a:t>Occupazione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MICROCREDITO PER MICRO-PICCOLE IMPRESE - DONNE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Le attività finanziate dall’azione prevedono l’implementazione di uno strumento finanziario nella forma del MICROCREDITO</a:t>
                      </a:r>
                      <a:r>
                        <a:rPr lang="it-IT" sz="1200" b="0" baseline="0" dirty="0"/>
                        <a:t> per l’avvio di una nuova impresa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GIUGNO 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u="none" strike="noStrike" dirty="0">
                          <a:effectLst/>
                        </a:rPr>
                        <a:t> 10.000.000,00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</a:p>
                    <a:p>
                      <a:pPr algn="ctr"/>
                      <a:r>
                        <a:rPr lang="it-IT" sz="1200" b="0" i="1" dirty="0"/>
                        <a:t>Occupazione</a:t>
                      </a:r>
                    </a:p>
                    <a:p>
                      <a:pPr algn="ctr"/>
                      <a:endParaRPr lang="it-IT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SOSTEGNO ALLA CREAZIONE DI NUOVE IMPRESE - AREE INTERNE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Le attività finanziate dall’azione prevedono un</a:t>
                      </a:r>
                      <a:r>
                        <a:rPr lang="it-IT" sz="1200" b="0" baseline="0" dirty="0"/>
                        <a:t> </a:t>
                      </a:r>
                      <a:r>
                        <a:rPr lang="it-IT" sz="1200" b="0" dirty="0"/>
                        <a:t>MICROCREDITO, un prestito a tasso zero in combinazione con un contributo a fondo perduto, per il sostegno alle prime spese della neonata impresa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GIUGNO 2025</a:t>
                      </a:r>
                      <a:endParaRPr lang="it-IT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18.500.000,00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379DD3BC-F228-0952-8F87-EE39F9D13582}"/>
              </a:ext>
            </a:extLst>
          </p:cNvPr>
          <p:cNvSpPr txBox="1"/>
          <p:nvPr/>
        </p:nvSpPr>
        <p:spPr>
          <a:xfrm>
            <a:off x="359999" y="917869"/>
            <a:ext cx="8596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– 2027</a:t>
            </a:r>
          </a:p>
          <a:p>
            <a:pPr algn="ctr"/>
            <a:r>
              <a:rPr lang="it-IT" sz="2000" b="1" i="1" dirty="0">
                <a:solidFill>
                  <a:srgbClr val="C00000"/>
                </a:solidFill>
              </a:rPr>
              <a:t>AVVISI DI PROSSIMA PUBBLICAZIONE</a:t>
            </a:r>
          </a:p>
          <a:p>
            <a:pPr algn="ctr"/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433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7075-3723-1420-AADC-68FFA4B35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33EDEF0-2235-B833-C100-359D8CB51124}"/>
              </a:ext>
            </a:extLst>
          </p:cNvPr>
          <p:cNvSpPr txBox="1"/>
          <p:nvPr/>
        </p:nvSpPr>
        <p:spPr>
          <a:xfrm>
            <a:off x="359999" y="1246815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7EC7AD0-C22B-6D0A-EE7F-470BB78DB1AF}"/>
              </a:ext>
            </a:extLst>
          </p:cNvPr>
          <p:cNvGraphicFramePr>
            <a:graphicFrameLocks noGrp="1"/>
          </p:cNvGraphicFramePr>
          <p:nvPr/>
        </p:nvGraphicFramePr>
        <p:xfrm>
          <a:off x="1556426" y="2470826"/>
          <a:ext cx="6070056" cy="2772527"/>
        </p:xfrm>
        <a:graphic>
          <a:graphicData uri="http://schemas.openxmlformats.org/drawingml/2006/table">
            <a:tbl>
              <a:tblPr/>
              <a:tblGrid>
                <a:gridCol w="700391">
                  <a:extLst>
                    <a:ext uri="{9D8B030D-6E8A-4147-A177-3AD203B41FA5}">
                      <a16:colId xmlns:a16="http://schemas.microsoft.com/office/drawing/2014/main" val="2831435311"/>
                    </a:ext>
                  </a:extLst>
                </a:gridCol>
                <a:gridCol w="700391">
                  <a:extLst>
                    <a:ext uri="{9D8B030D-6E8A-4147-A177-3AD203B41FA5}">
                      <a16:colId xmlns:a16="http://schemas.microsoft.com/office/drawing/2014/main" val="1816901864"/>
                    </a:ext>
                  </a:extLst>
                </a:gridCol>
                <a:gridCol w="1006812">
                  <a:extLst>
                    <a:ext uri="{9D8B030D-6E8A-4147-A177-3AD203B41FA5}">
                      <a16:colId xmlns:a16="http://schemas.microsoft.com/office/drawing/2014/main" val="642122212"/>
                    </a:ext>
                  </a:extLst>
                </a:gridCol>
                <a:gridCol w="860898">
                  <a:extLst>
                    <a:ext uri="{9D8B030D-6E8A-4147-A177-3AD203B41FA5}">
                      <a16:colId xmlns:a16="http://schemas.microsoft.com/office/drawing/2014/main" val="1639451262"/>
                    </a:ext>
                  </a:extLst>
                </a:gridCol>
                <a:gridCol w="700391">
                  <a:extLst>
                    <a:ext uri="{9D8B030D-6E8A-4147-A177-3AD203B41FA5}">
                      <a16:colId xmlns:a16="http://schemas.microsoft.com/office/drawing/2014/main" val="552478385"/>
                    </a:ext>
                  </a:extLst>
                </a:gridCol>
                <a:gridCol w="700391">
                  <a:extLst>
                    <a:ext uri="{9D8B030D-6E8A-4147-A177-3AD203B41FA5}">
                      <a16:colId xmlns:a16="http://schemas.microsoft.com/office/drawing/2014/main" val="3426606245"/>
                    </a:ext>
                  </a:extLst>
                </a:gridCol>
                <a:gridCol w="700391">
                  <a:extLst>
                    <a:ext uri="{9D8B030D-6E8A-4147-A177-3AD203B41FA5}">
                      <a16:colId xmlns:a16="http://schemas.microsoft.com/office/drawing/2014/main" val="2579010611"/>
                    </a:ext>
                  </a:extLst>
                </a:gridCol>
                <a:gridCol w="700391">
                  <a:extLst>
                    <a:ext uri="{9D8B030D-6E8A-4147-A177-3AD203B41FA5}">
                      <a16:colId xmlns:a16="http://schemas.microsoft.com/office/drawing/2014/main" val="1657188084"/>
                    </a:ext>
                  </a:extLst>
                </a:gridCol>
              </a:tblGrid>
              <a:tr h="78243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Priorità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Fondo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Tipologia di SF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Importo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Valutazione ex ante approvata ?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Accordo di finanziamento/documento strategico disponibile ?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671891"/>
                  </a:ext>
                </a:extLst>
              </a:tr>
              <a:tr h="20411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65938"/>
                  </a:ext>
                </a:extLst>
              </a:tr>
              <a:tr h="5953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Misto prestito/sovvenzione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18.500.000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157265"/>
                  </a:ext>
                </a:extLst>
              </a:tr>
              <a:tr h="5953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Misto prestito/sovvenzione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10.000.000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040519"/>
                  </a:ext>
                </a:extLst>
              </a:tr>
              <a:tr h="5953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Misto prestito/sovvenzione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10.000.000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851546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60526E-7740-C93C-E704-613FB259B6F3}"/>
              </a:ext>
            </a:extLst>
          </p:cNvPr>
          <p:cNvSpPr txBox="1"/>
          <p:nvPr/>
        </p:nvSpPr>
        <p:spPr>
          <a:xfrm>
            <a:off x="341632" y="1766852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Strumenti finanziari</a:t>
            </a:r>
          </a:p>
        </p:txBody>
      </p:sp>
    </p:spTree>
    <p:extLst>
      <p:ext uri="{BB962C8B-B14F-4D97-AF65-F5344CB8AC3E}">
        <p14:creationId xmlns:p14="http://schemas.microsoft.com/office/powerpoint/2010/main" val="793235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488D7-4D83-0698-2CAB-D8659AB5E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F691403-3AEA-3719-9089-B38EDAF17E7D}"/>
              </a:ext>
            </a:extLst>
          </p:cNvPr>
          <p:cNvSpPr txBox="1"/>
          <p:nvPr/>
        </p:nvSpPr>
        <p:spPr>
          <a:xfrm>
            <a:off x="359999" y="947053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Operazioni d’importanza strategica</a:t>
            </a:r>
          </a:p>
        </p:txBody>
      </p:sp>
      <p:sp>
        <p:nvSpPr>
          <p:cNvPr id="6" name="Google Shape;99;p2">
            <a:extLst>
              <a:ext uri="{FF2B5EF4-FFF2-40B4-BE49-F238E27FC236}">
                <a16:creationId xmlns:a16="http://schemas.microsoft.com/office/drawing/2014/main" id="{E60316DB-6E41-FA7B-7E36-AD16081937E5}"/>
              </a:ext>
            </a:extLst>
          </p:cNvPr>
          <p:cNvSpPr txBox="1"/>
          <p:nvPr/>
        </p:nvSpPr>
        <p:spPr>
          <a:xfrm>
            <a:off x="365760" y="1328720"/>
            <a:ext cx="864108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small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Dote Giovani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C64B9AF-F197-BC40-0C28-D333CCA59497}"/>
              </a:ext>
            </a:extLst>
          </p:cNvPr>
          <p:cNvSpPr txBox="1"/>
          <p:nvPr/>
        </p:nvSpPr>
        <p:spPr>
          <a:xfrm>
            <a:off x="304799" y="1761159"/>
            <a:ext cx="8641079" cy="1600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b="1" dirty="0"/>
              <a:t>OP4 - </a:t>
            </a:r>
            <a:r>
              <a:rPr lang="it-IT" sz="1400" dirty="0"/>
              <a:t>Un'Europa più sociale e inclusiva attraverso l'attuazione del pilastro europeo dei diritti sociali </a:t>
            </a:r>
            <a:endParaRPr lang="it-IT" sz="1400" b="1" dirty="0"/>
          </a:p>
          <a:p>
            <a:r>
              <a:rPr lang="it-IT" sz="1400" b="1" dirty="0"/>
              <a:t>OS 4.1 - </a:t>
            </a:r>
            <a:r>
              <a:rPr lang="it-IT" sz="1400" dirty="0"/>
              <a:t>Migliorare l'accesso all'occupazione e le misure di attivazione per tutte le persone in cerca di lavoro, in particolare i giovani, soprattutto attraverso l'attuazione della garanzia per i giovani, i disoccupati di lungo periodo e i gruppi svantaggiati nel mercato del lavoro, nonché delle persone inattive, anche mediante la promozione del lavoro autonomo e dell'economia sociale; </a:t>
            </a:r>
          </a:p>
          <a:p>
            <a:r>
              <a:rPr lang="it-IT" sz="1400" b="1" dirty="0"/>
              <a:t>Azione – </a:t>
            </a:r>
            <a:r>
              <a:rPr lang="it-IT" sz="1400" dirty="0"/>
              <a:t>4.a.4 Dote di lavoro giovani</a:t>
            </a:r>
            <a:endParaRPr lang="it-IT" sz="1400" b="1" dirty="0">
              <a:highlight>
                <a:srgbClr val="FF0000"/>
              </a:highlight>
            </a:endParaRPr>
          </a:p>
          <a:p>
            <a:r>
              <a:rPr lang="it-IT" sz="1400" b="1" dirty="0"/>
              <a:t>Importo interventi: € 20.000.000 di cui contributo FSE+: 8.000.000,00 Euro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5E030C3-9000-207C-1BEC-706C2F9AB3D3}"/>
              </a:ext>
            </a:extLst>
          </p:cNvPr>
          <p:cNvSpPr txBox="1"/>
          <p:nvPr/>
        </p:nvSpPr>
        <p:spPr>
          <a:xfrm>
            <a:off x="304799" y="3440154"/>
            <a:ext cx="8641079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b="1" u="sng" dirty="0"/>
              <a:t>Due obiettivi operativi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400" dirty="0"/>
              <a:t>favorire l’incontro tra domanda e offerta di lavoro tra giovani disoccupati e imprese, realizzando una dote di lavoro individuale attraverso un percorso di orientamento e formazione e, quindi, con il riconoscimento di incentivi a favore delle aziende che assumono i giovani che hanno seguito il percorso.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B3E39E8-B21A-83FA-4331-5C79466A29A2}"/>
              </a:ext>
            </a:extLst>
          </p:cNvPr>
          <p:cNvSpPr txBox="1"/>
          <p:nvPr/>
        </p:nvSpPr>
        <p:spPr>
          <a:xfrm>
            <a:off x="304799" y="4471382"/>
            <a:ext cx="8641079" cy="138499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dirty="0"/>
              <a:t>L’intervento è ritenuto strategico per: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 tematica di riferimento: l’occupazione giovanile;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perché nell’attuazione dell’intervento saranno coinvolti una serie di attori territoriali (es, Agenzie per il lavoro, imprese, enti di </a:t>
            </a:r>
            <a:r>
              <a:rPr lang="it-IT" sz="1400" dirty="0" err="1"/>
              <a:t>formaz</a:t>
            </a:r>
            <a:r>
              <a:rPr lang="it-IT" sz="1400" dirty="0"/>
              <a:t>.) che potranno mettere in rete e ampliare le loro competenze e il loro contributo alla crescita del territorio;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la complementarità tra interventi previsti nel FSE Plus Abruzzo.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D9CD86A-48E2-5EA2-B223-832C9D9E8741}"/>
              </a:ext>
            </a:extLst>
          </p:cNvPr>
          <p:cNvSpPr txBox="1"/>
          <p:nvPr/>
        </p:nvSpPr>
        <p:spPr>
          <a:xfrm>
            <a:off x="304799" y="5933498"/>
            <a:ext cx="8511539" cy="3077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Dote Giovani sarà completato presumibilmente entro il 2027</a:t>
            </a:r>
          </a:p>
        </p:txBody>
      </p:sp>
    </p:spTree>
    <p:extLst>
      <p:ext uri="{BB962C8B-B14F-4D97-AF65-F5344CB8AC3E}">
        <p14:creationId xmlns:p14="http://schemas.microsoft.com/office/powerpoint/2010/main" val="2167027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F1C0E5-116B-2670-3104-D30E7EEE7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1F94BFC-ED7F-EAE2-1CB9-7BD0185FF15A}"/>
              </a:ext>
            </a:extLst>
          </p:cNvPr>
          <p:cNvSpPr txBox="1"/>
          <p:nvPr/>
        </p:nvSpPr>
        <p:spPr>
          <a:xfrm>
            <a:off x="359999" y="947053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Operazioni d’importanza strategica</a:t>
            </a:r>
          </a:p>
        </p:txBody>
      </p:sp>
      <p:sp>
        <p:nvSpPr>
          <p:cNvPr id="6" name="Google Shape;99;p2">
            <a:extLst>
              <a:ext uri="{FF2B5EF4-FFF2-40B4-BE49-F238E27FC236}">
                <a16:creationId xmlns:a16="http://schemas.microsoft.com/office/drawing/2014/main" id="{3377DA0F-559B-90DC-17F2-B84A2C7B98EA}"/>
              </a:ext>
            </a:extLst>
          </p:cNvPr>
          <p:cNvSpPr txBox="1"/>
          <p:nvPr/>
        </p:nvSpPr>
        <p:spPr>
          <a:xfrm>
            <a:off x="365760" y="1328720"/>
            <a:ext cx="864108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small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Dote Giovani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715DD5-76BD-F46E-3C24-6211E23C7714}"/>
              </a:ext>
            </a:extLst>
          </p:cNvPr>
          <p:cNvSpPr txBox="1"/>
          <p:nvPr/>
        </p:nvSpPr>
        <p:spPr>
          <a:xfrm>
            <a:off x="534437" y="1832677"/>
            <a:ext cx="809341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1800" b="1" i="0" u="none" strike="noStrike" baseline="0" dirty="0">
                <a:latin typeface="Calibri" panose="020F0502020204030204" pitchFamily="34" charset="0"/>
              </a:rPr>
              <a:t>Obiettivo del Progetto Strategico “Dote Giovani” 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è quello di soddisfare le richieste delle imprese che necessitano di professionalità specifiche da immettere nel mondo del lavoro, intervenendo tempestivamente con l’individuazione di giovani da formare e inserire nel tessuto produttivo, attraverso la partecipazione tramite voucher formativo a corsi di formazione, in modo da facilitare l’incontro tra domanda e offerta di lavoro.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1800" b="0" i="0" u="none" strike="noStrike" baseline="0" dirty="0">
                <a:latin typeface="Calibri" panose="020F0502020204030204" pitchFamily="34" charset="0"/>
              </a:rPr>
              <a:t>Lo strumento individuato dalla Regione Abruzzo per attivare la misura è la “</a:t>
            </a:r>
            <a:r>
              <a:rPr lang="it-IT" sz="1800" b="1" i="0" u="none" strike="noStrike" baseline="0" dirty="0">
                <a:latin typeface="Calibri" panose="020F0502020204030204" pitchFamily="34" charset="0"/>
              </a:rPr>
              <a:t>Dote Individuale</a:t>
            </a:r>
            <a:r>
              <a:rPr lang="it-IT" sz="1800" b="0" i="0" u="none" strike="noStrike" baseline="0" dirty="0">
                <a:latin typeface="Calibri" panose="020F0502020204030204" pitchFamily="34" charset="0"/>
              </a:rPr>
              <a:t>”, ossia l’ammontare delle risorse di cui i giovani destinatari della misura, sono assegnatari. Essa è intesa quale titolo di spesa che consente la fruizione di servizi di accompagnamento all’occupabilità e formativi da parte dei soggetti coinvolti nell’attuazione dell’Intervento.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>
                <a:latin typeface="Calibri" panose="020F0502020204030204" pitchFamily="34" charset="0"/>
              </a:rPr>
              <a:t>Tuttavia, il rischio di complementarietà con altri programmi ed in particolare con il programma GOL potrebbero determinare una revisione di tale operazione in sede </a:t>
            </a:r>
            <a:r>
              <a:rPr lang="it-IT" b="1" dirty="0">
                <a:latin typeface="Calibri" panose="020F0502020204030204" pitchFamily="34" charset="0"/>
              </a:rPr>
              <a:t>riesame intermedio</a:t>
            </a:r>
            <a:r>
              <a:rPr lang="it-IT" dirty="0">
                <a:latin typeface="Calibri" panose="020F0502020204030204" pitchFamily="34" charset="0"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2842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30EEF-B029-F04B-2D07-E2351ECF1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1134AB0-4B0F-3C46-859D-88D7826A872D}"/>
              </a:ext>
            </a:extLst>
          </p:cNvPr>
          <p:cNvSpPr txBox="1"/>
          <p:nvPr/>
        </p:nvSpPr>
        <p:spPr>
          <a:xfrm>
            <a:off x="418365" y="110090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2021-2027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55E97F6-2F9C-461E-6418-C8DDF8EFBD61}"/>
              </a:ext>
            </a:extLst>
          </p:cNvPr>
          <p:cNvSpPr txBox="1"/>
          <p:nvPr/>
        </p:nvSpPr>
        <p:spPr>
          <a:xfrm>
            <a:off x="534437" y="2099377"/>
            <a:ext cx="809341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Nelle 2 ultime slides è riportato un piccolo focus sulla tematica relativa alla parità di genere.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Oltre agli interventi previsti all’interno dell’obiettivo specifico dedicato c) e ricadente nella Priorità 1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 Microcredito per micro e piccole imprese – donne;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Welfare aziendale;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Voucher per conciliare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ce ne sono altri già programmati che offrono un sostegno particolare, anche trasversale e/o indiretto che va a favore della parità di genere come ad esempio gli incentivi all’occupazione e il potenziamento dei centri antiviolenza.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9150E89D-1C83-4075-49F6-ACAB55771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692" y="1583978"/>
            <a:ext cx="6858000" cy="556561"/>
          </a:xfrm>
        </p:spPr>
        <p:txBody>
          <a:bodyPr>
            <a:normAutofit/>
          </a:bodyPr>
          <a:lstStyle/>
          <a:p>
            <a:r>
              <a:rPr lang="it-IT" sz="2000" b="1" i="1" dirty="0">
                <a:solidFill>
                  <a:srgbClr val="C00000"/>
                </a:solidFill>
              </a:rPr>
              <a:t>INTERVENTI A FAVORE DELLA PARITA’ DI GENERE</a:t>
            </a:r>
          </a:p>
        </p:txBody>
      </p:sp>
    </p:spTree>
    <p:extLst>
      <p:ext uri="{BB962C8B-B14F-4D97-AF65-F5344CB8AC3E}">
        <p14:creationId xmlns:p14="http://schemas.microsoft.com/office/powerpoint/2010/main" val="2865113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947053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692" y="1408718"/>
            <a:ext cx="6858000" cy="556561"/>
          </a:xfrm>
        </p:spPr>
        <p:txBody>
          <a:bodyPr>
            <a:normAutofit/>
          </a:bodyPr>
          <a:lstStyle/>
          <a:p>
            <a:r>
              <a:rPr lang="it-IT" sz="2000" b="1" i="1" dirty="0">
                <a:solidFill>
                  <a:srgbClr val="C00000"/>
                </a:solidFill>
              </a:rPr>
              <a:t>INTERVENTI A FAVORE DELLA PARITA’ DI GENERE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59999" y="1791733"/>
          <a:ext cx="8596922" cy="435559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11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357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Azioni</a:t>
                      </a:r>
                      <a:r>
                        <a:rPr lang="it-IT" sz="1600" baseline="0" dirty="0"/>
                        <a:t> per favorire la  </a:t>
                      </a:r>
                      <a:r>
                        <a:rPr lang="it-IT" sz="1600" dirty="0"/>
                        <a:t>PARITA’ DI GENERE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396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«INCENTIVI ALL'ASSUNZIONE DI DISOCCUPATI» E “INCENTIVI ALL’ASSUNZIONE DI SOGGETTI SVANTAGGIATI”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Sono finanziate</a:t>
                      </a:r>
                      <a:r>
                        <a:rPr lang="it-IT" sz="1200" baseline="0" dirty="0"/>
                        <a:t> </a:t>
                      </a:r>
                      <a:r>
                        <a:rPr lang="it-IT" sz="1200" dirty="0"/>
                        <a:t> le assunzioni con contratto di lavoro a tempo indeterminato o determinato FULL TIME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Prevista l’entità massima del contributo per tutte le donne senza</a:t>
                      </a:r>
                      <a:r>
                        <a:rPr lang="it-IT" sz="1200" baseline="0" dirty="0"/>
                        <a:t> limiti di età (per uomini under50 è invece previsto un contributo ridotto)</a:t>
                      </a:r>
                      <a:endParaRPr lang="it-IT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u="none" strike="noStrike" dirty="0">
                          <a:effectLst/>
                        </a:rPr>
                        <a:t> 12.000.000,00 </a:t>
                      </a:r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477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MICROCREDITO PER MICRO-PICCOLE IMPRESE - DONNE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Le attività finanziate dall’azione prevedono l’implementazione di uno strumento finanziario nella forma del MICROCREDITO</a:t>
                      </a:r>
                      <a:r>
                        <a:rPr lang="it-IT" sz="1200" baseline="0" dirty="0"/>
                        <a:t> per l’avvio di una nuova impresa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Misura interamente</a:t>
                      </a:r>
                      <a:r>
                        <a:rPr lang="it-IT" sz="1200" baseline="0" dirty="0"/>
                        <a:t> rivolta DONNE, siano esse lavoratrici, incluse lavoratrici autonome, donne disoccupate, anche di lungo periodo, donne inoccupate e/o in cerca di lavoro.</a:t>
                      </a:r>
                      <a:endParaRPr lang="it-IT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u="none" strike="noStrike" dirty="0">
                          <a:effectLst/>
                        </a:rPr>
                        <a:t> 10.000.000,00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477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WELFARE AZIENDALE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L'Avviso eroga contributi ai datori di lavoro ed ai lavoratori autonomi che adottano Piani di welfare aziendale e attuano misure di conciliazione dei tempi vita-lavoro.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La maggior</a:t>
                      </a:r>
                      <a:r>
                        <a:rPr lang="it-IT" sz="1200" baseline="0" dirty="0"/>
                        <a:t> parte dei destinatari saranno donne lavoratrici con figli e/o anziani a carico. </a:t>
                      </a:r>
                      <a:r>
                        <a:rPr lang="it-IT" sz="1200" dirty="0"/>
                        <a:t>Previsto</a:t>
                      </a:r>
                      <a:r>
                        <a:rPr lang="it-IT" sz="1200" baseline="0" dirty="0"/>
                        <a:t> </a:t>
                      </a:r>
                      <a:r>
                        <a:rPr lang="it-IT" sz="1200" dirty="0"/>
                        <a:t> il riconoscimento di contributi alle Imprese per ottenere la prima certificazione UNI/</a:t>
                      </a:r>
                      <a:r>
                        <a:rPr lang="it-IT" sz="1200" dirty="0" err="1"/>
                        <a:t>PdR</a:t>
                      </a:r>
                      <a:r>
                        <a:rPr lang="it-IT" sz="1200" dirty="0"/>
                        <a:t> 125:2022 sulla parità di genere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4.000.000,00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15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2AF35-7D51-B274-96AC-8013EABF2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7A04AA4-8083-2269-5B2E-5680A2033ACB}"/>
              </a:ext>
            </a:extLst>
          </p:cNvPr>
          <p:cNvSpPr txBox="1"/>
          <p:nvPr/>
        </p:nvSpPr>
        <p:spPr>
          <a:xfrm>
            <a:off x="418365" y="110090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4BADCDA-821A-6439-F540-21B4801C87FE}"/>
              </a:ext>
            </a:extLst>
          </p:cNvPr>
          <p:cNvSpPr txBox="1"/>
          <p:nvPr/>
        </p:nvSpPr>
        <p:spPr>
          <a:xfrm>
            <a:off x="593387" y="1580417"/>
            <a:ext cx="80934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Con Decisione Ue dell’8 agosto 2024 è stata approvata la proposta di riprogrammazione presentata dalla Regione Abruzzo e approvata dal Comitato di Sorveglianza con procedura scritta.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Con tale riprogrammazione è stata apportata una riduzione della dotazione finanziaria alle prime tre priorità a favore della </a:t>
            </a:r>
            <a:r>
              <a:rPr lang="it-IT" b="1" dirty="0"/>
              <a:t>priorità 4 – «Occupazione giovanile»</a:t>
            </a:r>
            <a:r>
              <a:rPr lang="it-IT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La riprogrammazione ha riguardato principalmente la riduzione della dotazione finanziaria degli </a:t>
            </a:r>
            <a:r>
              <a:rPr lang="it-IT" b="1" dirty="0"/>
              <a:t>strumenti finanziari </a:t>
            </a:r>
            <a:r>
              <a:rPr lang="it-IT" dirty="0"/>
              <a:t>a favore di donne e giovani, anche in ragione della complementarietà con altri programmi, e l’introduzione di una nuova azione a sostegno del </a:t>
            </a:r>
            <a:r>
              <a:rPr lang="it-IT" b="1" dirty="0"/>
              <a:t>diritto allo studio universitario </a:t>
            </a:r>
            <a:r>
              <a:rPr lang="it-IT" dirty="0"/>
              <a:t>per studenti meritevoli e svantaggiati.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Tali modifiche non hanno comportato il venir meno del rispetto al vincolo di concentrazione tematica a favore di soggetti svantaggiati e dei giovani.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Di seguito si riporta la nuova tabella finanziaria.</a:t>
            </a:r>
          </a:p>
        </p:txBody>
      </p:sp>
    </p:spTree>
    <p:extLst>
      <p:ext uri="{BB962C8B-B14F-4D97-AF65-F5344CB8AC3E}">
        <p14:creationId xmlns:p14="http://schemas.microsoft.com/office/powerpoint/2010/main" val="1032669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947053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FSE+ Abruzzo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5960" y="1408718"/>
            <a:ext cx="6858000" cy="556561"/>
          </a:xfrm>
        </p:spPr>
        <p:txBody>
          <a:bodyPr>
            <a:normAutofit/>
          </a:bodyPr>
          <a:lstStyle/>
          <a:p>
            <a:r>
              <a:rPr lang="it-IT" sz="2000" b="1" i="1" dirty="0">
                <a:solidFill>
                  <a:srgbClr val="C00000"/>
                </a:solidFill>
              </a:rPr>
              <a:t>INTERVENTI A FAVORE DELLA PARITA’ DI GENERE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59998" y="1977084"/>
          <a:ext cx="8596922" cy="325419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11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357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AVVISO PUBBLICO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DESCRIZIONE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Azioni</a:t>
                      </a:r>
                      <a:r>
                        <a:rPr lang="it-IT" sz="1600" baseline="0" dirty="0"/>
                        <a:t> per favorire la  </a:t>
                      </a:r>
                      <a:r>
                        <a:rPr lang="it-IT" sz="1600" dirty="0"/>
                        <a:t>PARITA’ DI GENERE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DOTAZIONE FINANZIARIA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396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POTENZIAMENTO CENTRI ANTI VIOLENZA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L’avviso prevede misure volte a modernizzare i sistemi di protezione sociale, compresa la promozione dell'accesso alla protezione sociale e la digitalizzazione dei servizi e delle risorse informative.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Ampliamento e potenziamento dei servizi finalizzati alla presa in carico e protezione sociale delle donne vittime di violenza e dei loro figli</a:t>
                      </a:r>
                      <a:r>
                        <a:rPr lang="it-IT" sz="1200" baseline="0" dirty="0"/>
                        <a:t> , attività di orientamento e sostegno al reinserimento lavorativo, servizi e interventi di sostegno all’autonomia abitativa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4.000.000,00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477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VOUCHER PER CONCILIARE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Le attività finanziate dall’azione prevedono l’implementazione </a:t>
                      </a:r>
                      <a:r>
                        <a:rPr lang="it-IT" sz="1200" baseline="0" dirty="0"/>
                        <a:t> di </a:t>
                      </a:r>
                      <a:r>
                        <a:rPr lang="it-IT" sz="1200" dirty="0"/>
                        <a:t>misure di conciliazione dei tempi vita-lavoro.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Misura principalmente</a:t>
                      </a:r>
                      <a:r>
                        <a:rPr lang="it-IT" sz="1200" baseline="0" dirty="0"/>
                        <a:t> rivolta a DONNE lavoratrici per l‘acquisto di servizi di conciliazione dei tempi vita –lavoro, a supporto dell’organizzazione familiare e della flessibilità lavorativa</a:t>
                      </a:r>
                      <a:endParaRPr lang="it-IT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u="none" strike="noStrike" dirty="0">
                          <a:effectLst/>
                        </a:rPr>
                        <a:t> 15.250.000,00 </a:t>
                      </a:r>
                      <a:endParaRPr lang="it-IT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447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3D77BB8-D1C6-D316-ED13-47A034FB46AF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3838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09E7A-1C39-A673-F86C-F1273DD8A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7951EA8-B894-C324-3D96-471F05A2F130}"/>
              </a:ext>
            </a:extLst>
          </p:cNvPr>
          <p:cNvSpPr txBox="1"/>
          <p:nvPr/>
        </p:nvSpPr>
        <p:spPr>
          <a:xfrm>
            <a:off x="359999" y="115926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0AD677-96ED-9B14-81D2-E420E50114B2}"/>
              </a:ext>
            </a:extLst>
          </p:cNvPr>
          <p:cNvSpPr txBox="1"/>
          <p:nvPr/>
        </p:nvSpPr>
        <p:spPr>
          <a:xfrm>
            <a:off x="301050" y="1856303"/>
            <a:ext cx="8714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/>
              <a:t>IL NUOVO PIANO FINANZIARIO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3B4F19B-C043-018C-0041-DA555C686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54638"/>
              </p:ext>
            </p:extLst>
          </p:nvPr>
        </p:nvGraphicFramePr>
        <p:xfrm>
          <a:off x="1819072" y="2491784"/>
          <a:ext cx="5885235" cy="3101619"/>
        </p:xfrm>
        <a:graphic>
          <a:graphicData uri="http://schemas.openxmlformats.org/drawingml/2006/table">
            <a:tbl>
              <a:tblPr/>
              <a:tblGrid>
                <a:gridCol w="873686">
                  <a:extLst>
                    <a:ext uri="{9D8B030D-6E8A-4147-A177-3AD203B41FA5}">
                      <a16:colId xmlns:a16="http://schemas.microsoft.com/office/drawing/2014/main" val="2878212949"/>
                    </a:ext>
                  </a:extLst>
                </a:gridCol>
                <a:gridCol w="2960005">
                  <a:extLst>
                    <a:ext uri="{9D8B030D-6E8A-4147-A177-3AD203B41FA5}">
                      <a16:colId xmlns:a16="http://schemas.microsoft.com/office/drawing/2014/main" val="3165929257"/>
                    </a:ext>
                  </a:extLst>
                </a:gridCol>
                <a:gridCol w="1317961">
                  <a:extLst>
                    <a:ext uri="{9D8B030D-6E8A-4147-A177-3AD203B41FA5}">
                      <a16:colId xmlns:a16="http://schemas.microsoft.com/office/drawing/2014/main" val="3544152552"/>
                    </a:ext>
                  </a:extLst>
                </a:gridCol>
                <a:gridCol w="733583">
                  <a:extLst>
                    <a:ext uri="{9D8B030D-6E8A-4147-A177-3AD203B41FA5}">
                      <a16:colId xmlns:a16="http://schemas.microsoft.com/office/drawing/2014/main" val="1546908295"/>
                    </a:ext>
                  </a:extLst>
                </a:gridCol>
              </a:tblGrid>
              <a:tr h="4043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 FSE+ ABRUZZO 2021 2027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7656"/>
                  </a:ext>
                </a:extLst>
              </a:tr>
              <a:tr h="3609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Priorità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Descrizione Priorità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Totali per Priorità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923828"/>
                  </a:ext>
                </a:extLst>
              </a:tr>
              <a:tr h="4331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Occupazione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90.606.288,00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867166"/>
                  </a:ext>
                </a:extLst>
              </a:tr>
              <a:tr h="4331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Istruzione, formazione e competenze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85.621.509,00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097850"/>
                  </a:ext>
                </a:extLst>
              </a:tr>
              <a:tr h="4331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Inclusione e protezione sociale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130.600.000,00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32,12%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686128"/>
                  </a:ext>
                </a:extLst>
              </a:tr>
              <a:tr h="2425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Occupazione giovanile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83.500.000,00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20,54%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538895"/>
                  </a:ext>
                </a:extLst>
              </a:tr>
              <a:tr h="4331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Assistenza Tecnica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16.263.658,00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991634"/>
                  </a:ext>
                </a:extLst>
              </a:tr>
              <a:tr h="3609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 406.591.455,00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84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11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548829"/>
            <a:ext cx="8596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B050"/>
                </a:solidFill>
              </a:rPr>
              <a:t>Il Piano di Attuazione degli Interventi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723" y="2259623"/>
            <a:ext cx="7655169" cy="2868637"/>
          </a:xfrm>
        </p:spPr>
        <p:txBody>
          <a:bodyPr>
            <a:normAutofit/>
          </a:bodyPr>
          <a:lstStyle/>
          <a:p>
            <a:pPr algn="just"/>
            <a:r>
              <a:rPr lang="it-IT" sz="1900" dirty="0"/>
              <a:t>L’attuazione del PR FSE+ Abruzzo 21-27 è pianificata dall’</a:t>
            </a:r>
            <a:r>
              <a:rPr lang="it-IT" sz="1900" dirty="0" err="1"/>
              <a:t>AdG</a:t>
            </a:r>
            <a:r>
              <a:rPr lang="it-IT" sz="1900" dirty="0"/>
              <a:t> attraverso la redazione del </a:t>
            </a:r>
            <a:r>
              <a:rPr lang="it-IT" sz="1900" b="1" dirty="0"/>
              <a:t>Piano di Attuazione degli Interventi </a:t>
            </a:r>
            <a:r>
              <a:rPr lang="it-IT" sz="1900" dirty="0"/>
              <a:t>(PAI) aggiornati periodicamente e pubblicati nella sezione Abruzzo Coesione del portare regionale. </a:t>
            </a:r>
          </a:p>
          <a:p>
            <a:pPr algn="just"/>
            <a:r>
              <a:rPr lang="it-IT" sz="1900" dirty="0"/>
              <a:t>Ad oggi, sono stati approvati dalla Giunta Regionale Abruzzo tre PAI, l’ultimo dei quali con DGR n.746 del 19/11/2024.</a:t>
            </a:r>
          </a:p>
          <a:p>
            <a:pPr algn="just"/>
            <a:r>
              <a:rPr lang="it-IT" sz="1900" dirty="0"/>
              <a:t>Il contenuto del PAI è alimentato in modo progressivo dalle Schede Intervento proposte dalle Strutture Responsabili dell’Attuazione (</a:t>
            </a:r>
            <a:r>
              <a:rPr lang="it-IT" sz="1900" b="1" dirty="0"/>
              <a:t>SRA</a:t>
            </a:r>
            <a:r>
              <a:rPr lang="it-IT" sz="1900" dirty="0"/>
              <a:t>) e verificate dall’Autorità di Gestione del Programma. </a:t>
            </a:r>
          </a:p>
          <a:p>
            <a:pPr algn="l"/>
            <a:endParaRPr lang="it-IT" sz="21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60D25BE-020C-B2FE-AE12-35FA09487C05}"/>
              </a:ext>
            </a:extLst>
          </p:cNvPr>
          <p:cNvSpPr txBox="1"/>
          <p:nvPr/>
        </p:nvSpPr>
        <p:spPr>
          <a:xfrm>
            <a:off x="359999" y="105258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17DE4C0-03CB-2332-3C76-97D70C20F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6A5BABF-8D12-8F79-EB2E-49D1BEC8263F}"/>
              </a:ext>
            </a:extLst>
          </p:cNvPr>
          <p:cNvSpPr txBox="1"/>
          <p:nvPr/>
        </p:nvSpPr>
        <p:spPr>
          <a:xfrm>
            <a:off x="359999" y="906346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7B7514-1E4A-2E84-65BC-628B43F1EDA0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9B4D78DB-4094-D534-FBB2-D47F009AD8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65970"/>
              </p:ext>
            </p:extLst>
          </p:nvPr>
        </p:nvGraphicFramePr>
        <p:xfrm>
          <a:off x="1203204" y="1379111"/>
          <a:ext cx="6929120" cy="48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235440" imgH="6484754" progId="Excel.Sheet.12">
                  <p:embed/>
                </p:oleObj>
              </mc:Choice>
              <mc:Fallback>
                <p:oleObj name="Worksheet" r:id="rId2" imgW="9235440" imgH="64847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03204" y="1379111"/>
                        <a:ext cx="6929120" cy="486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215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216C92F-EB17-EA3F-7150-7A774C4F3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9CA65B-BBAE-467E-B6D7-768A633FBCFC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DD9B53A-C49D-94A6-A388-7DB217306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6388"/>
              </p:ext>
            </p:extLst>
          </p:nvPr>
        </p:nvGraphicFramePr>
        <p:xfrm>
          <a:off x="782320" y="1605614"/>
          <a:ext cx="7467600" cy="4219577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549194589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643183618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201232063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70917943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69562367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152038583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07597154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4148267602"/>
                    </a:ext>
                  </a:extLst>
                </a:gridCol>
              </a:tblGrid>
              <a:tr h="21138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Indicatori di output comuni e specifici per programma per il FSE+ (articolo 42, paragrafo 2, lettera b)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815481"/>
                  </a:ext>
                </a:extLst>
              </a:tr>
              <a:tr h="617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Priorità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Obiettivo specifico (OS)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Codifica 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Denominazione dell'indicatore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Target intermedio (2024)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Target finale (2029)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Valori raggiunti ad oggi 31/10/2023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Rapporto di conseguimento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291163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Disoccupati, compresi i disoccupati di lungo periodo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335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di micro, piccole e medie imprese sostenute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596978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Lavoratori dipendenti, compresi i lavoratori autonomi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3014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di micro, piccole e medie imprese sostenute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66990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Lavoratori dipendenti, compresi i lavoratori autonomi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088"/>
                  </a:ext>
                </a:extLst>
              </a:tr>
              <a:tr h="3577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Partecipanti titolari di un diploma di istruzione secondaria superiore o di un diploma di istruzione post secondaria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75780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Partecipanti titolari di un diploma di istruzione terziaria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9627"/>
                  </a:ext>
                </a:extLst>
              </a:tr>
              <a:tr h="1788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Disoccupati, compresi i disoccupati di lungo periodo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944340"/>
                  </a:ext>
                </a:extLst>
              </a:tr>
              <a:tr h="1788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Lavoratori dipendenti, compresi i lavoratori autonomi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537399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complessivo dei partecipanti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31110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Partecipanti con disabilità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019714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complessivo dei partecipanti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157784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Partecipanti con disabilità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257967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totale di partecipanti ad azioni del FSE+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51590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di bambini di età inferiore a 18 anni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22080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Disoccupati, compresi i disoccupati di lungo periodo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485190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ESO4.1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Numero di giovani di età compresa tra i 18 e i 29 anni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35625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0B22ED-189B-455D-FDA9-17681373DE2F}"/>
              </a:ext>
            </a:extLst>
          </p:cNvPr>
          <p:cNvSpPr txBox="1"/>
          <p:nvPr/>
        </p:nvSpPr>
        <p:spPr>
          <a:xfrm>
            <a:off x="359999" y="984170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</p:spTree>
    <p:extLst>
      <p:ext uri="{BB962C8B-B14F-4D97-AF65-F5344CB8AC3E}">
        <p14:creationId xmlns:p14="http://schemas.microsoft.com/office/powerpoint/2010/main" val="221375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8FC72-2F4F-D2B9-DC96-6D4A17BDA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3D43060-4989-17DD-D0E1-E00C3CE04180}"/>
              </a:ext>
            </a:extLst>
          </p:cNvPr>
          <p:cNvSpPr txBox="1"/>
          <p:nvPr/>
        </p:nvSpPr>
        <p:spPr>
          <a:xfrm>
            <a:off x="418365" y="110090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42D57D3-17C5-C6C8-5F22-D5AE93723FCE}"/>
              </a:ext>
            </a:extLst>
          </p:cNvPr>
          <p:cNvSpPr txBox="1"/>
          <p:nvPr/>
        </p:nvSpPr>
        <p:spPr>
          <a:xfrm>
            <a:off x="524202" y="1911703"/>
            <a:ext cx="809341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Con la prima versione del Piano di attuazione (PAI), approvata con DGR n. 299 del 01.06.2023, sono stati programmati oltre </a:t>
            </a:r>
            <a:r>
              <a:rPr lang="it-IT" b="1" dirty="0"/>
              <a:t>89 milioni di euro per 13 interventi attivati</a:t>
            </a:r>
            <a:r>
              <a:rPr lang="it-IT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Nella tabella successiva è riportato l’elenco degli interventi attivati con la relativa dotazione finanziaria programmata, gli impegni effettivamente assunti, le spese certificate ed il numero di operazioni.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La spesa complessivamente certificata è pari ad </a:t>
            </a:r>
            <a:r>
              <a:rPr lang="it-IT" b="1" dirty="0"/>
              <a:t>€ 1.064.000</a:t>
            </a:r>
            <a:r>
              <a:rPr lang="it-IT" dirty="0"/>
              <a:t>, ma l’aspetto rilevante è che la procedura di rendicontazione all’UE è stata prodotta attraverso il nuovo </a:t>
            </a:r>
            <a:r>
              <a:rPr lang="it-IT" b="1" dirty="0"/>
              <a:t>sistema informativo della Regione Abruzzo FI.E.RA</a:t>
            </a:r>
            <a:r>
              <a:rPr lang="it-IT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A partire dal mese di gennaio sarà attiva la </a:t>
            </a:r>
            <a:r>
              <a:rPr lang="it-IT" b="1" dirty="0"/>
              <a:t>«piattaforma del beneficiario</a:t>
            </a:r>
            <a:r>
              <a:rPr lang="it-IT" dirty="0"/>
              <a:t>» per la presentazione della rendicontazione delle spese.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dirty="0"/>
              <a:t>I dati totali riportati sono quelli ufficialmente comunicati alla Commissione Europea al 31 dicembre ad esclusione della spesa certificata che è datata </a:t>
            </a:r>
            <a:r>
              <a:rPr lang="it-IT" b="1" dirty="0"/>
              <a:t>10 dicembre 2024</a:t>
            </a:r>
            <a:r>
              <a:rPr lang="it-IT" dirty="0"/>
              <a:t>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005DBA-7BB4-D724-F09C-B93864D3392E}"/>
              </a:ext>
            </a:extLst>
          </p:cNvPr>
          <p:cNvSpPr txBox="1"/>
          <p:nvPr/>
        </p:nvSpPr>
        <p:spPr>
          <a:xfrm>
            <a:off x="223736" y="1562574"/>
            <a:ext cx="8714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solidFill>
                  <a:srgbClr val="00B050"/>
                </a:solidFill>
              </a:rPr>
              <a:t>Gli interventi attivati</a:t>
            </a:r>
          </a:p>
        </p:txBody>
      </p:sp>
    </p:spTree>
    <p:extLst>
      <p:ext uri="{BB962C8B-B14F-4D97-AF65-F5344CB8AC3E}">
        <p14:creationId xmlns:p14="http://schemas.microsoft.com/office/powerpoint/2010/main" val="179133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32A9E4-A5BE-CF13-918F-0F420C7F869E}"/>
              </a:ext>
            </a:extLst>
          </p:cNvPr>
          <p:cNvSpPr txBox="1"/>
          <p:nvPr/>
        </p:nvSpPr>
        <p:spPr>
          <a:xfrm>
            <a:off x="359999" y="1130085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0F498095-AD04-E398-9A94-81D40442A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17954"/>
              </p:ext>
            </p:extLst>
          </p:nvPr>
        </p:nvGraphicFramePr>
        <p:xfrm>
          <a:off x="628650" y="1591750"/>
          <a:ext cx="8155351" cy="4458858"/>
        </p:xfrm>
        <a:graphic>
          <a:graphicData uri="http://schemas.openxmlformats.org/drawingml/2006/table">
            <a:tbl>
              <a:tblPr/>
              <a:tblGrid>
                <a:gridCol w="369857">
                  <a:extLst>
                    <a:ext uri="{9D8B030D-6E8A-4147-A177-3AD203B41FA5}">
                      <a16:colId xmlns:a16="http://schemas.microsoft.com/office/drawing/2014/main" val="2737350575"/>
                    </a:ext>
                  </a:extLst>
                </a:gridCol>
                <a:gridCol w="453075">
                  <a:extLst>
                    <a:ext uri="{9D8B030D-6E8A-4147-A177-3AD203B41FA5}">
                      <a16:colId xmlns:a16="http://schemas.microsoft.com/office/drawing/2014/main" val="3458884908"/>
                    </a:ext>
                  </a:extLst>
                </a:gridCol>
                <a:gridCol w="379103">
                  <a:extLst>
                    <a:ext uri="{9D8B030D-6E8A-4147-A177-3AD203B41FA5}">
                      <a16:colId xmlns:a16="http://schemas.microsoft.com/office/drawing/2014/main" val="1985032394"/>
                    </a:ext>
                  </a:extLst>
                </a:gridCol>
                <a:gridCol w="2413318">
                  <a:extLst>
                    <a:ext uri="{9D8B030D-6E8A-4147-A177-3AD203B41FA5}">
                      <a16:colId xmlns:a16="http://schemas.microsoft.com/office/drawing/2014/main" val="671986862"/>
                    </a:ext>
                  </a:extLst>
                </a:gridCol>
                <a:gridCol w="804440">
                  <a:extLst>
                    <a:ext uri="{9D8B030D-6E8A-4147-A177-3AD203B41FA5}">
                      <a16:colId xmlns:a16="http://schemas.microsoft.com/office/drawing/2014/main" val="280613360"/>
                    </a:ext>
                  </a:extLst>
                </a:gridCol>
                <a:gridCol w="1451689">
                  <a:extLst>
                    <a:ext uri="{9D8B030D-6E8A-4147-A177-3AD203B41FA5}">
                      <a16:colId xmlns:a16="http://schemas.microsoft.com/office/drawing/2014/main" val="47868777"/>
                    </a:ext>
                  </a:extLst>
                </a:gridCol>
                <a:gridCol w="1248268">
                  <a:extLst>
                    <a:ext uri="{9D8B030D-6E8A-4147-A177-3AD203B41FA5}">
                      <a16:colId xmlns:a16="http://schemas.microsoft.com/office/drawing/2014/main" val="4171555645"/>
                    </a:ext>
                  </a:extLst>
                </a:gridCol>
                <a:gridCol w="1035601">
                  <a:extLst>
                    <a:ext uri="{9D8B030D-6E8A-4147-A177-3AD203B41FA5}">
                      <a16:colId xmlns:a16="http://schemas.microsoft.com/office/drawing/2014/main" val="3117454997"/>
                    </a:ext>
                  </a:extLst>
                </a:gridCol>
              </a:tblGrid>
              <a:tr h="27073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Dati al 10 dicembre 2024 - Interventi avviati </a:t>
                      </a:r>
                    </a:p>
                  </a:txBody>
                  <a:tcPr marL="5365" marR="5365" marT="5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326219"/>
                  </a:ext>
                </a:extLst>
              </a:tr>
              <a:tr h="56391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Piorità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Obiettivo specifico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Azione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Descrizione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Importo Avviso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Costo totale ammissibile delle operazioni selezionate (in EUR)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Spesa  certificata all'UE al 10 dicembre 2024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Numero delle operazioni selezionate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959730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a.1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Incentivi all'assunzione disoccupati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8.000.000,00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3.959.000,00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143.000,00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358781"/>
                  </a:ext>
                </a:extLst>
              </a:tr>
              <a:tr h="4276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d.2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Incentivi alla trasformazione di contratti di lavoro da tempo determinato a tempo indeterminato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6.000.000,00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5.986.500,00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742.000,00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315751"/>
                  </a:ext>
                </a:extLst>
              </a:tr>
              <a:tr h="3351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d.3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Formazione e riqualificazione professionale dei lavoratori di imprese in situazione di crisi aziendale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3.000.000,00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629.817,45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113874"/>
                  </a:ext>
                </a:extLst>
              </a:tr>
              <a:tr h="3517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f.1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Sistema integrato di educazione e istruzione per i bambini fino a 6 anni (cofinanziamento Piano Nazionale)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3.722.243,19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3.663.355,09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15072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f.3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Azione per gli Istituti Tecnici Superiori e Industria 4.0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12.483.786,00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12.483.786,00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462867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g.3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Percorsi formativi per agevolare l'inclusione lavorativa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10.000.000,00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3.951.490,15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91769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k.8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Abruzzo Include 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15.500.000,00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12.916.646,35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781563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4.a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4.a.2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Incentivi all'occupazione giovani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12.000.000,00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3.886.000,00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179.000,00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572942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4.a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4.a.5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GAP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5.000.000,00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-  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9667"/>
                  </a:ext>
                </a:extLst>
              </a:tr>
              <a:tr h="3254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4.f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4.f.1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Diritto allo studio universitario per soggetti meritevoli e svantaggiati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7.298.302,78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7.298.302,78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329665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Comitato di sorveglianza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9.476,43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9.476,43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237448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Assistenza Tecnica PR FSE+ 2021-2027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5.900.000,00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5.900.000,00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662773"/>
                  </a:ext>
                </a:extLst>
              </a:tr>
              <a:tr h="218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TECNOSTRUTTURA  DELLE REGIONI PER F.S.E.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560.000,00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560.000,00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26449"/>
                  </a:ext>
                </a:extLst>
              </a:tr>
              <a:tr h="218429">
                <a:tc gridSpan="4"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89.473.808,40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61.244.374,25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1.064.000,00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1.283 </a:t>
                      </a:r>
                    </a:p>
                  </a:txBody>
                  <a:tcPr marL="5365" marR="5365" marT="5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168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94C9F-F00A-7C8F-3A52-622BA0A49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14D83D6-1311-2D76-7CC2-9FAC64DBB706}"/>
              </a:ext>
            </a:extLst>
          </p:cNvPr>
          <p:cNvSpPr txBox="1"/>
          <p:nvPr/>
        </p:nvSpPr>
        <p:spPr>
          <a:xfrm>
            <a:off x="418365" y="110090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PR FSE+ ABRUZZO 2021-2027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EB5827A-1FD6-8351-D122-45B44CD0A95B}"/>
              </a:ext>
            </a:extLst>
          </p:cNvPr>
          <p:cNvSpPr txBox="1"/>
          <p:nvPr/>
        </p:nvSpPr>
        <p:spPr>
          <a:xfrm>
            <a:off x="534437" y="2015557"/>
            <a:ext cx="809341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Con DGR n. 623 del 10.10.2024 e DGR n. 746 del 19.11.2024 sono stati approvati il PAI versione 2 e 3 con l’approvazione di schede intervento per la programmazione di risorse per circa </a:t>
            </a:r>
            <a:r>
              <a:rPr lang="it-IT" sz="2000" b="1" dirty="0"/>
              <a:t>90</a:t>
            </a:r>
            <a:r>
              <a:rPr lang="it-IT" sz="2000" dirty="0"/>
              <a:t> milioni di euro.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Con il PAI versione 2 sono stati programmati interventi per circa </a:t>
            </a:r>
            <a:r>
              <a:rPr lang="it-IT" sz="2000" b="1" dirty="0"/>
              <a:t>42,5</a:t>
            </a:r>
            <a:r>
              <a:rPr lang="it-IT" sz="2000" dirty="0"/>
              <a:t> </a:t>
            </a:r>
            <a:r>
              <a:rPr lang="it-IT" sz="2000" dirty="0" err="1"/>
              <a:t>meuro</a:t>
            </a:r>
            <a:r>
              <a:rPr lang="it-IT" sz="2000" dirty="0"/>
              <a:t> e con il PAI versione gli interventi previsti hanno una dotazione finanziaria per </a:t>
            </a:r>
            <a:r>
              <a:rPr lang="it-IT" sz="2000" b="1" dirty="0"/>
              <a:t>47,5</a:t>
            </a:r>
            <a:r>
              <a:rPr lang="it-IT" sz="2000" dirty="0"/>
              <a:t> </a:t>
            </a:r>
            <a:r>
              <a:rPr lang="it-IT" sz="2000" dirty="0" err="1"/>
              <a:t>Meuro</a:t>
            </a:r>
            <a:r>
              <a:rPr lang="it-IT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Complessivamente con i 3 PAI sono stati programmati interventi per oltre </a:t>
            </a:r>
            <a:r>
              <a:rPr lang="it-IT" sz="2000" b="1" dirty="0"/>
              <a:t>172</a:t>
            </a:r>
            <a:r>
              <a:rPr lang="it-IT" sz="2000" dirty="0"/>
              <a:t> milioni di euro su 406,5 </a:t>
            </a:r>
            <a:r>
              <a:rPr lang="it-IT" sz="2000" dirty="0" err="1"/>
              <a:t>meuro</a:t>
            </a:r>
            <a:r>
              <a:rPr lang="it-IT" sz="2000" dirty="0"/>
              <a:t> di dotazione del PR, pari ad oltre il </a:t>
            </a:r>
            <a:r>
              <a:rPr lang="it-IT" sz="2000" b="1" dirty="0"/>
              <a:t>42%</a:t>
            </a:r>
            <a:r>
              <a:rPr lang="it-IT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/>
              <a:t>Nelle slides successive è riportata una sintetica descrizione degli </a:t>
            </a:r>
            <a:r>
              <a:rPr lang="it-IT" sz="2000" b="1" dirty="0"/>
              <a:t>interventi programmati </a:t>
            </a:r>
            <a:r>
              <a:rPr lang="it-IT" sz="2000" dirty="0"/>
              <a:t>con l’indicazione della data prevista per l’attivazione delle procedure e la relativa dotazione finanziaria dell’Avviso/Bando pubblico.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3D48822-69C2-B234-F438-BBEF5E6004DC}"/>
              </a:ext>
            </a:extLst>
          </p:cNvPr>
          <p:cNvSpPr txBox="1"/>
          <p:nvPr/>
        </p:nvSpPr>
        <p:spPr>
          <a:xfrm>
            <a:off x="223736" y="1562574"/>
            <a:ext cx="8714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solidFill>
                  <a:srgbClr val="00B050"/>
                </a:solidFill>
              </a:rPr>
              <a:t>Gli interventi previsti</a:t>
            </a:r>
          </a:p>
        </p:txBody>
      </p:sp>
    </p:spTree>
    <p:extLst>
      <p:ext uri="{BB962C8B-B14F-4D97-AF65-F5344CB8AC3E}">
        <p14:creationId xmlns:p14="http://schemas.microsoft.com/office/powerpoint/2010/main" val="27857387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662</TotalTime>
  <Words>3030</Words>
  <Application>Microsoft Office PowerPoint</Application>
  <PresentationFormat>Presentazione su schermo (4:3)</PresentationFormat>
  <Paragraphs>570</Paragraphs>
  <Slides>21</Slides>
  <Notes>0</Notes>
  <HiddenSlides>2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Tema di Office</vt:lpstr>
      <vt:lpstr>Worksheet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nicola cipolla</cp:lastModifiedBy>
  <cp:revision>55</cp:revision>
  <cp:lastPrinted>2024-12-01T12:21:05Z</cp:lastPrinted>
  <dcterms:created xsi:type="dcterms:W3CDTF">2024-04-23T09:19:37Z</dcterms:created>
  <dcterms:modified xsi:type="dcterms:W3CDTF">2024-12-11T21:20:10Z</dcterms:modified>
</cp:coreProperties>
</file>