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98" r:id="rId4"/>
    <p:sldId id="261" r:id="rId5"/>
    <p:sldId id="282" r:id="rId6"/>
    <p:sldId id="259" r:id="rId7"/>
    <p:sldId id="283" r:id="rId8"/>
    <p:sldId id="260" r:id="rId9"/>
    <p:sldId id="287" r:id="rId10"/>
    <p:sldId id="285" r:id="rId11"/>
    <p:sldId id="288" r:id="rId12"/>
    <p:sldId id="286" r:id="rId13"/>
    <p:sldId id="289" r:id="rId14"/>
    <p:sldId id="263" r:id="rId15"/>
    <p:sldId id="264" r:id="rId16"/>
    <p:sldId id="265" r:id="rId17"/>
    <p:sldId id="267" r:id="rId18"/>
    <p:sldId id="277" r:id="rId19"/>
    <p:sldId id="291" r:id="rId20"/>
    <p:sldId id="292" r:id="rId21"/>
    <p:sldId id="294" r:id="rId22"/>
    <p:sldId id="295" r:id="rId23"/>
    <p:sldId id="296" r:id="rId24"/>
    <p:sldId id="297" r:id="rId25"/>
    <p:sldId id="268" r:id="rId26"/>
  </p:sldIdLst>
  <p:sldSz cx="9144000" cy="6858000" type="screen4x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474" autoAdjust="0"/>
  </p:normalViewPr>
  <p:slideViewPr>
    <p:cSldViewPr snapToGrid="0">
      <p:cViewPr varScale="1">
        <p:scale>
          <a:sx n="110" d="100"/>
          <a:sy n="110" d="100"/>
        </p:scale>
        <p:origin x="168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12420"/>
            <a:ext cx="8267700" cy="721020"/>
          </a:xfrm>
          <a:prstGeom prst="rect">
            <a:avLst/>
          </a:prstGeom>
        </p:spPr>
      </p:pic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C22C275F-B0EB-864E-5D43-E55BA2FCC9B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53146"/>
            <a:ext cx="82677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359999" y="1015429"/>
            <a:ext cx="8596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Programmazione europea 2021 - 2027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1520258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Abruzzo FESR 2021 - 2027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6397" y="2486752"/>
            <a:ext cx="7784123" cy="2850990"/>
          </a:xfrm>
        </p:spPr>
        <p:txBody>
          <a:bodyPr>
            <a:normAutofit/>
          </a:bodyPr>
          <a:lstStyle/>
          <a:p>
            <a:r>
              <a:rPr kumimoji="0" lang="it-IT" sz="2600" b="0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sym typeface="Helvetica"/>
              </a:rPr>
              <a:t>Comitato di Sorveglianza Unico - 12 dicembre </a:t>
            </a:r>
            <a:r>
              <a:rPr lang="it-IT" sz="2600" dirty="0">
                <a:solidFill>
                  <a:srgbClr val="002060"/>
                </a:solidFill>
              </a:rPr>
              <a:t>2024 </a:t>
            </a:r>
          </a:p>
          <a:p>
            <a:endParaRPr lang="it-IT" sz="2600" dirty="0">
              <a:solidFill>
                <a:srgbClr val="002060"/>
              </a:solidFill>
            </a:endParaRPr>
          </a:p>
          <a:p>
            <a:endParaRPr lang="it-IT" sz="2600" dirty="0">
              <a:solidFill>
                <a:srgbClr val="002060"/>
              </a:solidFill>
            </a:endParaRPr>
          </a:p>
          <a:p>
            <a:pPr defTabSz="914400"/>
            <a:r>
              <a:rPr lang="it-IT" altLang="it-IT" sz="2600" dirty="0">
                <a:solidFill>
                  <a:schemeClr val="accent1">
                    <a:lumMod val="75000"/>
                  </a:schemeClr>
                </a:solidFill>
              </a:rPr>
              <a:t>Punto 4) Attuazione</a:t>
            </a:r>
          </a:p>
          <a:p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a. Informativa su interventi avviati e/o previsti e su eventuali problematiche</a:t>
            </a:r>
          </a:p>
          <a:p>
            <a:endParaRPr lang="it-IT" sz="2100" dirty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endParaRPr lang="it-IT" sz="2400" dirty="0">
              <a:solidFill>
                <a:srgbClr val="002060"/>
              </a:solidFill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0A910-95DA-A489-0814-44F887C17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796DA7B-76EE-B51E-2329-BFF113964526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avviati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6DE6C4-24DA-A181-C2DA-B50F2DE84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995" y="1512277"/>
            <a:ext cx="7878589" cy="4420690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600"/>
              </a:spcBef>
            </a:pPr>
            <a:r>
              <a:rPr lang="it-IT" sz="7200" b="1" dirty="0"/>
              <a:t>Intervento 1.1.2.3</a:t>
            </a:r>
          </a:p>
          <a:p>
            <a:pPr>
              <a:spcBef>
                <a:spcPts val="600"/>
              </a:spcBef>
            </a:pPr>
            <a:r>
              <a:rPr lang="it-IT" sz="7200" b="1" dirty="0"/>
              <a:t>Servizi di prossimità presso strutture sanitarie e sedi regionali</a:t>
            </a:r>
          </a:p>
          <a:p>
            <a:pPr>
              <a:spcBef>
                <a:spcPts val="600"/>
              </a:spcBef>
            </a:pPr>
            <a:r>
              <a:rPr lang="it-IT" sz="7200" b="1" dirty="0"/>
              <a:t>Priorità I - OP 1 - OS 1.2 - Azione 1.2.1</a:t>
            </a:r>
            <a:endParaRPr lang="it-IT" sz="7200" dirty="0"/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Strumento attuativo: </a:t>
            </a:r>
            <a:r>
              <a:rPr lang="it-IT" sz="7200" dirty="0"/>
              <a:t>Accordo Quadro CONSIP 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Regime: </a:t>
            </a:r>
            <a:r>
              <a:rPr lang="it-IT" sz="7200" i="0" u="none" strike="noStrike" baseline="0" dirty="0">
                <a:solidFill>
                  <a:srgbClr val="1C1C1C"/>
                </a:solidFill>
              </a:rPr>
              <a:t>contrattuale</a:t>
            </a:r>
            <a:r>
              <a:rPr lang="it-IT" sz="7200" b="1" i="0" u="none" strike="noStrike" baseline="0" dirty="0">
                <a:solidFill>
                  <a:srgbClr val="1C1C1C"/>
                </a:solidFill>
              </a:rPr>
              <a:t> </a:t>
            </a:r>
          </a:p>
          <a:p>
            <a:pPr algn="just">
              <a:spcBef>
                <a:spcPts val="600"/>
              </a:spcBef>
            </a:pPr>
            <a:r>
              <a:rPr lang="it-IT" sz="7200" b="0" i="0" u="none" strike="noStrike" baseline="0" dirty="0">
                <a:solidFill>
                  <a:srgbClr val="000000"/>
                </a:solidFill>
              </a:rPr>
              <a:t>Importo: </a:t>
            </a:r>
            <a:r>
              <a:rPr lang="it-IT" sz="7200" b="1" i="0" u="none" strike="noStrike" baseline="0" dirty="0">
                <a:solidFill>
                  <a:srgbClr val="000000"/>
                </a:solidFill>
              </a:rPr>
              <a:t>4,5</a:t>
            </a:r>
            <a:r>
              <a:rPr lang="it-IT" sz="7200" b="1" dirty="0"/>
              <a:t>Meuro 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Destinatario finale:</a:t>
            </a:r>
            <a:r>
              <a:rPr lang="it-IT" sz="7200" b="0" i="0" u="none" strike="noStrike" baseline="0" dirty="0">
                <a:solidFill>
                  <a:srgbClr val="1C1C1C"/>
                </a:solidFill>
              </a:rPr>
              <a:t> Regione Abruzzo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Forma di finanziamento: </a:t>
            </a:r>
            <a:r>
              <a:rPr lang="it-IT" sz="7200" dirty="0">
                <a:solidFill>
                  <a:srgbClr val="1C1C1C"/>
                </a:solidFill>
              </a:rPr>
              <a:t>S</a:t>
            </a:r>
            <a:r>
              <a:rPr lang="it-IT" sz="7200" b="0" i="0" u="none" strike="noStrike" baseline="0" dirty="0">
                <a:solidFill>
                  <a:srgbClr val="1C1C1C"/>
                </a:solidFill>
              </a:rPr>
              <a:t>ovvenzione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Forma di sovvenzione</a:t>
            </a:r>
            <a:r>
              <a:rPr lang="it-IT" sz="7200" b="0" i="0" u="none" strike="noStrike" baseline="0" dirty="0">
                <a:solidFill>
                  <a:srgbClr val="1C1C1C"/>
                </a:solidFill>
              </a:rPr>
              <a:t>: costi reali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Localizzazione: </a:t>
            </a:r>
            <a:r>
              <a:rPr lang="it-IT" sz="7200" b="0" i="0" u="none" strike="noStrike" baseline="0" dirty="0">
                <a:solidFill>
                  <a:srgbClr val="1C1C1C"/>
                </a:solidFill>
              </a:rPr>
              <a:t>intero territorio regionale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Risultati attesi:</a:t>
            </a:r>
            <a:endParaRPr lang="it-IT" sz="7200" b="0" i="0" u="none" strike="noStrike" baseline="0" dirty="0">
              <a:solidFill>
                <a:srgbClr val="1C1C1C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Medio periodo: </a:t>
            </a:r>
            <a:r>
              <a:rPr lang="it-IT" sz="7200" b="0" i="0" u="none" strike="noStrike" baseline="0" dirty="0"/>
              <a:t>Maggiore efficienza ed efficacia della PA, riduzione dei costi delle imprese per la gestione di pratiche amministrative e autorizzative, aumento della possibilità di accesso ai servizi amministrativi digitali per tutti i cittadini e maggiore efficienza dei servizi pubblici.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Lungo termine:</a:t>
            </a:r>
            <a:r>
              <a:rPr lang="it-IT" sz="7200" dirty="0">
                <a:solidFill>
                  <a:srgbClr val="1C1C1C"/>
                </a:solidFill>
              </a:rPr>
              <a:t> </a:t>
            </a:r>
            <a:r>
              <a:rPr lang="it-IT" sz="7200" b="0" i="0" u="none" strike="noStrike" baseline="0" dirty="0"/>
              <a:t>potenziamento dell’attrattività dell’intero Abruzzo per le risorse mobili e una maggiore possibilità per i cittadini di fruire di importanti diritti di cittadinanza più facilmente</a:t>
            </a:r>
            <a:endParaRPr lang="it-IT" sz="7200" b="0" i="0" u="none" strike="noStrike" baseline="0" dirty="0">
              <a:solidFill>
                <a:srgbClr val="000000"/>
              </a:solidFill>
            </a:endParaRPr>
          </a:p>
          <a:p>
            <a:pPr algn="just"/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043186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82E258-4A5C-8ED1-0CBB-6A8BF46BA7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53C5903-A195-8397-5147-B77B8D5FFCE3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avviati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DC3A769-FCED-E4D0-C6B4-33131128B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850" y="1992379"/>
            <a:ext cx="5410200" cy="319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110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CA0C5F-B81D-3BD0-334D-9AD9B979C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BCF9872-938C-3B79-16E1-0C88EEB65D80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avviati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D9568D-3C53-81BA-1899-51BE134BA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995" y="1512277"/>
            <a:ext cx="7878589" cy="4420690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600"/>
              </a:spcBef>
            </a:pPr>
            <a:r>
              <a:rPr lang="it-IT" sz="7200" b="1" dirty="0"/>
              <a:t>Intervento 1.1.2.4</a:t>
            </a:r>
          </a:p>
          <a:p>
            <a:pPr>
              <a:spcBef>
                <a:spcPts val="600"/>
              </a:spcBef>
            </a:pPr>
            <a:r>
              <a:rPr lang="it-IT" sz="7200" b="1" dirty="0"/>
              <a:t>Re-ingegnerizzazione e messa in sicurezza dei servizi web della Regione Abruzzo</a:t>
            </a:r>
          </a:p>
          <a:p>
            <a:pPr>
              <a:spcBef>
                <a:spcPts val="600"/>
              </a:spcBef>
            </a:pPr>
            <a:r>
              <a:rPr lang="it-IT" sz="7200" b="1" dirty="0"/>
              <a:t>Priorità I - OP 1 - OS 1.2 - Azione 1.2.1</a:t>
            </a:r>
            <a:endParaRPr lang="it-IT" sz="7200" dirty="0"/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Strumento attuativo: </a:t>
            </a:r>
            <a:r>
              <a:rPr lang="it-IT" sz="7200" dirty="0"/>
              <a:t>Accordo Quadro CONSIP 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Regime: </a:t>
            </a:r>
            <a:r>
              <a:rPr lang="it-IT" sz="7200" i="0" u="none" strike="noStrike" baseline="0" dirty="0">
                <a:solidFill>
                  <a:srgbClr val="1C1C1C"/>
                </a:solidFill>
              </a:rPr>
              <a:t>contrattuale</a:t>
            </a:r>
            <a:r>
              <a:rPr lang="it-IT" sz="7200" b="1" i="0" u="none" strike="noStrike" baseline="0" dirty="0">
                <a:solidFill>
                  <a:srgbClr val="1C1C1C"/>
                </a:solidFill>
              </a:rPr>
              <a:t> </a:t>
            </a:r>
          </a:p>
          <a:p>
            <a:pPr algn="just">
              <a:spcBef>
                <a:spcPts val="600"/>
              </a:spcBef>
            </a:pPr>
            <a:r>
              <a:rPr lang="it-IT" sz="7200" b="0" i="0" u="none" strike="noStrike" baseline="0" dirty="0">
                <a:solidFill>
                  <a:srgbClr val="000000"/>
                </a:solidFill>
              </a:rPr>
              <a:t>Importo: </a:t>
            </a:r>
            <a:r>
              <a:rPr lang="it-IT" sz="7200" b="1" i="0" u="none" strike="noStrike" baseline="0" dirty="0">
                <a:solidFill>
                  <a:srgbClr val="000000"/>
                </a:solidFill>
              </a:rPr>
              <a:t>3</a:t>
            </a:r>
            <a:r>
              <a:rPr lang="it-IT" sz="7200" b="1" dirty="0"/>
              <a:t>Meuro 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Destinatario finale:</a:t>
            </a:r>
            <a:r>
              <a:rPr lang="it-IT" sz="7200" b="0" i="0" u="none" strike="noStrike" baseline="0" dirty="0">
                <a:solidFill>
                  <a:srgbClr val="1C1C1C"/>
                </a:solidFill>
              </a:rPr>
              <a:t> Regione Abruzzo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Forma di finanziamento: </a:t>
            </a:r>
            <a:r>
              <a:rPr lang="it-IT" sz="7200" dirty="0">
                <a:solidFill>
                  <a:srgbClr val="1C1C1C"/>
                </a:solidFill>
              </a:rPr>
              <a:t>S</a:t>
            </a:r>
            <a:r>
              <a:rPr lang="it-IT" sz="7200" b="0" i="0" u="none" strike="noStrike" baseline="0" dirty="0">
                <a:solidFill>
                  <a:srgbClr val="1C1C1C"/>
                </a:solidFill>
              </a:rPr>
              <a:t>ovvenzione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Forma di sovvenzione</a:t>
            </a:r>
            <a:r>
              <a:rPr lang="it-IT" sz="7200" b="0" i="0" u="none" strike="noStrike" baseline="0" dirty="0">
                <a:solidFill>
                  <a:srgbClr val="1C1C1C"/>
                </a:solidFill>
              </a:rPr>
              <a:t>: costi reali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Localizzazione: </a:t>
            </a:r>
            <a:r>
              <a:rPr lang="it-IT" sz="7200" b="0" i="0" u="none" strike="noStrike" baseline="0" dirty="0">
                <a:solidFill>
                  <a:srgbClr val="1C1C1C"/>
                </a:solidFill>
              </a:rPr>
              <a:t>intero territorio regionale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Risultati attesi:</a:t>
            </a:r>
            <a:endParaRPr lang="it-IT" sz="7200" b="0" i="0" u="none" strike="noStrike" baseline="0" dirty="0">
              <a:solidFill>
                <a:srgbClr val="1C1C1C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Medio periodo: </a:t>
            </a:r>
            <a:r>
              <a:rPr lang="it-IT" sz="7200" b="0" i="0" u="none" strike="noStrike" baseline="0" dirty="0"/>
              <a:t>Maggiore efficienza ed efficacia della PA, riduzione dei costi delle imprese per la gestione di pratiche amministrative e autorizzative, aumento della possibilità di accesso ai servizi amministrativi digitali per tutti i cittadini e maggiore efficienza dei servizi pubblici.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Lungo termine:</a:t>
            </a:r>
            <a:r>
              <a:rPr lang="it-IT" sz="7200" dirty="0">
                <a:solidFill>
                  <a:srgbClr val="1C1C1C"/>
                </a:solidFill>
              </a:rPr>
              <a:t> </a:t>
            </a:r>
            <a:r>
              <a:rPr lang="it-IT" sz="7200" b="0" i="0" u="none" strike="noStrike" baseline="0" dirty="0"/>
              <a:t>potenziamento dell’attrattività dell’intero Abruzzo per le risorse mobili e una maggiore possibilità per i cittadini di fruire di importanti diritti di cittadinanza più facilmente</a:t>
            </a:r>
            <a:endParaRPr lang="it-IT" sz="7200" b="0" i="0" u="none" strike="noStrike" baseline="0" dirty="0">
              <a:solidFill>
                <a:srgbClr val="000000"/>
              </a:solidFill>
            </a:endParaRPr>
          </a:p>
          <a:p>
            <a:pPr algn="just"/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177525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2649D3-7897-8EBF-6460-55FE05CC02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279A692-90AD-F52A-5B14-C66390C98DBC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avviati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31EE3F5-454E-8F19-EF7B-06F1B0668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725" y="2051184"/>
            <a:ext cx="5534025" cy="320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804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3920D5-7CB1-7011-F0F5-0D484D757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D0A3CBB-6214-D0C5-D309-64AFE41313BA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avviati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393C98B-5447-BB2C-BBB3-1933AD2D7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723" y="1840522"/>
            <a:ext cx="7655169" cy="4185139"/>
          </a:xfrm>
        </p:spPr>
        <p:txBody>
          <a:bodyPr>
            <a:noAutofit/>
          </a:bodyPr>
          <a:lstStyle/>
          <a:p>
            <a:pPr algn="just"/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5.1 Attuazione delle Strategie Territoriali integrate per le Aree Urbane Funzionali (AUF)</a:t>
            </a:r>
            <a:r>
              <a:rPr lang="it-IT" sz="2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it-IT" sz="2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Importo stanziato </a:t>
            </a:r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40,6Meuro</a:t>
            </a:r>
            <a:r>
              <a:rPr lang="it-IT" sz="2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</a:rPr>
              <a:t>L’Avviso è stato pubblicato il 18/07/2024 con scadenza 14/09/2024, per un importo di </a:t>
            </a:r>
            <a:r>
              <a:rPr lang="it-IT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5Meuro</a:t>
            </a:r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it-IT" sz="2000" dirty="0"/>
          </a:p>
          <a:p>
            <a:pPr algn="just"/>
            <a:r>
              <a:rPr lang="it-IT" sz="2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L’Avviso è finalizzato alla presentazione delle candidature, secondo modalità e tempi stabiliti, per la realizzazione delle Strategie Territoriali delle otto </a:t>
            </a:r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Aree Urbane Funzionali </a:t>
            </a:r>
            <a:r>
              <a:rPr lang="it-IT" sz="2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L’Aquila, Avezzano, Sulmona, Teramo, Pescara, Chieti, Lanciano e Vasto, previste nel PR Abruzzo FESR 21-27.</a:t>
            </a:r>
          </a:p>
          <a:p>
            <a:pPr algn="just"/>
            <a:r>
              <a:rPr lang="it-IT" sz="2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L’Avviso disciplina l’accesso delle Coalizioni territoriali componenti le AUF al sostegno dedicato al disegno, alla progettazione, all’animazione partenariale, al monitoraggio e all’auto-valutazione della Strategia Territoriale.</a:t>
            </a:r>
          </a:p>
        </p:txBody>
      </p:sp>
    </p:spTree>
    <p:extLst>
      <p:ext uri="{BB962C8B-B14F-4D97-AF65-F5344CB8AC3E}">
        <p14:creationId xmlns:p14="http://schemas.microsoft.com/office/powerpoint/2010/main" val="1758358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ACB9A7-0ADB-9465-DAE0-2DC8E50F20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2D163D8-9F41-9EE4-FCCB-3A7880C9231C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avviati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5BA583F-19DA-577C-F294-7CC0EE48B6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415" y="1723315"/>
            <a:ext cx="7655169" cy="4466470"/>
          </a:xfrm>
        </p:spPr>
        <p:txBody>
          <a:bodyPr>
            <a:noAutofit/>
          </a:bodyPr>
          <a:lstStyle/>
          <a:p>
            <a:pPr algn="just"/>
            <a:r>
              <a:rPr lang="it-IT" sz="1800" b="1" i="0" u="none" strike="noStrike" baseline="0" dirty="0">
                <a:solidFill>
                  <a:srgbClr val="000000"/>
                </a:solidFill>
              </a:rPr>
              <a:t>5.2. Attuazione delle Strategie Territoriali delle Aree Interne della Regione Abruzzo</a:t>
            </a:r>
            <a:r>
              <a:rPr lang="it-IT" sz="1800" b="0" i="0" u="none" strike="noStrike" baseline="0" dirty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it-IT" sz="1900" b="0" i="0" u="none" strike="noStrike" baseline="0" dirty="0">
                <a:solidFill>
                  <a:srgbClr val="000000"/>
                </a:solidFill>
              </a:rPr>
              <a:t>Importo stanziato </a:t>
            </a:r>
            <a:r>
              <a:rPr lang="it-IT" sz="1900" b="1" i="0" u="none" strike="noStrike" baseline="0" dirty="0">
                <a:solidFill>
                  <a:srgbClr val="000000"/>
                </a:solidFill>
              </a:rPr>
              <a:t>66,9Meuro </a:t>
            </a:r>
            <a:r>
              <a:rPr lang="it-IT" sz="1900" b="0" i="0" u="none" strike="noStrike" baseline="0" dirty="0">
                <a:solidFill>
                  <a:srgbClr val="000000"/>
                </a:solidFill>
              </a:rPr>
              <a:t>(39,4Meuro FESR e 27,5Meuro FSE+). </a:t>
            </a:r>
          </a:p>
          <a:p>
            <a:pPr algn="just"/>
            <a:r>
              <a:rPr lang="it-IT" sz="1900" dirty="0">
                <a:solidFill>
                  <a:srgbClr val="000000"/>
                </a:solidFill>
              </a:rPr>
              <a:t>L’Avviso è stato pubblicato il 1/08/2024 con scadenza 27/09/2024, per un importo di </a:t>
            </a:r>
            <a:r>
              <a:rPr lang="it-IT" sz="1900" b="1" dirty="0">
                <a:solidFill>
                  <a:srgbClr val="000000"/>
                </a:solidFill>
              </a:rPr>
              <a:t>5Meuro</a:t>
            </a:r>
            <a:r>
              <a:rPr lang="it-IT" sz="1900" dirty="0">
                <a:solidFill>
                  <a:srgbClr val="000000"/>
                </a:solidFill>
              </a:rPr>
              <a:t>. </a:t>
            </a:r>
            <a:endParaRPr lang="it-IT" sz="1900" dirty="0"/>
          </a:p>
          <a:p>
            <a:pPr algn="just"/>
            <a:r>
              <a:rPr lang="it-IT" sz="1900" b="0" i="0" u="none" strike="noStrike" baseline="0" dirty="0">
                <a:solidFill>
                  <a:srgbClr val="000000"/>
                </a:solidFill>
              </a:rPr>
              <a:t>L’Avviso è finalizzato alla presentazione delle candidature, secondo modalità e tempi stabiliti, per la realizzazione delle Strategie Territoriali delle </a:t>
            </a:r>
            <a:r>
              <a:rPr lang="it-IT" sz="1900" b="1" i="0" u="none" strike="noStrike" baseline="0" dirty="0">
                <a:solidFill>
                  <a:srgbClr val="000000"/>
                </a:solidFill>
              </a:rPr>
              <a:t>Aree Interne </a:t>
            </a:r>
            <a:r>
              <a:rPr lang="it-IT" sz="1900" b="0" i="0" u="none" strike="noStrike" baseline="0" dirty="0">
                <a:solidFill>
                  <a:srgbClr val="000000"/>
                </a:solidFill>
              </a:rPr>
              <a:t>(Basso Sangro-Trigno, </a:t>
            </a:r>
            <a:r>
              <a:rPr lang="it-IT" sz="1900" b="0" i="0" u="none" strike="noStrike" baseline="0" dirty="0" err="1">
                <a:solidFill>
                  <a:srgbClr val="000000"/>
                </a:solidFill>
              </a:rPr>
              <a:t>Valfino</a:t>
            </a:r>
            <a:r>
              <a:rPr lang="it-IT" sz="1900" b="0" i="0" u="none" strike="noStrike" baseline="0" dirty="0">
                <a:solidFill>
                  <a:srgbClr val="000000"/>
                </a:solidFill>
              </a:rPr>
              <a:t>-Val Vestina; Alto Aterno -Gran Sasso Laga, Valle del Giovenco-Val </a:t>
            </a:r>
            <a:r>
              <a:rPr lang="it-IT" sz="1900" b="0" i="0" u="none" strike="noStrike" baseline="0" dirty="0" err="1">
                <a:solidFill>
                  <a:srgbClr val="000000"/>
                </a:solidFill>
              </a:rPr>
              <a:t>Robeto</a:t>
            </a:r>
            <a:r>
              <a:rPr lang="it-IT" sz="1900" b="0" i="0" u="none" strike="noStrike" baseline="0" dirty="0">
                <a:solidFill>
                  <a:srgbClr val="000000"/>
                </a:solidFill>
              </a:rPr>
              <a:t>, Valle </a:t>
            </a:r>
            <a:r>
              <a:rPr lang="it-IT" sz="1900" b="0" i="0" u="none" strike="noStrike" baseline="0" dirty="0" err="1">
                <a:solidFill>
                  <a:srgbClr val="000000"/>
                </a:solidFill>
              </a:rPr>
              <a:t>Subequana</a:t>
            </a:r>
            <a:r>
              <a:rPr lang="it-IT" sz="1900" b="0" i="0" u="none" strike="noStrike" baseline="0" dirty="0">
                <a:solidFill>
                  <a:srgbClr val="000000"/>
                </a:solidFill>
              </a:rPr>
              <a:t>-Gran Sasso, Valle del Sagittario-Alto Sangro, Piana del Cavaliere-Alto Liri). </a:t>
            </a:r>
          </a:p>
          <a:p>
            <a:pPr algn="just"/>
            <a:r>
              <a:rPr lang="it-IT" sz="1900" b="0" i="0" u="none" strike="noStrike" baseline="0" dirty="0">
                <a:solidFill>
                  <a:srgbClr val="000000"/>
                </a:solidFill>
              </a:rPr>
              <a:t>L’avviso costituisce anche uno strumento di approfondimento per definire la configurazione geografica delle Strategie Territoriali. Esso è rivolto alle Coalizioni territoriali componenti le Aree Interne le quali possono fare richiesta di partecipazione all‘avviso pubblico presentando la domanda tramite il Comune capofila. </a:t>
            </a:r>
          </a:p>
        </p:txBody>
      </p:sp>
    </p:spTree>
    <p:extLst>
      <p:ext uri="{BB962C8B-B14F-4D97-AF65-F5344CB8AC3E}">
        <p14:creationId xmlns:p14="http://schemas.microsoft.com/office/powerpoint/2010/main" val="3049441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D21C6F-4712-5499-C3F3-6A20BFB016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57C84EB-F718-DFB9-B698-0F6FB0234B5E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avviati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2B35CAA-54FD-F4A0-991C-82122319C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9220" y="1415539"/>
            <a:ext cx="7655169" cy="4636918"/>
          </a:xfrm>
        </p:spPr>
        <p:txBody>
          <a:bodyPr>
            <a:noAutofit/>
          </a:bodyPr>
          <a:lstStyle/>
          <a:p>
            <a:pPr algn="just"/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In relazione alla Priorità </a:t>
            </a:r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Assistenza Tecnica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con la DGR n. 747 del 13/11/2023 è stato approvato lo schema di Convenzione per l’affidamento del Servizio di Assistenza Tecnica dei Programmi FESR e FSE+ 2021-2027 alla società </a:t>
            </a:r>
            <a:r>
              <a:rPr lang="it-IT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Fi.R.A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S.p.A. (ente in house della Regione Abruzzo), per un importo totale pari ad Euro 15.650.000,00 (IVA inclusa,) di cui Euro 9.750.000 a valere sul FESR e Euro 5.900.000,00 a valere sul FSE+. </a:t>
            </a:r>
            <a:endParaRPr lang="it-IT" sz="2000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Successivamente 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si sono avviate le procedure di selezione delle 22 risorse umane</a:t>
            </a:r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</a:rPr>
              <a:t> contrattualizzate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Per il PR FESR, l’erogazione del Servizio di Assistenza Tecnica ha preso avvio ad aprile 2024. </a:t>
            </a:r>
            <a:endParaRPr lang="it-IT" sz="2000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Con DGR del 19.11.2023, n. 747, la Giunta regionale ha approvato una ulteriore convenzione con </a:t>
            </a:r>
            <a:r>
              <a:rPr lang="it-IT" sz="2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FiR.A</a:t>
            </a:r>
            <a:r>
              <a:rPr lang="it-IT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S.p.A. per un importo pari a Euro 750.000,00 per l’acquisizione di consulenti esperti in materia di VAS e per l’integrazione del team per i controlli (in loco, stabilità operazioni e verifica autodichiarazioni)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415215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6FA9B9-BF60-FAD1-56A2-7A68AE3B6D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45F406F-DE6F-789D-F759-BC62FF6CAFD3}"/>
              </a:ext>
            </a:extLst>
          </p:cNvPr>
          <p:cNvSpPr txBox="1"/>
          <p:nvPr/>
        </p:nvSpPr>
        <p:spPr>
          <a:xfrm>
            <a:off x="359999" y="912876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Attuazione finanziaria degli Interventi avviati (al 30/11/2024)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0BAEDB05-705C-9E54-4343-57533D76B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80" y="1312986"/>
            <a:ext cx="8769840" cy="502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938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5148C6-0FE2-B43A-528B-F8EE5DC420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D03BB52-0928-C053-50E4-C225C1FBA833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previsti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97262E43-4021-7D52-A5DC-145D4798C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" y="1562100"/>
            <a:ext cx="8734425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372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440CD-EE2A-424A-2661-86ABB87BE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173F10B-6EC5-5F09-FDC2-5C9F4B25B5FE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previsti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0C05EC4-8AEB-BC95-8AF9-9678E5501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" y="1090612"/>
            <a:ext cx="8734425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89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98A50D-7062-1365-9F1C-13992372A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E6E223F-0337-8FF7-F807-97CD9F937052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Il Piano di Attuazione degli Interventi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9ED44A-EBB8-C0F2-4322-E47C2AE0E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723" y="1840523"/>
            <a:ext cx="7655169" cy="362243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L’attuazione del PR Abruzzo FESR 21-27 è pianificata dall’</a:t>
            </a:r>
            <a:r>
              <a:rPr lang="it-IT" dirty="0" err="1"/>
              <a:t>AdG</a:t>
            </a:r>
            <a:r>
              <a:rPr lang="it-IT" dirty="0"/>
              <a:t> attraverso: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il </a:t>
            </a:r>
            <a:r>
              <a:rPr lang="it-IT" b="1" dirty="0"/>
              <a:t>Piano di Attuazione degli Interventi (PAI)</a:t>
            </a:r>
            <a:r>
              <a:rPr lang="it-IT" dirty="0"/>
              <a:t>;</a:t>
            </a:r>
            <a:r>
              <a:rPr lang="it-IT" b="1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il correlato </a:t>
            </a:r>
            <a:r>
              <a:rPr lang="it-IT" b="1" dirty="0"/>
              <a:t>Calendario degli inviti a presentare proposte</a:t>
            </a:r>
            <a:r>
              <a:rPr lang="it-IT" dirty="0"/>
              <a:t>; </a:t>
            </a:r>
          </a:p>
          <a:p>
            <a:pPr algn="just"/>
            <a:r>
              <a:rPr lang="it-IT" dirty="0"/>
              <a:t>aggiornati periodicamente e pubblicati nella sezione </a:t>
            </a:r>
            <a:r>
              <a:rPr lang="it-IT" sz="2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Abruzzo Coesione </a:t>
            </a:r>
            <a:r>
              <a:rPr lang="it-IT" dirty="0"/>
              <a:t>del portare regionale. </a:t>
            </a:r>
          </a:p>
          <a:p>
            <a:pPr algn="just"/>
            <a:r>
              <a:rPr lang="it-IT" dirty="0"/>
              <a:t>Ad oggi, sono stati approvati dalla Giunta Regionale Abruzzo tre PAI, l’ultimo dei quali con </a:t>
            </a:r>
            <a:r>
              <a:rPr lang="it-IT" b="1" dirty="0"/>
              <a:t>DGR n.745 del 19/11/2024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Il contenuto del PAI è alimentato in modo progressivo dalle Schede Intervento proposte dalle Strutture Responsabili dell’Attuazione (</a:t>
            </a:r>
            <a:r>
              <a:rPr lang="it-IT" b="1" dirty="0"/>
              <a:t>SRA</a:t>
            </a:r>
            <a:r>
              <a:rPr lang="it-IT" dirty="0"/>
              <a:t>) e verificate dall’Autorità di Gestione del Programma. </a:t>
            </a:r>
          </a:p>
          <a:p>
            <a:pPr algn="l"/>
            <a:endParaRPr lang="it-IT" sz="2100" dirty="0"/>
          </a:p>
        </p:txBody>
      </p:sp>
    </p:spTree>
    <p:extLst>
      <p:ext uri="{BB962C8B-B14F-4D97-AF65-F5344CB8AC3E}">
        <p14:creationId xmlns:p14="http://schemas.microsoft.com/office/powerpoint/2010/main" val="1620180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38C6B-B380-2F29-0B10-406D0726D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5C5EF9A-AB02-A680-9490-2B86722B926E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previsti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0B87982-1201-8691-77AF-07285E8B0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" y="1066800"/>
            <a:ext cx="873442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881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0665F-6DC1-9585-B624-3D24503128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D893C12-229D-89E0-93AD-D4DF10AA4001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previsti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1EF2386-821E-8102-0E37-EB17BF0077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946" y="1415539"/>
            <a:ext cx="8201026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27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A82076-E18E-EF1A-6B0F-EF954EF536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A041158-1C14-045D-EBA0-8ED677F7FC2D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previsti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EB4EA02-AE56-DC42-D8D2-EC49749EA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56" y="1415539"/>
            <a:ext cx="8471145" cy="476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97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406439-BA54-F048-7449-73831CE67F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DAFEE52-0432-3DFD-D3CC-130BA65480D4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Problematiche</a:t>
            </a:r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374E1E88-3336-F8B1-1B7D-D215DC550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415" y="1678597"/>
            <a:ext cx="7655169" cy="4255478"/>
          </a:xfrm>
        </p:spPr>
        <p:txBody>
          <a:bodyPr>
            <a:noAutofit/>
          </a:bodyPr>
          <a:lstStyle/>
          <a:p>
            <a:pPr algn="just"/>
            <a:r>
              <a:rPr lang="it-IT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Le </a:t>
            </a:r>
            <a:r>
              <a:rPr lang="it-IT" sz="19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questioni che hanno inciso sulla performance </a:t>
            </a:r>
            <a:r>
              <a:rPr lang="it-IT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del Programma Regionale FESR 21-27 sono state:</a:t>
            </a:r>
          </a:p>
          <a:p>
            <a:pPr algn="just">
              <a:lnSpc>
                <a:spcPct val="0"/>
              </a:lnSpc>
            </a:pPr>
            <a:endParaRPr lang="it-IT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la carenza di cofinanziamento regionale;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la carenza di personale regionale dedicato all’attuazione del PR;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l’avvio, nel frattempo, da parte delle competenti Strutture Responsabili di Attuazione, di operazioni a valere sui Programmi PNRR e FSC;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la mancata riprogrammazione, entro il 31/08/2024, in adesione al Regolamento (UE) n. 795/2024 (STEP), per carenza di interesse da parte degli stakeholder di riferimento;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l’impegno fortemente concentrato sulle attività di chiusura del POR FESR Abruzzo 14-20, da parte delle strutture regionali coinvolte.</a:t>
            </a:r>
          </a:p>
        </p:txBody>
      </p:sp>
    </p:spTree>
    <p:extLst>
      <p:ext uri="{BB962C8B-B14F-4D97-AF65-F5344CB8AC3E}">
        <p14:creationId xmlns:p14="http://schemas.microsoft.com/office/powerpoint/2010/main" val="206072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7FBF80-D4C0-E336-8780-2534FD02F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9BBC01A-039C-FD69-A7F0-D779DB08D205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Soluzioni</a:t>
            </a:r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48D67E10-74E5-3DCA-8652-7D9DF1BF4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0874" y="1688122"/>
            <a:ext cx="7655169" cy="4255478"/>
          </a:xfrm>
        </p:spPr>
        <p:txBody>
          <a:bodyPr>
            <a:noAutofit/>
          </a:bodyPr>
          <a:lstStyle/>
          <a:p>
            <a:pPr algn="just"/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Le </a:t>
            </a:r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soluzioni per l’accelerazione della spesa e il raggiungimento dei target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Delibera CIPESS n. 15/2024 con la quale sono state assegnate, in favore della Regione Abruzzo, le risorse FSC 21-27, fino a </a:t>
            </a:r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euro 97.888.54,00 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quale </a:t>
            </a:r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cofinanziamento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dei Programmi Regionali europei (FESR e FSE+ Abruzzo 21-27);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ulteriori approfondimenti circa la valutazione di un’</a:t>
            </a:r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eventuale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riprogrammazione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in adesione al Regolamento (UE) n. 795/2024 (STEP), da presentare entro il 31/03/2025, previa verifica dell’interesse da parte del sistema imprenditoriale abruzzese;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procedure per </a:t>
            </a:r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incrementare il Gruppo di Lavoro 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relativo all’Assistenza Tecnica.</a:t>
            </a:r>
          </a:p>
          <a:p>
            <a:pPr algn="just"/>
            <a:endParaRPr lang="it-IT" sz="19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0"/>
              </a:lnSpc>
            </a:pPr>
            <a:endParaRPr lang="it-IT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58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28BCE2-E9D4-E6E2-757E-7EE65198DF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ADEC75C-8AC1-4AA9-0049-DF01D6ED54E0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788700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FF7E37-40C0-D899-CF91-6AF9C936C8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C2D3344-A067-296E-4A59-624F4776087F}"/>
              </a:ext>
            </a:extLst>
          </p:cNvPr>
          <p:cNvSpPr txBox="1"/>
          <p:nvPr/>
        </p:nvSpPr>
        <p:spPr>
          <a:xfrm>
            <a:off x="359999" y="1015429"/>
            <a:ext cx="8596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Avanzamento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di spesa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8C89E52-5822-FDAF-F9CD-2ACFE9838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46" y="1883410"/>
            <a:ext cx="8489226" cy="351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399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B84457-13E5-8EFA-FB87-7A68BD54C4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86B425C-2D8E-A925-F6FB-2E52E640889E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avviati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546B4B2-5BF2-AA59-5439-F99A4E1BE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999" y="1415539"/>
            <a:ext cx="8490924" cy="4466492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spcBef>
                <a:spcPts val="600"/>
              </a:spcBef>
            </a:pPr>
            <a:r>
              <a:rPr lang="it-IT" sz="2100" b="1" dirty="0">
                <a:ea typeface="Verdana" panose="020B0604030504040204" pitchFamily="34" charset="0"/>
                <a:cs typeface="Times New Roman" panose="02020603050405020304" pitchFamily="18" charset="0"/>
              </a:rPr>
              <a:t>Intervento 1.1.1.1  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</a:pPr>
            <a:r>
              <a:rPr lang="it-IT" sz="2100" b="1" dirty="0">
                <a:ea typeface="Verdana" panose="020B0604030504040204" pitchFamily="34" charset="0"/>
                <a:cs typeface="Times New Roman" panose="02020603050405020304" pitchFamily="18" charset="0"/>
              </a:rPr>
              <a:t>Sostegno a processi di ricerca, innovazione, sviluppo e trasferimento tecnologico 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</a:pPr>
            <a:r>
              <a:rPr lang="it-IT" sz="2100" b="1" dirty="0">
                <a:ea typeface="Verdana" panose="020B0604030504040204" pitchFamily="34" charset="0"/>
                <a:cs typeface="Times New Roman" panose="02020603050405020304" pitchFamily="18" charset="0"/>
              </a:rPr>
              <a:t>Priorità I - OP 1 - OS 1.1 - Azione 1.1.1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2100" b="1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Strumento attuativo: </a:t>
            </a:r>
            <a:r>
              <a:rPr lang="it-IT" sz="2100" b="0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Avviso pubblico con valutazione di merito 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2100" b="1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Regime: </a:t>
            </a:r>
            <a:r>
              <a:rPr lang="it-IT" sz="2100" b="0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Aiuti in esenzione (art.25 del Regolamento 651/2024 e </a:t>
            </a:r>
            <a:r>
              <a:rPr lang="it-IT" sz="2100" b="0" i="0" u="none" strike="noStrike" baseline="0" dirty="0" err="1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ss.mm.ii</a:t>
            </a:r>
            <a:r>
              <a:rPr lang="it-IT" sz="2100" b="0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.)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2100" b="1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Importo: 35Meuro </a:t>
            </a:r>
            <a:r>
              <a:rPr lang="it-IT" sz="2100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(2</a:t>
            </a:r>
            <a:r>
              <a:rPr lang="it-IT" sz="2100" b="0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7Meuro: dotazione iniziale + 8Meuro: scorrimento graduatoria)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2100" b="1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Destinatari finali:</a:t>
            </a:r>
            <a:r>
              <a:rPr lang="it-IT" sz="2100" b="0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 PMI (n. 99)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2100" b="1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Forma di finanziamento: </a:t>
            </a:r>
            <a:r>
              <a:rPr lang="it-IT" sz="210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lang="it-IT" sz="2100" b="0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ovvenzione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2100" b="1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Forma di sovvenzione</a:t>
            </a:r>
            <a:r>
              <a:rPr lang="it-IT" sz="2100" b="0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: Unità di Costi Standard + finanziamenti a tasso forfettario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2100" b="1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Localizzazione: </a:t>
            </a:r>
            <a:r>
              <a:rPr lang="it-IT" sz="2100" b="0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intero territorio regionale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it-IT" sz="2100" b="1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Risultati attesi:</a:t>
            </a:r>
            <a:endParaRPr lang="it-IT" sz="2100" b="0" i="0" u="none" strike="noStrike" baseline="0" dirty="0">
              <a:solidFill>
                <a:srgbClr val="1C1C1C"/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2100" b="1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Medio periodo: </a:t>
            </a:r>
            <a:r>
              <a:rPr lang="it-IT" sz="210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rafforzamento delle attività di ricerca e innovazione delle imprese, consolidamento di una cultura innovativa all’interno delle imprese e della propensione a valorizzare i risultati della ricerca;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2100" b="1" i="0" u="none" strike="noStrike" baseline="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Lungo termine: </a:t>
            </a:r>
            <a:r>
              <a:rPr lang="it-IT" sz="2100" dirty="0">
                <a:solidFill>
                  <a:srgbClr val="1C1C1C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potenziamento della produttività e della competitività relativa delle imprese.</a:t>
            </a:r>
          </a:p>
          <a:p>
            <a:pPr algn="l"/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71164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5E397617-6932-C276-3F91-A3EF3C4CA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372" y="1579347"/>
            <a:ext cx="7279255" cy="459871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A265B840-FB5E-9BC7-D939-BF86A0D6F035}"/>
              </a:ext>
            </a:extLst>
          </p:cNvPr>
          <p:cNvSpPr txBox="1"/>
          <p:nvPr/>
        </p:nvSpPr>
        <p:spPr>
          <a:xfrm>
            <a:off x="932373" y="1110602"/>
            <a:ext cx="7878252" cy="3194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ts val="600"/>
              </a:spcBef>
            </a:pPr>
            <a:r>
              <a:rPr lang="it-IT" sz="1800" b="1" dirty="0">
                <a:ea typeface="Verdana" panose="020B0604030504040204" pitchFamily="34" charset="0"/>
                <a:cs typeface="Times New Roman" panose="02020603050405020304" pitchFamily="18" charset="0"/>
              </a:rPr>
              <a:t>Sostegno a processi di ricerca, innovazione, sviluppo e trasferimento tecnologico </a:t>
            </a:r>
          </a:p>
        </p:txBody>
      </p:sp>
    </p:spTree>
    <p:extLst>
      <p:ext uri="{BB962C8B-B14F-4D97-AF65-F5344CB8AC3E}">
        <p14:creationId xmlns:p14="http://schemas.microsoft.com/office/powerpoint/2010/main" val="655027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D6EFF8-3672-7CBB-3248-094F51E5A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BAD5461-A276-90B6-3FB2-34CF2E0E5D0E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avviati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312F579-6868-2D6B-AD57-4AC3B3B95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967" y="1415539"/>
            <a:ext cx="8170984" cy="4372707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600"/>
              </a:spcBef>
            </a:pPr>
            <a:r>
              <a:rPr lang="it-IT" sz="1900" b="1" dirty="0"/>
              <a:t>Intervento 1.3.1.1  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</a:pPr>
            <a:r>
              <a:rPr lang="it-IT" sz="1900" b="1" dirty="0"/>
              <a:t>Sostegno agli investimenti produttivi finalizzati all'innovazione delle imprese Priorità I - OP 1 - OS 1.3 - Azione 1.3.1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1900" b="1" i="0" u="none" strike="noStrike" baseline="0" dirty="0">
                <a:solidFill>
                  <a:srgbClr val="1C1C1C"/>
                </a:solidFill>
              </a:rPr>
              <a:t>Strumento attuativo: </a:t>
            </a:r>
            <a:r>
              <a:rPr lang="it-IT" sz="1900" b="0" i="0" u="none" strike="noStrike" baseline="0" dirty="0">
                <a:solidFill>
                  <a:srgbClr val="1C1C1C"/>
                </a:solidFill>
              </a:rPr>
              <a:t>Avviso pubblico con valutazione di merito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</a:pPr>
            <a:r>
              <a:rPr lang="it-IT" sz="1900" b="1" i="0" u="none" strike="noStrike" baseline="0" dirty="0">
                <a:solidFill>
                  <a:srgbClr val="1C1C1C"/>
                </a:solidFill>
              </a:rPr>
              <a:t>Regime: </a:t>
            </a:r>
            <a:r>
              <a:rPr lang="it-IT" sz="1900" i="0" u="none" strike="noStrike" baseline="0" dirty="0">
                <a:solidFill>
                  <a:srgbClr val="1C1C1C"/>
                </a:solidFill>
              </a:rPr>
              <a:t>Aiuti ai sensi del </a:t>
            </a:r>
            <a:r>
              <a:rPr lang="it-IT" sz="1900" i="1" u="none" strike="noStrike" baseline="0" dirty="0">
                <a:solidFill>
                  <a:srgbClr val="1C1C1C"/>
                </a:solidFill>
              </a:rPr>
              <a:t>Quadro temporaneo di crisi a seguito dell'aggressione della Russia contro l'Ucraina C(2023) 1711 </a:t>
            </a:r>
            <a:r>
              <a:rPr lang="it-IT" sz="1900" i="1" u="none" strike="noStrike" baseline="0" dirty="0" err="1">
                <a:solidFill>
                  <a:srgbClr val="1C1C1C"/>
                </a:solidFill>
              </a:rPr>
              <a:t>final</a:t>
            </a:r>
            <a:r>
              <a:rPr lang="it-IT" sz="1900" i="1" u="none" strike="noStrike" baseline="0" dirty="0">
                <a:solidFill>
                  <a:srgbClr val="1C1C1C"/>
                </a:solidFill>
              </a:rPr>
              <a:t>, 9 marzo 2023 </a:t>
            </a:r>
            <a:r>
              <a:rPr lang="it-IT" sz="1900" i="0" u="none" strike="noStrike" baseline="0" dirty="0">
                <a:solidFill>
                  <a:srgbClr val="1C1C1C"/>
                </a:solidFill>
              </a:rPr>
              <a:t>e </a:t>
            </a:r>
            <a:r>
              <a:rPr lang="it-IT" sz="1900" b="0" i="0" u="none" strike="noStrike" baseline="0" dirty="0">
                <a:solidFill>
                  <a:srgbClr val="1C1C1C"/>
                </a:solidFill>
              </a:rPr>
              <a:t>Aiuti </a:t>
            </a:r>
            <a:r>
              <a:rPr lang="it-IT" sz="1900" b="0" i="1" u="none" strike="noStrike" baseline="0" dirty="0">
                <a:solidFill>
                  <a:srgbClr val="1C1C1C"/>
                </a:solidFill>
              </a:rPr>
              <a:t>de </a:t>
            </a:r>
            <a:r>
              <a:rPr lang="it-IT" sz="1900" b="0" i="1" u="none" strike="noStrike" baseline="0" dirty="0" err="1">
                <a:solidFill>
                  <a:srgbClr val="1C1C1C"/>
                </a:solidFill>
              </a:rPr>
              <a:t>minimis</a:t>
            </a:r>
            <a:r>
              <a:rPr lang="it-IT" sz="1900" b="0" i="1" u="none" strike="noStrike" baseline="0" dirty="0">
                <a:solidFill>
                  <a:srgbClr val="1C1C1C"/>
                </a:solidFill>
              </a:rPr>
              <a:t> </a:t>
            </a:r>
            <a:endParaRPr lang="it-IT" sz="1900" b="0" i="0" u="none" strike="noStrike" baseline="0" dirty="0">
              <a:solidFill>
                <a:srgbClr val="1C1C1C"/>
              </a:solidFill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1900" b="1" i="0" u="none" strike="noStrike" baseline="0" dirty="0">
                <a:solidFill>
                  <a:srgbClr val="1C1C1C"/>
                </a:solidFill>
              </a:rPr>
              <a:t>Importo: 45Meuro </a:t>
            </a:r>
            <a:r>
              <a:rPr lang="it-IT" sz="1900" i="0" u="none" strike="noStrike" baseline="0" dirty="0">
                <a:solidFill>
                  <a:srgbClr val="1C1C1C"/>
                </a:solidFill>
              </a:rPr>
              <a:t>(40</a:t>
            </a:r>
            <a:r>
              <a:rPr lang="it-IT" sz="1900" b="0" i="0" u="none" strike="noStrike" baseline="0" dirty="0">
                <a:solidFill>
                  <a:srgbClr val="1C1C1C"/>
                </a:solidFill>
              </a:rPr>
              <a:t>Meuro: dotazione iniziale + 5Meuro: scorrimento graduatoria)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1900" b="1" i="0" u="none" strike="noStrike" baseline="0" dirty="0">
                <a:solidFill>
                  <a:srgbClr val="1C1C1C"/>
                </a:solidFill>
              </a:rPr>
              <a:t>Destinatari finali:</a:t>
            </a:r>
            <a:r>
              <a:rPr lang="it-IT" sz="1900" b="0" i="0" u="none" strike="noStrike" baseline="0" dirty="0">
                <a:solidFill>
                  <a:srgbClr val="1C1C1C"/>
                </a:solidFill>
              </a:rPr>
              <a:t> PMI (n. 137)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1900" b="1" i="0" u="none" strike="noStrike" baseline="0" dirty="0">
                <a:solidFill>
                  <a:srgbClr val="1C1C1C"/>
                </a:solidFill>
              </a:rPr>
              <a:t>Forma di finanziamento: </a:t>
            </a:r>
            <a:r>
              <a:rPr lang="it-IT" sz="1900" dirty="0">
                <a:solidFill>
                  <a:srgbClr val="1C1C1C"/>
                </a:solidFill>
              </a:rPr>
              <a:t>S</a:t>
            </a:r>
            <a:r>
              <a:rPr lang="it-IT" sz="1900" b="0" i="0" u="none" strike="noStrike" baseline="0" dirty="0">
                <a:solidFill>
                  <a:srgbClr val="1C1C1C"/>
                </a:solidFill>
              </a:rPr>
              <a:t>ovvenzione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1900" b="1" i="0" u="none" strike="noStrike" baseline="0" dirty="0">
                <a:solidFill>
                  <a:srgbClr val="1C1C1C"/>
                </a:solidFill>
              </a:rPr>
              <a:t>Forma di sovvenzione</a:t>
            </a:r>
            <a:r>
              <a:rPr lang="it-IT" sz="1900" b="0" i="0" u="none" strike="noStrike" baseline="0" dirty="0">
                <a:solidFill>
                  <a:srgbClr val="1C1C1C"/>
                </a:solidFill>
              </a:rPr>
              <a:t>: costi reali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1900" b="1" i="0" u="none" strike="noStrike" baseline="0" dirty="0">
                <a:solidFill>
                  <a:srgbClr val="1C1C1C"/>
                </a:solidFill>
              </a:rPr>
              <a:t>Localizzazione: </a:t>
            </a:r>
            <a:r>
              <a:rPr lang="it-IT" sz="1900" b="0" i="0" u="none" strike="noStrike" baseline="0" dirty="0">
                <a:solidFill>
                  <a:srgbClr val="1C1C1C"/>
                </a:solidFill>
              </a:rPr>
              <a:t>intero territorio regionale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it-IT" sz="1900" b="1" i="0" u="none" strike="noStrike" baseline="0" dirty="0">
                <a:solidFill>
                  <a:srgbClr val="1C1C1C"/>
                </a:solidFill>
              </a:rPr>
              <a:t>Risultati attesi:</a:t>
            </a:r>
            <a:endParaRPr lang="it-IT" sz="1900" b="0" i="0" u="none" strike="noStrike" baseline="0" dirty="0">
              <a:solidFill>
                <a:srgbClr val="1C1C1C"/>
              </a:solidFill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1900" b="1" i="0" u="none" strike="noStrike" baseline="0" dirty="0">
                <a:solidFill>
                  <a:srgbClr val="1C1C1C"/>
                </a:solidFill>
              </a:rPr>
              <a:t>Medio periodo: </a:t>
            </a:r>
            <a:r>
              <a:rPr lang="it-IT" sz="1900" b="0" i="0" u="none" strike="noStrike" baseline="0" dirty="0">
                <a:solidFill>
                  <a:srgbClr val="1C1C1C"/>
                </a:solidFill>
              </a:rPr>
              <a:t>riposizionamento del tessuto produttivo su settori e produzioni knowledge intensive a maggiore valore aggiunto;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it-IT" sz="1900" b="1" i="0" u="none" strike="noStrike" baseline="0" dirty="0">
                <a:solidFill>
                  <a:srgbClr val="1C1C1C"/>
                </a:solidFill>
              </a:rPr>
              <a:t>Lungo termine: </a:t>
            </a:r>
            <a:r>
              <a:rPr lang="it-IT" sz="1900" b="0" i="0" u="none" strike="noStrike" baseline="0" dirty="0">
                <a:solidFill>
                  <a:srgbClr val="1C1C1C"/>
                </a:solidFill>
              </a:rPr>
              <a:t>ampliamento e rafforzamento strutturale del sistema produttivo abruzzese.</a:t>
            </a:r>
            <a:endParaRPr lang="it-IT" sz="1900" dirty="0"/>
          </a:p>
        </p:txBody>
      </p:sp>
    </p:spTree>
    <p:extLst>
      <p:ext uri="{BB962C8B-B14F-4D97-AF65-F5344CB8AC3E}">
        <p14:creationId xmlns:p14="http://schemas.microsoft.com/office/powerpoint/2010/main" val="3259864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F903B9-FD29-63B3-75B9-EF69E0C26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66A4201A-7E93-D4F9-E39A-2C36AA096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436" y="1515057"/>
            <a:ext cx="8029128" cy="4151736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884FFF-B70F-C163-9F5B-191225998AEC}"/>
              </a:ext>
            </a:extLst>
          </p:cNvPr>
          <p:cNvSpPr txBox="1"/>
          <p:nvPr/>
        </p:nvSpPr>
        <p:spPr>
          <a:xfrm>
            <a:off x="695325" y="1000810"/>
            <a:ext cx="80291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/>
              <a:t>Sostegno agli investimenti produttivi finalizzati all'innovazione delle imprese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5416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A316F-71CB-6A88-0147-08DC67D4C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DA1AC24-97FD-8B5F-FC69-640B41704850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avviati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973767E-A09B-0BC0-765E-67A14B875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995" y="1512277"/>
            <a:ext cx="7878589" cy="4420690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600"/>
              </a:spcBef>
            </a:pPr>
            <a:r>
              <a:rPr lang="it-IT" sz="7200" b="1" dirty="0"/>
              <a:t>Intervento 1.1.2.2  </a:t>
            </a:r>
          </a:p>
          <a:p>
            <a:pPr>
              <a:spcBef>
                <a:spcPts val="600"/>
              </a:spcBef>
            </a:pPr>
            <a:r>
              <a:rPr lang="it-IT" sz="7200" b="1" dirty="0"/>
              <a:t>Transizione al cloud delle amministrazioni della Regione Abruzzo</a:t>
            </a:r>
          </a:p>
          <a:p>
            <a:pPr>
              <a:spcBef>
                <a:spcPts val="600"/>
              </a:spcBef>
            </a:pPr>
            <a:r>
              <a:rPr lang="it-IT" sz="7200" b="1" dirty="0"/>
              <a:t>Priorità I - OP 1 - OS 1.2 - Azione 1.2.1</a:t>
            </a:r>
            <a:endParaRPr lang="it-IT" sz="7200" dirty="0"/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Strumento attuativo: </a:t>
            </a:r>
            <a:r>
              <a:rPr lang="it-IT" sz="7200" dirty="0"/>
              <a:t>Accordo Quadro CONSIP 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Regime: </a:t>
            </a:r>
            <a:r>
              <a:rPr lang="it-IT" sz="7200" i="0" u="none" strike="noStrike" baseline="0" dirty="0">
                <a:solidFill>
                  <a:srgbClr val="1C1C1C"/>
                </a:solidFill>
              </a:rPr>
              <a:t>contrattuale</a:t>
            </a:r>
            <a:r>
              <a:rPr lang="it-IT" sz="7200" b="1" i="0" u="none" strike="noStrike" baseline="0" dirty="0">
                <a:solidFill>
                  <a:srgbClr val="1C1C1C"/>
                </a:solidFill>
              </a:rPr>
              <a:t> </a:t>
            </a:r>
          </a:p>
          <a:p>
            <a:pPr algn="just">
              <a:spcBef>
                <a:spcPts val="600"/>
              </a:spcBef>
            </a:pPr>
            <a:r>
              <a:rPr lang="it-IT" sz="7200" b="0" i="0" u="none" strike="noStrike" baseline="0" dirty="0">
                <a:solidFill>
                  <a:srgbClr val="000000"/>
                </a:solidFill>
              </a:rPr>
              <a:t>Importo: </a:t>
            </a:r>
            <a:r>
              <a:rPr lang="it-IT" sz="7200" b="1" dirty="0"/>
              <a:t>6Meuro 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Destinatario finale:</a:t>
            </a:r>
            <a:r>
              <a:rPr lang="it-IT" sz="7200" b="0" i="0" u="none" strike="noStrike" baseline="0" dirty="0">
                <a:solidFill>
                  <a:srgbClr val="1C1C1C"/>
                </a:solidFill>
              </a:rPr>
              <a:t> Regione Abruzzo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Forma di finanziamento: </a:t>
            </a:r>
            <a:r>
              <a:rPr lang="it-IT" sz="7200" dirty="0">
                <a:solidFill>
                  <a:srgbClr val="1C1C1C"/>
                </a:solidFill>
              </a:rPr>
              <a:t>S</a:t>
            </a:r>
            <a:r>
              <a:rPr lang="it-IT" sz="7200" b="0" i="0" u="none" strike="noStrike" baseline="0" dirty="0">
                <a:solidFill>
                  <a:srgbClr val="1C1C1C"/>
                </a:solidFill>
              </a:rPr>
              <a:t>ovvenzione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Forma di sovvenzione</a:t>
            </a:r>
            <a:r>
              <a:rPr lang="it-IT" sz="7200" b="0" i="0" u="none" strike="noStrike" baseline="0" dirty="0">
                <a:solidFill>
                  <a:srgbClr val="1C1C1C"/>
                </a:solidFill>
              </a:rPr>
              <a:t>: costi reali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Localizzazione: </a:t>
            </a:r>
            <a:r>
              <a:rPr lang="it-IT" sz="7200" b="0" i="0" u="none" strike="noStrike" baseline="0" dirty="0">
                <a:solidFill>
                  <a:srgbClr val="1C1C1C"/>
                </a:solidFill>
              </a:rPr>
              <a:t>intero territorio regionale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Risultati attesi:</a:t>
            </a:r>
            <a:endParaRPr lang="it-IT" sz="7200" b="0" i="0" u="none" strike="noStrike" baseline="0" dirty="0">
              <a:solidFill>
                <a:srgbClr val="1C1C1C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Medio periodo: </a:t>
            </a:r>
            <a:r>
              <a:rPr lang="it-IT" sz="7200" b="0" i="0" u="none" strike="noStrike" baseline="0" dirty="0"/>
              <a:t>Maggiore efficienza ed efficacia della PA, riduzione dei costi delle imprese per la gestione di pratiche amministrative e autorizzative, aumento della possibilità di accesso ai servizi amministrativi digitali per tutti i cittadini e maggiore efficienza dei servizi pubblici.</a:t>
            </a:r>
          </a:p>
          <a:p>
            <a:pPr algn="just">
              <a:spcBef>
                <a:spcPts val="600"/>
              </a:spcBef>
            </a:pPr>
            <a:r>
              <a:rPr lang="it-IT" sz="7200" b="1" i="0" u="none" strike="noStrike" baseline="0" dirty="0">
                <a:solidFill>
                  <a:srgbClr val="1C1C1C"/>
                </a:solidFill>
              </a:rPr>
              <a:t>Lungo termine:</a:t>
            </a:r>
            <a:r>
              <a:rPr lang="it-IT" sz="7200" dirty="0">
                <a:solidFill>
                  <a:srgbClr val="1C1C1C"/>
                </a:solidFill>
              </a:rPr>
              <a:t> </a:t>
            </a:r>
            <a:r>
              <a:rPr lang="it-IT" sz="7200" b="0" i="0" u="none" strike="noStrike" baseline="0" dirty="0"/>
              <a:t>potenziamento dell’attrattività dell’intero Abruzzo per le risorse mobili e una maggiore possibilità per i cittadini di fruire di importanti diritti di cittadinanza più facilmente</a:t>
            </a:r>
            <a:endParaRPr lang="it-IT" sz="7200" b="0" i="0" u="none" strike="noStrike" baseline="0" dirty="0">
              <a:solidFill>
                <a:srgbClr val="000000"/>
              </a:solidFill>
            </a:endParaRPr>
          </a:p>
          <a:p>
            <a:pPr algn="just"/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993591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67CEE3-0D41-8AEF-DD39-A96E727E4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57AAF7F-1A57-813A-B859-8089A28E6776}"/>
              </a:ext>
            </a:extLst>
          </p:cNvPr>
          <p:cNvSpPr txBox="1"/>
          <p:nvPr/>
        </p:nvSpPr>
        <p:spPr>
          <a:xfrm>
            <a:off x="359999" y="10154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Gli Interventi avviati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F71E619-0820-5F1F-3A15-FC5C4C413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475" y="1905000"/>
            <a:ext cx="603885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4142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2021-2027.potx" id="{3F947581-A776-42A5-ACF6-4BD4A0387B15}" vid="{025B3115-D5BE-416B-AA53-BCD6443BE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standard1-FESR 2021-2027</Template>
  <TotalTime>2012</TotalTime>
  <Words>1501</Words>
  <Application>Microsoft Office PowerPoint</Application>
  <PresentationFormat>Presentazione su schermo (4:3)</PresentationFormat>
  <Paragraphs>130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Helvetica</vt:lpstr>
      <vt:lpstr>Times New Roman</vt:lpstr>
      <vt:lpstr>Verdana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Carmine Cipollone</cp:lastModifiedBy>
  <cp:revision>54</cp:revision>
  <cp:lastPrinted>2024-12-12T05:25:09Z</cp:lastPrinted>
  <dcterms:created xsi:type="dcterms:W3CDTF">2024-04-23T09:19:37Z</dcterms:created>
  <dcterms:modified xsi:type="dcterms:W3CDTF">2024-12-12T05:26:30Z</dcterms:modified>
</cp:coreProperties>
</file>