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5474" autoAdjust="0"/>
  </p:normalViewPr>
  <p:slideViewPr>
    <p:cSldViewPr snapToGrid="0">
      <p:cViewPr varScale="1">
        <p:scale>
          <a:sx n="82" d="100"/>
          <a:sy n="82" d="100"/>
        </p:scale>
        <p:origin x="159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9" y="1122363"/>
            <a:ext cx="8596921" cy="1153244"/>
          </a:xfrm>
        </p:spPr>
        <p:txBody>
          <a:bodyPr anchor="b">
            <a:normAutofit/>
          </a:bodyPr>
          <a:lstStyle>
            <a:lvl1pPr algn="ctr">
              <a:defRPr sz="36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74473"/>
            <a:ext cx="6858000" cy="168332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1D3A8F5E-2880-4A01-B775-ECFF743CD9AE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FD997A5-F371-4719-8A48-EB89F1F6236C}"/>
              </a:ext>
            </a:extLst>
          </p:cNvPr>
          <p:cNvCxnSpPr/>
          <p:nvPr userDrawn="1"/>
        </p:nvCxnSpPr>
        <p:spPr>
          <a:xfrm>
            <a:off x="316921" y="6278291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magine 4">
            <a:extLst>
              <a:ext uri="{FF2B5EF4-FFF2-40B4-BE49-F238E27FC236}">
                <a16:creationId xmlns:a16="http://schemas.microsoft.com/office/drawing/2014/main" id="{7D4557BA-128F-467E-9D88-8E2C0587CD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12420"/>
            <a:ext cx="8267700" cy="721020"/>
          </a:xfrm>
          <a:prstGeom prst="rect">
            <a:avLst/>
          </a:prstGeom>
        </p:spPr>
      </p:pic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C22C275F-B0EB-864E-5D43-E55BA2FCC9B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452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31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31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99521" y="6336353"/>
            <a:ext cx="2057400" cy="365125"/>
          </a:xfrm>
        </p:spPr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2393A3FD-4B52-4FBD-B393-009D2335416E}"/>
              </a:ext>
            </a:extLst>
          </p:cNvPr>
          <p:cNvCxnSpPr/>
          <p:nvPr userDrawn="1"/>
        </p:nvCxnSpPr>
        <p:spPr>
          <a:xfrm>
            <a:off x="316921" y="6247118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piè di pagina 2">
            <a:extLst>
              <a:ext uri="{FF2B5EF4-FFF2-40B4-BE49-F238E27FC236}">
                <a16:creationId xmlns:a16="http://schemas.microsoft.com/office/drawing/2014/main" id="{60AE5991-ACFD-44B6-898E-2E059947EE44}"/>
              </a:ext>
            </a:extLst>
          </p:cNvPr>
          <p:cNvSpPr txBox="1">
            <a:spLocks/>
          </p:cNvSpPr>
          <p:nvPr userDrawn="1"/>
        </p:nvSpPr>
        <p:spPr>
          <a:xfrm>
            <a:off x="360000" y="6336353"/>
            <a:ext cx="8640000" cy="52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Dipartimento Presidenza – Programmazione - Turismo</a:t>
            </a:r>
          </a:p>
          <a:p>
            <a:pPr>
              <a:defRPr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Servizio Autorità di Gestione Unica FESR - FSE</a:t>
            </a:r>
          </a:p>
          <a:p>
            <a:pPr>
              <a:defRPr/>
            </a:pP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D6D9B1-EB6C-4A2E-896A-68F6D2661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539" y="1143878"/>
            <a:ext cx="8596921" cy="394710"/>
          </a:xfrm>
        </p:spPr>
        <p:txBody>
          <a:bodyPr anchor="b">
            <a:normAutofit/>
          </a:bodyPr>
          <a:lstStyle>
            <a:lvl1pPr algn="ctr">
              <a:defRPr sz="2800"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EF44E54A-7608-4A71-895B-B7F2667DE8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071" y="153146"/>
            <a:ext cx="8267700" cy="721020"/>
          </a:xfrm>
          <a:prstGeom prst="rect">
            <a:avLst/>
          </a:prstGeom>
        </p:spPr>
      </p:pic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DE8D05ED-D0AF-4DFC-A2AF-5A2BE93E2593}"/>
              </a:ext>
            </a:extLst>
          </p:cNvPr>
          <p:cNvCxnSpPr/>
          <p:nvPr userDrawn="1"/>
        </p:nvCxnSpPr>
        <p:spPr>
          <a:xfrm>
            <a:off x="328827" y="972000"/>
            <a:ext cx="8640000" cy="0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72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03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222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43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18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04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53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87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5A730-D846-4577-BE34-4315F61B728C}" type="datetimeFigureOut">
              <a:rPr lang="it-IT" smtClean="0"/>
              <a:t>10/12/2024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3D12-76EB-4BB8-A75D-B99F307C1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141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1DFFE58-41E4-473E-B889-0483BEED83DE}"/>
              </a:ext>
            </a:extLst>
          </p:cNvPr>
          <p:cNvSpPr txBox="1"/>
          <p:nvPr/>
        </p:nvSpPr>
        <p:spPr>
          <a:xfrm>
            <a:off x="359999" y="1015429"/>
            <a:ext cx="8596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accent1">
                    <a:lumMod val="50000"/>
                  </a:schemeClr>
                </a:solidFill>
              </a:rPr>
              <a:t>Programmazione europea 2021 - 2027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619DC46-F542-45F4-9A34-6D250131FBEF}"/>
              </a:ext>
            </a:extLst>
          </p:cNvPr>
          <p:cNvSpPr txBox="1"/>
          <p:nvPr/>
        </p:nvSpPr>
        <p:spPr>
          <a:xfrm>
            <a:off x="359999" y="1520258"/>
            <a:ext cx="859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50000"/>
                  </a:schemeClr>
                </a:solidFill>
              </a:rPr>
              <a:t>PR Abruzzo FESR 2021 - 2027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A9F237A-6D40-45D6-C6B2-71D410162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1020" y="2486752"/>
            <a:ext cx="7074877" cy="2643554"/>
          </a:xfrm>
        </p:spPr>
        <p:txBody>
          <a:bodyPr/>
          <a:lstStyle/>
          <a:p>
            <a:r>
              <a:rPr kumimoji="0" lang="it-IT" sz="2400" b="0" i="0" u="none" strike="noStrike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FillTx/>
                <a:sym typeface="Helvetica"/>
              </a:rPr>
              <a:t>Comitato di Sorveglianza Unico - 12 dicembre </a:t>
            </a:r>
            <a:r>
              <a:rPr lang="it-IT" sz="2400" dirty="0">
                <a:solidFill>
                  <a:srgbClr val="002060"/>
                </a:solidFill>
              </a:rPr>
              <a:t>2024 </a:t>
            </a:r>
          </a:p>
          <a:p>
            <a:endParaRPr lang="it-IT" sz="2400" dirty="0">
              <a:solidFill>
                <a:srgbClr val="002060"/>
              </a:solidFill>
            </a:endParaRPr>
          </a:p>
          <a:p>
            <a:endParaRPr lang="it-IT" sz="2400" dirty="0">
              <a:solidFill>
                <a:srgbClr val="002060"/>
              </a:solidFill>
            </a:endParaRPr>
          </a:p>
          <a:p>
            <a:pPr defTabSz="914400"/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</a:rPr>
              <a:t>Punto 4) Attuazione</a:t>
            </a:r>
          </a:p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. Operazioni di importanza strategica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5170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FF7E37-40C0-D899-CF91-6AF9C936C8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C2D3344-A067-296E-4A59-624F4776087F}"/>
              </a:ext>
            </a:extLst>
          </p:cNvPr>
          <p:cNvSpPr txBox="1"/>
          <p:nvPr/>
        </p:nvSpPr>
        <p:spPr>
          <a:xfrm>
            <a:off x="359999" y="1015429"/>
            <a:ext cx="8596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it-IT" b="1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Attuazione</a:t>
            </a:r>
          </a:p>
          <a:p>
            <a:pPr algn="ctr"/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b. Operazioni d’importanza strategica (RDC 40.1.g)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B66148F-68A0-1CF3-A52F-FDEA4E817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4415" y="1751217"/>
            <a:ext cx="7655169" cy="4297891"/>
          </a:xfrm>
        </p:spPr>
        <p:txBody>
          <a:bodyPr>
            <a:noAutofit/>
          </a:bodyPr>
          <a:lstStyle/>
          <a:p>
            <a:pPr algn="just"/>
            <a:r>
              <a:rPr lang="it-IT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L’intervento di importanza strategica selezionato nell’ambito del Programma, e ricadente nella </a:t>
            </a:r>
            <a:r>
              <a:rPr lang="it-IT" sz="19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Priorità I</a:t>
            </a:r>
            <a:r>
              <a:rPr lang="it-IT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è relativo alla costituzione della Rete ottica regionale dell'Abruzzo (</a:t>
            </a:r>
            <a:r>
              <a:rPr lang="it-IT" sz="1900" b="1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Regional</a:t>
            </a:r>
            <a:r>
              <a:rPr lang="it-IT" sz="19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Area Network - RAN</a:t>
            </a:r>
            <a:r>
              <a:rPr lang="it-IT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). </a:t>
            </a:r>
          </a:p>
          <a:p>
            <a:pPr algn="just"/>
            <a:r>
              <a:rPr lang="it-IT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L’intervento, il cui costo complessivo è pari a </a:t>
            </a:r>
            <a:r>
              <a:rPr lang="it-IT" sz="19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22Meuro</a:t>
            </a:r>
            <a:r>
              <a:rPr lang="it-IT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consiste nella </a:t>
            </a:r>
            <a:r>
              <a:rPr lang="it-IT" sz="19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realizzazione di una rete attraverso l'acquisizione di fibra ottica di proprietà (15 anni), che avrà una capacità iniziale pari a 100G</a:t>
            </a:r>
            <a:r>
              <a:rPr lang="it-IT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 algn="just"/>
            <a:r>
              <a:rPr lang="it-IT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Il disegno di rete comprenderà le </a:t>
            </a:r>
            <a:r>
              <a:rPr lang="it-IT" sz="19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principali città della regione </a:t>
            </a:r>
            <a:r>
              <a:rPr lang="it-IT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che assolveranno, tra le altre cose, al ruolo di punti di aggregazione del sistema scolastico/universitario, dell’innovazione, della ricerca scientifica e della cultura regionale. La RAN faciliterà l'interconnessione della PA regionale e, quindi, il potenziamento dei servizi pubblici digitali. </a:t>
            </a:r>
          </a:p>
          <a:p>
            <a:pPr algn="just"/>
            <a:r>
              <a:rPr lang="it-IT" sz="19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 livello attuativo, l’intervento di importanza strategica è stato inserito nel Piano di Attuazione regionale del Programma (versione 2 - febbraio 2024) approvato con DGR n. 143 del 26/02/2024. </a:t>
            </a:r>
          </a:p>
        </p:txBody>
      </p:sp>
    </p:spTree>
    <p:extLst>
      <p:ext uri="{BB962C8B-B14F-4D97-AF65-F5344CB8AC3E}">
        <p14:creationId xmlns:p14="http://schemas.microsoft.com/office/powerpoint/2010/main" val="3615071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98A50D-7062-1365-9F1C-13992372A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E6E223F-0337-8FF7-F807-97CD9F937052}"/>
              </a:ext>
            </a:extLst>
          </p:cNvPr>
          <p:cNvSpPr txBox="1"/>
          <p:nvPr/>
        </p:nvSpPr>
        <p:spPr>
          <a:xfrm>
            <a:off x="359999" y="1015429"/>
            <a:ext cx="8596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it-IT" b="1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Attuazione</a:t>
            </a:r>
          </a:p>
          <a:p>
            <a:pPr algn="ctr"/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b. Operazioni d’importanza strategica (RDC 40.1.g)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69ED44A-EBB8-C0F2-4322-E47C2AE0E5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769" y="1809832"/>
            <a:ext cx="8042031" cy="4297891"/>
          </a:xfrm>
        </p:spPr>
        <p:txBody>
          <a:bodyPr>
            <a:noAutofit/>
          </a:bodyPr>
          <a:lstStyle/>
          <a:p>
            <a:pPr algn="just"/>
            <a:r>
              <a:rPr lang="it-IT" sz="1900" dirty="0">
                <a:solidFill>
                  <a:srgbClr val="000000"/>
                </a:solidFill>
                <a:latin typeface="Calibri" panose="020F0502020204030204" pitchFamily="34" charset="0"/>
              </a:rPr>
              <a:t>Si prevede che l’avvio dell’intervento possa avvenire entro il primo trimestre 2025, successivamente all’individuazione della copertura finanziaria e alla convenzione con il - Ministero delle Imprese e del Made in </a:t>
            </a:r>
            <a:r>
              <a:rPr lang="it-IT" sz="1900" dirty="0" err="1">
                <a:solidFill>
                  <a:srgbClr val="000000"/>
                </a:solidFill>
                <a:latin typeface="Calibri" panose="020F0502020204030204" pitchFamily="34" charset="0"/>
              </a:rPr>
              <a:t>Italy</a:t>
            </a:r>
            <a:r>
              <a:rPr lang="it-IT" sz="1900" dirty="0">
                <a:solidFill>
                  <a:srgbClr val="000000"/>
                </a:solidFill>
                <a:latin typeface="Calibri" panose="020F0502020204030204" pitchFamily="34" charset="0"/>
              </a:rPr>
              <a:t> (MIMIT). </a:t>
            </a:r>
          </a:p>
          <a:p>
            <a:pPr algn="just"/>
            <a:endParaRPr lang="it-IT" sz="19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endParaRPr lang="it-IT" sz="19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endParaRPr lang="it-IT" sz="19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0D9DFB29-96C5-228B-5FB5-577C859C6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769" y="3107185"/>
            <a:ext cx="8042031" cy="1171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180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3D77BB8-D1C6-D316-ED13-47A034FB46AF}"/>
              </a:ext>
            </a:extLst>
          </p:cNvPr>
          <p:cNvSpPr txBox="1"/>
          <p:nvPr/>
        </p:nvSpPr>
        <p:spPr>
          <a:xfrm>
            <a:off x="2286000" y="324433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29020388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-FESR 2021-2027.potx" id="{3F947581-A776-42A5-ACF6-4BD4A0387B15}" vid="{025B3115-D5BE-416B-AA53-BCD6443BE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standard1-FESR 2021-2027</Template>
  <TotalTime>279</TotalTime>
  <Words>255</Words>
  <Application>Microsoft Office PowerPoint</Application>
  <PresentationFormat>Presentazione su schermo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Marcello Bonitatibus</dc:creator>
  <cp:lastModifiedBy>Rita Morgante</cp:lastModifiedBy>
  <cp:revision>18</cp:revision>
  <dcterms:created xsi:type="dcterms:W3CDTF">2024-04-23T09:19:37Z</dcterms:created>
  <dcterms:modified xsi:type="dcterms:W3CDTF">2024-12-10T10:53:39Z</dcterms:modified>
</cp:coreProperties>
</file>