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74" autoAdjust="0"/>
  </p:normalViewPr>
  <p:slideViewPr>
    <p:cSldViewPr snapToGrid="0">
      <p:cViewPr varScale="1">
        <p:scale>
          <a:sx n="110" d="100"/>
          <a:sy n="110" d="100"/>
        </p:scale>
        <p:origin x="16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Abruzzo FESR 2021 - 2027</a:t>
            </a: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3D0E80A9-D785-1AC0-768A-DB2B32C44592}"/>
              </a:ext>
            </a:extLst>
          </p:cNvPr>
          <p:cNvSpPr txBox="1">
            <a:spLocks/>
          </p:cNvSpPr>
          <p:nvPr/>
        </p:nvSpPr>
        <p:spPr>
          <a:xfrm>
            <a:off x="848459" y="2486752"/>
            <a:ext cx="7784123" cy="2850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>
                <a:solidFill>
                  <a:srgbClr val="002060"/>
                </a:solidFill>
                <a:sym typeface="Helvetica"/>
              </a:rPr>
              <a:t>Comitato di Sorveglianza Unico - 12 dicembre </a:t>
            </a:r>
            <a:r>
              <a:rPr lang="it-IT" sz="2600" dirty="0">
                <a:solidFill>
                  <a:srgbClr val="002060"/>
                </a:solidFill>
              </a:rPr>
              <a:t>2024 </a:t>
            </a:r>
          </a:p>
          <a:p>
            <a:endParaRPr lang="it-IT" sz="2600" dirty="0">
              <a:solidFill>
                <a:srgbClr val="002060"/>
              </a:solidFill>
            </a:endParaRPr>
          </a:p>
          <a:p>
            <a:endParaRPr lang="it-IT" sz="2600" dirty="0">
              <a:solidFill>
                <a:srgbClr val="002060"/>
              </a:solidFill>
            </a:endParaRPr>
          </a:p>
          <a:p>
            <a:r>
              <a:rPr lang="it-IT" altLang="it-IT" sz="2600" dirty="0">
                <a:solidFill>
                  <a:schemeClr val="accent1">
                    <a:lumMod val="75000"/>
                  </a:schemeClr>
                </a:solidFill>
              </a:rPr>
              <a:t>Punto 6) Condizioni abilitanti</a:t>
            </a:r>
          </a:p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a. Aggiornamento sulle attività  del loro rispetto durante l’attuazione rivolte alla verifica</a:t>
            </a:r>
          </a:p>
          <a:p>
            <a:endParaRPr lang="it-IT" sz="2100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8A50D-7062-1365-9F1C-13992372A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6E223F-0337-8FF7-F807-97CD9F937052}"/>
              </a:ext>
            </a:extLst>
          </p:cNvPr>
          <p:cNvSpPr txBox="1"/>
          <p:nvPr/>
        </p:nvSpPr>
        <p:spPr>
          <a:xfrm>
            <a:off x="359999" y="1015429"/>
            <a:ext cx="859692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6) Condizioni abilitanti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a. Aggiornamento sulle attività  del loro rispetto durante l’attuazione rivolte alla verifica</a:t>
            </a:r>
          </a:p>
          <a:p>
            <a:pPr algn="ctr"/>
            <a:endParaRPr lang="it-IT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ED44A-EBB8-C0F2-4322-E47C2AE0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38" y="2061869"/>
            <a:ext cx="8088923" cy="4164692"/>
          </a:xfrm>
        </p:spPr>
        <p:txBody>
          <a:bodyPr>
            <a:noAutofit/>
          </a:bodyPr>
          <a:lstStyle/>
          <a:p>
            <a:pPr algn="just"/>
            <a:r>
              <a:rPr lang="it-IT" sz="2300" b="1" dirty="0">
                <a:solidFill>
                  <a:srgbClr val="FF0000"/>
                </a:solidFill>
              </a:rPr>
              <a:t>Condizioni abilitanti orizzontali: 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garanzia a livello nazionale; </a:t>
            </a:r>
          </a:p>
          <a:p>
            <a:pPr algn="just"/>
            <a:r>
              <a:rPr lang="it-IT" sz="2300" b="1" dirty="0">
                <a:solidFill>
                  <a:srgbClr val="FF0000"/>
                </a:solidFill>
              </a:rPr>
              <a:t>Carta dei diritti fondamentali: 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la Regione Abruzzo ha proceduto alla nomina dei </a:t>
            </a:r>
            <a:r>
              <a:rPr lang="it-IT" sz="2300" b="1" dirty="0">
                <a:solidFill>
                  <a:srgbClr val="00B050"/>
                </a:solidFill>
              </a:rPr>
              <a:t>Punti di Contatto 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per i Programmi FSE+ e FESR, in conformità al Regolamento (UE) 2021/1060, la cui visibilità è data attraverso una sezione dedicata del portale regionale </a:t>
            </a: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Abruzzo Coesione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it-IT" sz="2300" b="1" dirty="0">
                <a:solidFill>
                  <a:srgbClr val="FF0000"/>
                </a:solidFill>
              </a:rPr>
              <a:t>Condizioni abilitanti tematiche: 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alla data di approvazione del PR Abruzzo FESR 21-27, tutte le condizioni abilitanti pertinenti risultavano soddisfatte </a:t>
            </a:r>
            <a:r>
              <a:rPr lang="it-IT" sz="2300" u="sng" dirty="0">
                <a:solidFill>
                  <a:schemeClr val="accent1">
                    <a:lumMod val="50000"/>
                  </a:schemeClr>
                </a:solidFill>
              </a:rPr>
              <a:t>ad eccezione della condizione abilitante 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it-IT" sz="2300" b="1" i="1" dirty="0">
                <a:solidFill>
                  <a:schemeClr val="accent1">
                    <a:lumMod val="50000"/>
                  </a:schemeClr>
                </a:solidFill>
              </a:rPr>
              <a:t>2.5. Pianificazione aggiornata degli investimenti necessari nel settore idrico e nel settore delle acque reflue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”, </a:t>
            </a:r>
            <a:r>
              <a:rPr lang="it-IT" sz="2300" u="sng" dirty="0">
                <a:solidFill>
                  <a:schemeClr val="accent1">
                    <a:lumMod val="50000"/>
                  </a:schemeClr>
                </a:solidFill>
              </a:rPr>
              <a:t>oggi soddisfatta</a:t>
            </a:r>
            <a:r>
              <a:rPr lang="it-IT" sz="23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1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BB697-9883-8EE5-1836-6E243A041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D4DA5E8-A105-DC77-F99D-04044BA2A00F}"/>
              </a:ext>
            </a:extLst>
          </p:cNvPr>
          <p:cNvSpPr txBox="1"/>
          <p:nvPr/>
        </p:nvSpPr>
        <p:spPr>
          <a:xfrm>
            <a:off x="359999" y="1015429"/>
            <a:ext cx="8596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6) Condizioni abilitanti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a. Aggiornamento sulle attività  del loro rispetto durante l’attuazione rivolte alla verifica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B582BC-24EE-BA94-77F9-B298BE484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38" y="2086708"/>
            <a:ext cx="8088923" cy="3962400"/>
          </a:xfrm>
        </p:spPr>
        <p:txBody>
          <a:bodyPr>
            <a:noAutofit/>
          </a:bodyPr>
          <a:lstStyle/>
          <a:p>
            <a:pPr algn="just"/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Il percorso:</a:t>
            </a:r>
          </a:p>
          <a:p>
            <a:pPr algn="just">
              <a:lnSpc>
                <a:spcPct val="10000"/>
              </a:lnSpc>
            </a:pP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200" u="sng" dirty="0">
                <a:solidFill>
                  <a:schemeClr val="accent1">
                    <a:lumMod val="50000"/>
                  </a:schemeClr>
                </a:solidFill>
              </a:rPr>
              <a:t>15/05/2024: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l’Italia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, a norma dell’art. 15, par. 3, del Reg. (UE) 2021/1060,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ha informato la CE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circa il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soddisfacimento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 della suddetta condizione abilitante tematica 2.5, indicandone la giustificazione [cfr.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nota Ares (2024)3477535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].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200" u="sng" dirty="0">
                <a:solidFill>
                  <a:schemeClr val="accent1">
                    <a:lumMod val="50000"/>
                  </a:schemeClr>
                </a:solidFill>
              </a:rPr>
              <a:t>06/06/2024: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Commissione Europea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ha comunicato di concordare con l’Italia circa il soddisfacimento della condizione abilitante tematica abilitante 2.5, concludendo che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sono soddisfatte tutte le condizioni abilitanti del Programma Abruzzo FESR 21-27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[cfr.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nota Ares (2024)4067133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428060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21CC2-574F-20ED-696D-07820CBDD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58C0CF4-CD73-65EF-E84E-8B4F38B3810F}"/>
              </a:ext>
            </a:extLst>
          </p:cNvPr>
          <p:cNvSpPr txBox="1"/>
          <p:nvPr/>
        </p:nvSpPr>
        <p:spPr>
          <a:xfrm>
            <a:off x="359999" y="1015429"/>
            <a:ext cx="8596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6) Condizioni abilitanti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a. Aggiornamento sulle attività  del loro rispetto durante l’attuazione rivolte alla verifica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5D2138-0991-9671-C26A-8A4A801D4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38" y="2098431"/>
            <a:ext cx="8088923" cy="3962400"/>
          </a:xfrm>
        </p:spPr>
        <p:txBody>
          <a:bodyPr>
            <a:no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Condizioni abilitanti tematiche: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con riferimento alla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S3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si segnalano gli Interventi in fase di attuazione finanziati a valere sull’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OS 1.1 Sviluppare e rafforzare le capacità di ricerca e di innovazione 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l'introduzione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 di tecnologie avanzate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monitorate costantemente dell’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AdG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Per il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monitoraggio della S3 21-27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l’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AdG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utilizza la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Banca Dati Unitaria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predisposta nell'ambito del Sistema Nazionale di Monitoraggio, integrandola con uno specifico sistema di monitoraggio regionale, utilizzando specifici indicatori che meglio rispondono alle esigenze di monitoraggio sull'attuazione della S3 regionale.</a:t>
            </a:r>
          </a:p>
        </p:txBody>
      </p:sp>
    </p:spTree>
    <p:extLst>
      <p:ext uri="{BB962C8B-B14F-4D97-AF65-F5344CB8AC3E}">
        <p14:creationId xmlns:p14="http://schemas.microsoft.com/office/powerpoint/2010/main" val="13549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F74051-4D21-9455-C808-75DFF12D3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1CA2F22-72E6-DB91-77F1-7809D153E93A}"/>
              </a:ext>
            </a:extLst>
          </p:cNvPr>
          <p:cNvSpPr txBox="1"/>
          <p:nvPr/>
        </p:nvSpPr>
        <p:spPr>
          <a:xfrm>
            <a:off x="359999" y="1015429"/>
            <a:ext cx="8596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6) Condizioni abilitanti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b. Informativa del Punto di contatto per la Carta dei diritti fondamentali dell’UE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3F43FBE-825A-836E-A318-81A8AB051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38" y="1817649"/>
            <a:ext cx="8088923" cy="4243182"/>
          </a:xfrm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Punto di contatto: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è  l’organo di garanzia, individuato dal Regolamento (UE) 2021/1060, che ha il compito di: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garantire la conformità dei programmi sostenuti dai Fondi e della loro attuazione alle pertinenti disposizioni della Carta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ricevere e istruire gli eventuali reclami relativi a presunte violazioni della Carta, individuare le più efficaci misure correttive e preventive da sottoporre all’Autorità di Gestione, coinvolgendo ove necessario gli organismi competenti in materia di diritti fondamentali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riferire al Comitato di Sorveglianza in merito ai casi di non conformità e ai reclami ricevuti</a:t>
            </a:r>
            <a:endParaRPr lang="it-IT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Allo stato attuale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sono pervenute segnalazioni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da parte di soggetti terzi in ordine a criticità del Programma sul rispetto della Carta e della Convenzione UNCRPD</a:t>
            </a:r>
          </a:p>
        </p:txBody>
      </p:sp>
    </p:spTree>
    <p:extLst>
      <p:ext uri="{BB962C8B-B14F-4D97-AF65-F5344CB8AC3E}">
        <p14:creationId xmlns:p14="http://schemas.microsoft.com/office/powerpoint/2010/main" val="71059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DB14FA7-775B-CD18-3167-52956ED88CD7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90203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618</TotalTime>
  <Words>512</Words>
  <Application>Microsoft Office PowerPoint</Application>
  <PresentationFormat>Presentazione su schermo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Maria Antonietta Marini</cp:lastModifiedBy>
  <cp:revision>28</cp:revision>
  <dcterms:created xsi:type="dcterms:W3CDTF">2024-04-23T09:19:37Z</dcterms:created>
  <dcterms:modified xsi:type="dcterms:W3CDTF">2024-12-10T17:28:18Z</dcterms:modified>
</cp:coreProperties>
</file>