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5474" autoAdjust="0"/>
  </p:normalViewPr>
  <p:slideViewPr>
    <p:cSldViewPr snapToGrid="0">
      <p:cViewPr varScale="1">
        <p:scale>
          <a:sx n="110" d="100"/>
          <a:sy n="110" d="100"/>
        </p:scale>
        <p:origin x="1680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9" y="1122363"/>
            <a:ext cx="8596921" cy="1153244"/>
          </a:xfrm>
        </p:spPr>
        <p:txBody>
          <a:bodyPr anchor="b">
            <a:normAutofit/>
          </a:bodyPr>
          <a:lstStyle>
            <a:lvl1pPr algn="ctr">
              <a:defRPr sz="3600"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74473"/>
            <a:ext cx="6858000" cy="168332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1D3A8F5E-2880-4A01-B775-ECFF743CD9AE}"/>
              </a:ext>
            </a:extLst>
          </p:cNvPr>
          <p:cNvCxnSpPr/>
          <p:nvPr userDrawn="1"/>
        </p:nvCxnSpPr>
        <p:spPr>
          <a:xfrm>
            <a:off x="328827" y="972000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DFD997A5-F371-4719-8A48-EB89F1F6236C}"/>
              </a:ext>
            </a:extLst>
          </p:cNvPr>
          <p:cNvCxnSpPr/>
          <p:nvPr userDrawn="1"/>
        </p:nvCxnSpPr>
        <p:spPr>
          <a:xfrm>
            <a:off x="316921" y="6278291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magine 4">
            <a:extLst>
              <a:ext uri="{FF2B5EF4-FFF2-40B4-BE49-F238E27FC236}">
                <a16:creationId xmlns:a16="http://schemas.microsoft.com/office/drawing/2014/main" id="{7D4557BA-128F-467E-9D88-8E2C0587CD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3071" y="112420"/>
            <a:ext cx="8267700" cy="721020"/>
          </a:xfrm>
          <a:prstGeom prst="rect">
            <a:avLst/>
          </a:prstGeom>
        </p:spPr>
      </p:pic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C22C275F-B0EB-864E-5D43-E55BA2FCC9B4}"/>
              </a:ext>
            </a:extLst>
          </p:cNvPr>
          <p:cNvSpPr txBox="1">
            <a:spLocks/>
          </p:cNvSpPr>
          <p:nvPr userDrawn="1"/>
        </p:nvSpPr>
        <p:spPr>
          <a:xfrm>
            <a:off x="360000" y="6336353"/>
            <a:ext cx="8640000" cy="5216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Dipartimento Presidenza – Programmazione - Turismo</a:t>
            </a:r>
          </a:p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Servizio Autorità di Gestione Unica FESR - FSE</a:t>
            </a:r>
          </a:p>
          <a:p>
            <a:pPr>
              <a:defRPr/>
            </a:pP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452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631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2318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99521" y="6336353"/>
            <a:ext cx="2057400" cy="365125"/>
          </a:xfrm>
        </p:spPr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2393A3FD-4B52-4FBD-B393-009D2335416E}"/>
              </a:ext>
            </a:extLst>
          </p:cNvPr>
          <p:cNvCxnSpPr/>
          <p:nvPr userDrawn="1"/>
        </p:nvCxnSpPr>
        <p:spPr>
          <a:xfrm>
            <a:off x="316921" y="6247118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gnaposto piè di pagina 2">
            <a:extLst>
              <a:ext uri="{FF2B5EF4-FFF2-40B4-BE49-F238E27FC236}">
                <a16:creationId xmlns:a16="http://schemas.microsoft.com/office/drawing/2014/main" id="{60AE5991-ACFD-44B6-898E-2E059947EE44}"/>
              </a:ext>
            </a:extLst>
          </p:cNvPr>
          <p:cNvSpPr txBox="1">
            <a:spLocks/>
          </p:cNvSpPr>
          <p:nvPr userDrawn="1"/>
        </p:nvSpPr>
        <p:spPr>
          <a:xfrm>
            <a:off x="360000" y="6336353"/>
            <a:ext cx="8640000" cy="5216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Dipartimento Presidenza – Programmazione - Turismo</a:t>
            </a:r>
          </a:p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Servizio Autorità di Gestione Unica FESR - FSE</a:t>
            </a:r>
          </a:p>
          <a:p>
            <a:pPr>
              <a:defRPr/>
            </a:pP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FD6D9B1-EB6C-4A2E-896A-68F6D2661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539" y="1143878"/>
            <a:ext cx="8596921" cy="394710"/>
          </a:xfrm>
        </p:spPr>
        <p:txBody>
          <a:bodyPr anchor="b">
            <a:normAutofit/>
          </a:bodyPr>
          <a:lstStyle>
            <a:lvl1pPr algn="ctr">
              <a:defRPr sz="2800"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EF44E54A-7608-4A71-895B-B7F2667DE8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3071" y="153146"/>
            <a:ext cx="8267700" cy="721020"/>
          </a:xfrm>
          <a:prstGeom prst="rect">
            <a:avLst/>
          </a:prstGeom>
        </p:spPr>
      </p:pic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DE8D05ED-D0AF-4DFC-A2AF-5A2BE93E2593}"/>
              </a:ext>
            </a:extLst>
          </p:cNvPr>
          <p:cNvCxnSpPr/>
          <p:nvPr userDrawn="1"/>
        </p:nvCxnSpPr>
        <p:spPr>
          <a:xfrm>
            <a:off x="328827" y="972000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772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2037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222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543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7184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04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530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687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141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1DFFE58-41E4-473E-B889-0483BEED83DE}"/>
              </a:ext>
            </a:extLst>
          </p:cNvPr>
          <p:cNvSpPr txBox="1"/>
          <p:nvPr/>
        </p:nvSpPr>
        <p:spPr>
          <a:xfrm>
            <a:off x="359999" y="1015429"/>
            <a:ext cx="85969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chemeClr val="accent1">
                    <a:lumMod val="50000"/>
                  </a:schemeClr>
                </a:solidFill>
              </a:rPr>
              <a:t>Programmazione europea 2021 - 2027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619DC46-F542-45F4-9A34-6D250131FBEF}"/>
              </a:ext>
            </a:extLst>
          </p:cNvPr>
          <p:cNvSpPr txBox="1"/>
          <p:nvPr/>
        </p:nvSpPr>
        <p:spPr>
          <a:xfrm>
            <a:off x="359999" y="1520258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PR Abruzzo FESR 2021 - 2027</a:t>
            </a:r>
          </a:p>
        </p:txBody>
      </p:sp>
      <p:sp>
        <p:nvSpPr>
          <p:cNvPr id="2" name="Sottotitolo 2">
            <a:extLst>
              <a:ext uri="{FF2B5EF4-FFF2-40B4-BE49-F238E27FC236}">
                <a16:creationId xmlns:a16="http://schemas.microsoft.com/office/drawing/2014/main" id="{3D0E80A9-D785-1AC0-768A-DB2B32C44592}"/>
              </a:ext>
            </a:extLst>
          </p:cNvPr>
          <p:cNvSpPr txBox="1">
            <a:spLocks/>
          </p:cNvSpPr>
          <p:nvPr/>
        </p:nvSpPr>
        <p:spPr>
          <a:xfrm>
            <a:off x="848459" y="2486752"/>
            <a:ext cx="7784123" cy="2850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600" dirty="0">
                <a:solidFill>
                  <a:srgbClr val="002060"/>
                </a:solidFill>
                <a:sym typeface="Helvetica"/>
              </a:rPr>
              <a:t>Comitato di Sorveglianza Unico - 12 dicembre </a:t>
            </a:r>
            <a:r>
              <a:rPr lang="it-IT" sz="2600" dirty="0">
                <a:solidFill>
                  <a:srgbClr val="002060"/>
                </a:solidFill>
              </a:rPr>
              <a:t>2024 </a:t>
            </a:r>
          </a:p>
          <a:p>
            <a:endParaRPr lang="it-IT" sz="2600" dirty="0">
              <a:solidFill>
                <a:srgbClr val="002060"/>
              </a:solidFill>
            </a:endParaRPr>
          </a:p>
          <a:p>
            <a:endParaRPr lang="it-IT" sz="2600" dirty="0">
              <a:solidFill>
                <a:srgbClr val="002060"/>
              </a:solidFill>
            </a:endParaRPr>
          </a:p>
          <a:p>
            <a:r>
              <a:rPr lang="it-IT" altLang="it-IT" sz="2600" dirty="0">
                <a:solidFill>
                  <a:schemeClr val="accent1">
                    <a:lumMod val="75000"/>
                  </a:schemeClr>
                </a:solidFill>
              </a:rPr>
              <a:t>Punto 6) Condizioni abilitanti</a:t>
            </a:r>
          </a:p>
          <a:p>
            <a:r>
              <a:rPr lang="it-IT" sz="2600" dirty="0">
                <a:solidFill>
                  <a:schemeClr val="accent1">
                    <a:lumMod val="75000"/>
                  </a:schemeClr>
                </a:solidFill>
              </a:rPr>
              <a:t>a. Aggiornamento sulle attività  del loro rispetto durante l’attuazione rivolte alla verifica</a:t>
            </a:r>
          </a:p>
          <a:p>
            <a:endParaRPr lang="it-IT" sz="2100" dirty="0">
              <a:solidFill>
                <a:srgbClr val="002060"/>
              </a:solidFill>
            </a:endParaRPr>
          </a:p>
          <a:p>
            <a:endParaRPr lang="it-IT" dirty="0">
              <a:solidFill>
                <a:srgbClr val="002060"/>
              </a:solidFill>
            </a:endParaRPr>
          </a:p>
          <a:p>
            <a:endParaRPr lang="it-IT" dirty="0">
              <a:solidFill>
                <a:srgbClr val="002060"/>
              </a:solidFill>
            </a:endParaRP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15170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98A50D-7062-1365-9F1C-13992372A6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E6E223F-0337-8FF7-F807-97CD9F937052}"/>
              </a:ext>
            </a:extLst>
          </p:cNvPr>
          <p:cNvSpPr txBox="1"/>
          <p:nvPr/>
        </p:nvSpPr>
        <p:spPr>
          <a:xfrm>
            <a:off x="359999" y="1015429"/>
            <a:ext cx="859692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>
                <a:solidFill>
                  <a:schemeClr val="accent1">
                    <a:lumMod val="50000"/>
                  </a:schemeClr>
                </a:solidFill>
              </a:rPr>
              <a:t>6) Condizioni abilitanti</a:t>
            </a:r>
          </a:p>
          <a:p>
            <a:pPr algn="ctr"/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a. Aggiornamento sulle attività  del loro rispetto durante l’attuazione rivolte alla verifica</a:t>
            </a:r>
          </a:p>
          <a:p>
            <a:pPr algn="ctr"/>
            <a:endParaRPr lang="it-IT" sz="2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69ED44A-EBB8-C0F2-4322-E47C2AE0E5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7538" y="2061869"/>
            <a:ext cx="8088923" cy="4164692"/>
          </a:xfrm>
        </p:spPr>
        <p:txBody>
          <a:bodyPr>
            <a:noAutofit/>
          </a:bodyPr>
          <a:lstStyle/>
          <a:p>
            <a:pPr algn="just"/>
            <a:r>
              <a:rPr lang="it-IT" sz="2300" b="1" dirty="0">
                <a:solidFill>
                  <a:srgbClr val="FF0000"/>
                </a:solidFill>
              </a:rPr>
              <a:t>Condizioni abilitanti orizzontali: </a:t>
            </a:r>
            <a:r>
              <a:rPr lang="it-IT" sz="2300" dirty="0">
                <a:solidFill>
                  <a:schemeClr val="accent1">
                    <a:lumMod val="50000"/>
                  </a:schemeClr>
                </a:solidFill>
              </a:rPr>
              <a:t>garanzia a livello nazionale; </a:t>
            </a:r>
          </a:p>
          <a:p>
            <a:pPr algn="just"/>
            <a:r>
              <a:rPr lang="it-IT" sz="2300" b="1" dirty="0">
                <a:solidFill>
                  <a:srgbClr val="FF0000"/>
                </a:solidFill>
              </a:rPr>
              <a:t>Carta dei diritti fondamentali: </a:t>
            </a:r>
            <a:r>
              <a:rPr lang="it-IT" sz="2300" dirty="0">
                <a:solidFill>
                  <a:schemeClr val="accent1">
                    <a:lumMod val="50000"/>
                  </a:schemeClr>
                </a:solidFill>
              </a:rPr>
              <a:t>la Regione Abruzzo ha proceduto alla nomina dei </a:t>
            </a:r>
            <a:r>
              <a:rPr lang="it-IT" sz="2300" b="1" dirty="0">
                <a:solidFill>
                  <a:srgbClr val="00B050"/>
                </a:solidFill>
              </a:rPr>
              <a:t>Punti di Contatto </a:t>
            </a:r>
            <a:r>
              <a:rPr lang="it-IT" sz="2300" dirty="0">
                <a:solidFill>
                  <a:schemeClr val="accent1">
                    <a:lumMod val="50000"/>
                  </a:schemeClr>
                </a:solidFill>
              </a:rPr>
              <a:t>per i Programmi FSE+ e FESR, in conformità al Regolamento (UE) 2021/1060, la cui visibilità è data attraverso una sezione dedicata del portale regionale </a:t>
            </a:r>
            <a:r>
              <a:rPr lang="it-IT" sz="23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Abruzzo Coesione</a:t>
            </a:r>
            <a:r>
              <a:rPr lang="it-IT" sz="23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algn="just"/>
            <a:r>
              <a:rPr lang="it-IT" sz="2300" b="1" dirty="0">
                <a:solidFill>
                  <a:srgbClr val="FF0000"/>
                </a:solidFill>
              </a:rPr>
              <a:t>Condizioni abilitanti tematiche: </a:t>
            </a:r>
            <a:r>
              <a:rPr lang="it-IT" sz="2300" dirty="0">
                <a:solidFill>
                  <a:schemeClr val="accent1">
                    <a:lumMod val="50000"/>
                  </a:schemeClr>
                </a:solidFill>
              </a:rPr>
              <a:t>alla data di approvazione del PR Abruzzo FESR 21-27, tutte le condizioni abilitanti pertinenti risultavano soddisfatte </a:t>
            </a:r>
            <a:r>
              <a:rPr lang="it-IT" sz="2300" u="sng" dirty="0">
                <a:solidFill>
                  <a:schemeClr val="accent1">
                    <a:lumMod val="50000"/>
                  </a:schemeClr>
                </a:solidFill>
              </a:rPr>
              <a:t>ad eccezione della condizione abilitante </a:t>
            </a:r>
            <a:r>
              <a:rPr lang="it-IT" sz="2300" dirty="0">
                <a:solidFill>
                  <a:schemeClr val="accent1">
                    <a:lumMod val="50000"/>
                  </a:schemeClr>
                </a:solidFill>
              </a:rPr>
              <a:t>“</a:t>
            </a:r>
            <a:r>
              <a:rPr lang="it-IT" sz="2300" b="1" i="1" dirty="0">
                <a:solidFill>
                  <a:schemeClr val="accent1">
                    <a:lumMod val="50000"/>
                  </a:schemeClr>
                </a:solidFill>
              </a:rPr>
              <a:t>2.5. Pianificazione aggiornata degli investimenti necessari nel settore idrico e nel settore delle acque reflue</a:t>
            </a:r>
            <a:r>
              <a:rPr lang="it-IT" sz="2300" dirty="0">
                <a:solidFill>
                  <a:schemeClr val="accent1">
                    <a:lumMod val="50000"/>
                  </a:schemeClr>
                </a:solidFill>
              </a:rPr>
              <a:t>”, </a:t>
            </a:r>
            <a:r>
              <a:rPr lang="it-IT" sz="2300" u="sng" dirty="0">
                <a:solidFill>
                  <a:schemeClr val="accent1">
                    <a:lumMod val="50000"/>
                  </a:schemeClr>
                </a:solidFill>
              </a:rPr>
              <a:t>oggi soddisfatta</a:t>
            </a:r>
            <a:r>
              <a:rPr lang="it-IT" sz="23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0180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9BB697-9883-8EE5-1836-6E243A0410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D4DA5E8-A105-DC77-F99D-04044BA2A00F}"/>
              </a:ext>
            </a:extLst>
          </p:cNvPr>
          <p:cNvSpPr txBox="1"/>
          <p:nvPr/>
        </p:nvSpPr>
        <p:spPr>
          <a:xfrm>
            <a:off x="359999" y="1015429"/>
            <a:ext cx="85969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>
                <a:solidFill>
                  <a:schemeClr val="accent1">
                    <a:lumMod val="50000"/>
                  </a:schemeClr>
                </a:solidFill>
              </a:rPr>
              <a:t>6) Condizioni abilitanti</a:t>
            </a:r>
          </a:p>
          <a:p>
            <a:pPr algn="ctr"/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a. Aggiornamento sulle attività  del loro rispetto durante l’attuazione rivolte alla verifica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6B582BC-24EE-BA94-77F9-B298BE4848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7538" y="2086708"/>
            <a:ext cx="8088923" cy="3962400"/>
          </a:xfrm>
        </p:spPr>
        <p:txBody>
          <a:bodyPr>
            <a:noAutofit/>
          </a:bodyPr>
          <a:lstStyle/>
          <a:p>
            <a:pPr algn="just"/>
            <a:r>
              <a:rPr lang="it-IT" sz="2200" dirty="0">
                <a:solidFill>
                  <a:schemeClr val="accent1">
                    <a:lumMod val="50000"/>
                  </a:schemeClr>
                </a:solidFill>
              </a:rPr>
              <a:t>Il percorso:</a:t>
            </a:r>
          </a:p>
          <a:p>
            <a:pPr algn="just">
              <a:lnSpc>
                <a:spcPct val="10000"/>
              </a:lnSpc>
            </a:pPr>
            <a:endParaRPr lang="it-IT" sz="22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it-IT" sz="2200" u="sng" dirty="0">
                <a:solidFill>
                  <a:schemeClr val="accent1">
                    <a:lumMod val="50000"/>
                  </a:schemeClr>
                </a:solidFill>
              </a:rPr>
              <a:t>15/05/2024:</a:t>
            </a:r>
            <a:r>
              <a:rPr lang="it-IT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t-IT" sz="2200" b="1" dirty="0">
                <a:solidFill>
                  <a:schemeClr val="accent1">
                    <a:lumMod val="50000"/>
                  </a:schemeClr>
                </a:solidFill>
              </a:rPr>
              <a:t>l’Italia</a:t>
            </a:r>
            <a:r>
              <a:rPr lang="it-IT" sz="2200" dirty="0">
                <a:solidFill>
                  <a:schemeClr val="accent1">
                    <a:lumMod val="50000"/>
                  </a:schemeClr>
                </a:solidFill>
              </a:rPr>
              <a:t>, a norma dell’art. 15, par. 3, del Reg. (UE) 2021/1060, </a:t>
            </a:r>
            <a:r>
              <a:rPr lang="it-IT" sz="2200" b="1" dirty="0">
                <a:solidFill>
                  <a:schemeClr val="accent1">
                    <a:lumMod val="50000"/>
                  </a:schemeClr>
                </a:solidFill>
              </a:rPr>
              <a:t>ha informato la CE </a:t>
            </a:r>
            <a:r>
              <a:rPr lang="it-IT" sz="2200" dirty="0">
                <a:solidFill>
                  <a:schemeClr val="accent1">
                    <a:lumMod val="50000"/>
                  </a:schemeClr>
                </a:solidFill>
              </a:rPr>
              <a:t>circa il </a:t>
            </a:r>
            <a:r>
              <a:rPr lang="it-IT" sz="2200" b="1" dirty="0">
                <a:solidFill>
                  <a:schemeClr val="accent1">
                    <a:lumMod val="50000"/>
                  </a:schemeClr>
                </a:solidFill>
              </a:rPr>
              <a:t>soddisfacimento</a:t>
            </a:r>
            <a:r>
              <a:rPr lang="it-IT" sz="2200" dirty="0">
                <a:solidFill>
                  <a:schemeClr val="accent1">
                    <a:lumMod val="50000"/>
                  </a:schemeClr>
                </a:solidFill>
              </a:rPr>
              <a:t> della suddetta condizione abilitante tematica 2.5, indicandone la giustificazione [cfr. </a:t>
            </a:r>
            <a:r>
              <a:rPr lang="it-IT" sz="2200" b="1" dirty="0">
                <a:solidFill>
                  <a:schemeClr val="accent1">
                    <a:lumMod val="50000"/>
                  </a:schemeClr>
                </a:solidFill>
              </a:rPr>
              <a:t>nota Ares (2024)3477535</a:t>
            </a:r>
            <a:r>
              <a:rPr lang="it-IT" sz="2200" dirty="0">
                <a:solidFill>
                  <a:schemeClr val="accent1">
                    <a:lumMod val="50000"/>
                  </a:schemeClr>
                </a:solidFill>
              </a:rPr>
              <a:t>].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it-IT" sz="2200" u="sng" dirty="0">
                <a:solidFill>
                  <a:schemeClr val="accent1">
                    <a:lumMod val="50000"/>
                  </a:schemeClr>
                </a:solidFill>
              </a:rPr>
              <a:t>06/06/2024:</a:t>
            </a:r>
            <a:r>
              <a:rPr lang="it-IT" sz="2200" dirty="0">
                <a:solidFill>
                  <a:schemeClr val="accent1">
                    <a:lumMod val="50000"/>
                  </a:schemeClr>
                </a:solidFill>
              </a:rPr>
              <a:t> la </a:t>
            </a:r>
            <a:r>
              <a:rPr lang="it-IT" sz="2200" b="1" dirty="0">
                <a:solidFill>
                  <a:schemeClr val="accent1">
                    <a:lumMod val="50000"/>
                  </a:schemeClr>
                </a:solidFill>
              </a:rPr>
              <a:t>Commissione Europea </a:t>
            </a:r>
            <a:r>
              <a:rPr lang="it-IT" sz="2200" dirty="0">
                <a:solidFill>
                  <a:schemeClr val="accent1">
                    <a:lumMod val="50000"/>
                  </a:schemeClr>
                </a:solidFill>
              </a:rPr>
              <a:t>ha comunicato di concordare con l’Italia circa il soddisfacimento della condizione abilitante tematica abilitante 2.5, concludendo che </a:t>
            </a:r>
            <a:r>
              <a:rPr lang="it-IT" sz="2200" b="1" dirty="0">
                <a:solidFill>
                  <a:schemeClr val="accent1">
                    <a:lumMod val="50000"/>
                  </a:schemeClr>
                </a:solidFill>
              </a:rPr>
              <a:t>sono soddisfatte tutte le condizioni abilitanti del Programma Abruzzo FESR 21-27 </a:t>
            </a:r>
            <a:r>
              <a:rPr lang="it-IT" sz="2200" dirty="0">
                <a:solidFill>
                  <a:schemeClr val="accent1">
                    <a:lumMod val="50000"/>
                  </a:schemeClr>
                </a:solidFill>
              </a:rPr>
              <a:t>[cfr. </a:t>
            </a:r>
            <a:r>
              <a:rPr lang="it-IT" sz="2200" b="1" dirty="0">
                <a:solidFill>
                  <a:schemeClr val="accent1">
                    <a:lumMod val="50000"/>
                  </a:schemeClr>
                </a:solidFill>
              </a:rPr>
              <a:t>nota Ares (2024)4067133</a:t>
            </a:r>
            <a:r>
              <a:rPr lang="it-IT" sz="2200" dirty="0">
                <a:solidFill>
                  <a:schemeClr val="accent1">
                    <a:lumMod val="50000"/>
                  </a:schemeClr>
                </a:solidFill>
              </a:rPr>
              <a:t>].</a:t>
            </a:r>
          </a:p>
        </p:txBody>
      </p:sp>
    </p:spTree>
    <p:extLst>
      <p:ext uri="{BB962C8B-B14F-4D97-AF65-F5344CB8AC3E}">
        <p14:creationId xmlns:p14="http://schemas.microsoft.com/office/powerpoint/2010/main" val="4280603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F21CC2-574F-20ED-696D-07820CBDDB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058C0CF4-CD73-65EF-E84E-8B4F38B3810F}"/>
              </a:ext>
            </a:extLst>
          </p:cNvPr>
          <p:cNvSpPr txBox="1"/>
          <p:nvPr/>
        </p:nvSpPr>
        <p:spPr>
          <a:xfrm>
            <a:off x="359999" y="1015429"/>
            <a:ext cx="85969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>
                <a:solidFill>
                  <a:schemeClr val="accent1">
                    <a:lumMod val="50000"/>
                  </a:schemeClr>
                </a:solidFill>
              </a:rPr>
              <a:t>6) Condizioni abilitanti</a:t>
            </a:r>
          </a:p>
          <a:p>
            <a:pPr algn="ctr"/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a. Aggiornamento sulle attività  del loro rispetto durante l’attuazione rivolte alla verifica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95D2138-0991-9671-C26A-8A4A801D42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7538" y="2098431"/>
            <a:ext cx="8088923" cy="3962400"/>
          </a:xfrm>
        </p:spPr>
        <p:txBody>
          <a:bodyPr>
            <a:noAutofit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Condizioni abilitanti tematiche: 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con riferimento alla </a:t>
            </a: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S3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, si segnalano gli Interventi in fase di attuazione finanziati a valere sull’</a:t>
            </a:r>
            <a:r>
              <a:rPr lang="it-IT" b="1" i="1" dirty="0">
                <a:solidFill>
                  <a:schemeClr val="accent1">
                    <a:lumMod val="50000"/>
                  </a:schemeClr>
                </a:solidFill>
              </a:rPr>
              <a:t>OS 1.1 Sviluppare e rafforzare le capacità di ricerca e di innovazione e 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l'introduzione</a:t>
            </a:r>
            <a:r>
              <a:rPr lang="it-IT" b="1" i="1" dirty="0">
                <a:solidFill>
                  <a:schemeClr val="accent1">
                    <a:lumMod val="50000"/>
                  </a:schemeClr>
                </a:solidFill>
              </a:rPr>
              <a:t> di tecnologie avanzate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, monitorate costantemente dell’</a:t>
            </a:r>
            <a:r>
              <a:rPr lang="it-IT" dirty="0" err="1">
                <a:solidFill>
                  <a:schemeClr val="accent1">
                    <a:lumMod val="50000"/>
                  </a:schemeClr>
                </a:solidFill>
              </a:rPr>
              <a:t>AdG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algn="just"/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Per il </a:t>
            </a: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monitoraggio della S3 21-27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, l’</a:t>
            </a:r>
            <a:r>
              <a:rPr lang="it-IT" dirty="0" err="1">
                <a:solidFill>
                  <a:schemeClr val="accent1">
                    <a:lumMod val="50000"/>
                  </a:schemeClr>
                </a:solidFill>
              </a:rPr>
              <a:t>AdG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 utilizza la </a:t>
            </a: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Banca Dati Unitaria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 predisposta nell'ambito del Sistema Nazionale di Monitoraggio, integrandola con uno specifico sistema di monitoraggio regionale, utilizzando specifici indicatori che meglio rispondono alle esigenze di monitoraggio sull'attuazione della S3 regionale.</a:t>
            </a:r>
          </a:p>
        </p:txBody>
      </p:sp>
    </p:spTree>
    <p:extLst>
      <p:ext uri="{BB962C8B-B14F-4D97-AF65-F5344CB8AC3E}">
        <p14:creationId xmlns:p14="http://schemas.microsoft.com/office/powerpoint/2010/main" val="135494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F74051-4D21-9455-C808-75DFF12D3B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D1CA2F22-72E6-DB91-77F1-7809D153E93A}"/>
              </a:ext>
            </a:extLst>
          </p:cNvPr>
          <p:cNvSpPr txBox="1"/>
          <p:nvPr/>
        </p:nvSpPr>
        <p:spPr>
          <a:xfrm>
            <a:off x="359999" y="1015429"/>
            <a:ext cx="85969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>
                <a:solidFill>
                  <a:schemeClr val="accent1">
                    <a:lumMod val="50000"/>
                  </a:schemeClr>
                </a:solidFill>
              </a:rPr>
              <a:t>6) Condizioni abilitanti</a:t>
            </a:r>
          </a:p>
          <a:p>
            <a:pPr algn="ctr"/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b. Informativa del Punto di contatto per la Carta dei diritti fondamentali dell’UE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3F43FBE-825A-836E-A318-81A8AB0519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7538" y="1817649"/>
            <a:ext cx="8088923" cy="4243182"/>
          </a:xfrm>
        </p:spPr>
        <p:txBody>
          <a:bodyPr>
            <a:noAutofit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Punto di contatto: </a:t>
            </a:r>
            <a:r>
              <a:rPr lang="it-IT" sz="1800" dirty="0">
                <a:solidFill>
                  <a:schemeClr val="accent1">
                    <a:lumMod val="50000"/>
                  </a:schemeClr>
                </a:solidFill>
              </a:rPr>
              <a:t>è  l’organo di garanzia, individuato dal Regolamento (UE) 2021/1060, che ha il compito di: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accent1">
                    <a:lumMod val="50000"/>
                  </a:schemeClr>
                </a:solidFill>
              </a:rPr>
              <a:t>garantire la conformità dei programmi sostenuti dai Fondi e della loro attuazione alle pertinenti disposizioni della Carta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accent1">
                    <a:lumMod val="50000"/>
                  </a:schemeClr>
                </a:solidFill>
              </a:rPr>
              <a:t>ricevere e istruire gli eventuali reclami relativi a presunte violazioni della Carta, individuare le più efficaci misure correttive e preventive da sottoporre all’Autorità di Gestione, coinvolgendo ove necessario gli organismi competenti in materia di diritti fondamentali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chemeClr val="accent1">
                    <a:lumMod val="50000"/>
                  </a:schemeClr>
                </a:solidFill>
              </a:rPr>
              <a:t>riferire al Comitato di Sorveglianza in merito ai casi di non conformità e ai reclami ricevuti</a:t>
            </a:r>
            <a:endParaRPr lang="it-IT" sz="18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it-IT" sz="1800" b="1" dirty="0">
                <a:solidFill>
                  <a:schemeClr val="accent1">
                    <a:lumMod val="50000"/>
                  </a:schemeClr>
                </a:solidFill>
              </a:rPr>
              <a:t>Allo stato attuale </a:t>
            </a:r>
            <a:r>
              <a:rPr lang="it-IT" sz="1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sono pervenute segnalazioni </a:t>
            </a:r>
            <a:r>
              <a:rPr lang="it-IT" sz="1800" b="1" dirty="0">
                <a:solidFill>
                  <a:schemeClr val="accent1">
                    <a:lumMod val="50000"/>
                  </a:schemeClr>
                </a:solidFill>
              </a:rPr>
              <a:t>da parte di soggetti terzi in ordine a criticità del Programma sul rispetto della Carta e della Convenzione UNCRPD</a:t>
            </a:r>
          </a:p>
        </p:txBody>
      </p:sp>
    </p:spTree>
    <p:extLst>
      <p:ext uri="{BB962C8B-B14F-4D97-AF65-F5344CB8AC3E}">
        <p14:creationId xmlns:p14="http://schemas.microsoft.com/office/powerpoint/2010/main" val="710592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BDB14FA7-775B-CD18-3167-52956ED88CD7}"/>
              </a:ext>
            </a:extLst>
          </p:cNvPr>
          <p:cNvSpPr txBox="1"/>
          <p:nvPr/>
        </p:nvSpPr>
        <p:spPr>
          <a:xfrm>
            <a:off x="2286000" y="324433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GRAZIE PER L’ATTENZIONE</a:t>
            </a:r>
          </a:p>
        </p:txBody>
      </p:sp>
    </p:spTree>
    <p:extLst>
      <p:ext uri="{BB962C8B-B14F-4D97-AF65-F5344CB8AC3E}">
        <p14:creationId xmlns:p14="http://schemas.microsoft.com/office/powerpoint/2010/main" val="29020388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 standard1-FESR 2021-2027.potx" id="{3F947581-A776-42A5-ACF6-4BD4A0387B15}" vid="{025B3115-D5BE-416B-AA53-BCD6443BE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standard1-FESR 2021-2027</Template>
  <TotalTime>618</TotalTime>
  <Words>512</Words>
  <Application>Microsoft Office PowerPoint</Application>
  <PresentationFormat>Presentazione su schermo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Helvetica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Marcello Bonitatibus</dc:creator>
  <cp:lastModifiedBy>Maria Antonietta Marini</cp:lastModifiedBy>
  <cp:revision>28</cp:revision>
  <dcterms:created xsi:type="dcterms:W3CDTF">2024-04-23T09:19:37Z</dcterms:created>
  <dcterms:modified xsi:type="dcterms:W3CDTF">2024-12-10T17:28:18Z</dcterms:modified>
</cp:coreProperties>
</file>