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0" r:id="rId4"/>
    <p:sldId id="257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4" autoAdjust="0"/>
    <p:restoredTop sz="95474" autoAdjust="0"/>
  </p:normalViewPr>
  <p:slideViewPr>
    <p:cSldViewPr snapToGrid="0">
      <p:cViewPr varScale="1">
        <p:scale>
          <a:sx n="82" d="100"/>
          <a:sy n="82" d="100"/>
        </p:scale>
        <p:origin x="1596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9999" y="1122363"/>
            <a:ext cx="8596921" cy="1153244"/>
          </a:xfrm>
        </p:spPr>
        <p:txBody>
          <a:bodyPr anchor="b">
            <a:normAutofit/>
          </a:bodyPr>
          <a:lstStyle>
            <a:lvl1pPr algn="ctr">
              <a:defRPr sz="3600">
                <a:latin typeface="+mn-lt"/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574473"/>
            <a:ext cx="6858000" cy="1683327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1D3A8F5E-2880-4A01-B775-ECFF743CD9AE}"/>
              </a:ext>
            </a:extLst>
          </p:cNvPr>
          <p:cNvCxnSpPr/>
          <p:nvPr userDrawn="1"/>
        </p:nvCxnSpPr>
        <p:spPr>
          <a:xfrm>
            <a:off x="328827" y="972000"/>
            <a:ext cx="8640000" cy="0"/>
          </a:xfrm>
          <a:prstGeom prst="line">
            <a:avLst/>
          </a:prstGeom>
          <a:ln w="254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DFD997A5-F371-4719-8A48-EB89F1F6236C}"/>
              </a:ext>
            </a:extLst>
          </p:cNvPr>
          <p:cNvCxnSpPr/>
          <p:nvPr userDrawn="1"/>
        </p:nvCxnSpPr>
        <p:spPr>
          <a:xfrm>
            <a:off x="316921" y="6278291"/>
            <a:ext cx="8640000" cy="0"/>
          </a:xfrm>
          <a:prstGeom prst="line">
            <a:avLst/>
          </a:prstGeom>
          <a:ln w="254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Immagine 4">
            <a:extLst>
              <a:ext uri="{FF2B5EF4-FFF2-40B4-BE49-F238E27FC236}">
                <a16:creationId xmlns:a16="http://schemas.microsoft.com/office/drawing/2014/main" id="{7D4557BA-128F-467E-9D88-8E2C0587CD8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3071" y="112420"/>
            <a:ext cx="8267700" cy="721020"/>
          </a:xfrm>
          <a:prstGeom prst="rect">
            <a:avLst/>
          </a:prstGeom>
        </p:spPr>
      </p:pic>
      <p:sp>
        <p:nvSpPr>
          <p:cNvPr id="4" name="Segnaposto piè di pagina 2">
            <a:extLst>
              <a:ext uri="{FF2B5EF4-FFF2-40B4-BE49-F238E27FC236}">
                <a16:creationId xmlns:a16="http://schemas.microsoft.com/office/drawing/2014/main" id="{C22C275F-B0EB-864E-5D43-E55BA2FCC9B4}"/>
              </a:ext>
            </a:extLst>
          </p:cNvPr>
          <p:cNvSpPr txBox="1">
            <a:spLocks/>
          </p:cNvSpPr>
          <p:nvPr userDrawn="1"/>
        </p:nvSpPr>
        <p:spPr>
          <a:xfrm>
            <a:off x="360000" y="6336353"/>
            <a:ext cx="8640000" cy="5216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it-IT" i="1" dirty="0">
                <a:solidFill>
                  <a:schemeClr val="accent1">
                    <a:lumMod val="50000"/>
                  </a:schemeClr>
                </a:solidFill>
              </a:rPr>
              <a:t>Dipartimento Presidenza – Programmazione - Turismo</a:t>
            </a:r>
          </a:p>
          <a:p>
            <a:pPr>
              <a:defRPr/>
            </a:pPr>
            <a:r>
              <a:rPr lang="it-IT" i="1" dirty="0">
                <a:solidFill>
                  <a:schemeClr val="accent1">
                    <a:lumMod val="50000"/>
                  </a:schemeClr>
                </a:solidFill>
              </a:rPr>
              <a:t>Servizio Autorità di Gestione Unica FESR - FSE</a:t>
            </a:r>
          </a:p>
          <a:p>
            <a:pPr>
              <a:defRPr/>
            </a:pPr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4452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A730-D846-4577-BE34-4315F61B728C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3D12-76EB-4BB8-A75D-B99F307C1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6313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A730-D846-4577-BE34-4315F61B728C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3D12-76EB-4BB8-A75D-B99F307C1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2318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899521" y="6336353"/>
            <a:ext cx="2057400" cy="365125"/>
          </a:xfrm>
        </p:spPr>
        <p:txBody>
          <a:bodyPr/>
          <a:lstStyle/>
          <a:p>
            <a:fld id="{29623D12-76EB-4BB8-A75D-B99F307C191F}" type="slidenum">
              <a:rPr lang="it-IT" smtClean="0"/>
              <a:t>‹N›</a:t>
            </a:fld>
            <a:endParaRPr lang="it-IT"/>
          </a:p>
        </p:txBody>
      </p: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2393A3FD-4B52-4FBD-B393-009D2335416E}"/>
              </a:ext>
            </a:extLst>
          </p:cNvPr>
          <p:cNvCxnSpPr/>
          <p:nvPr userDrawn="1"/>
        </p:nvCxnSpPr>
        <p:spPr>
          <a:xfrm>
            <a:off x="316921" y="6247118"/>
            <a:ext cx="8640000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egnaposto piè di pagina 2">
            <a:extLst>
              <a:ext uri="{FF2B5EF4-FFF2-40B4-BE49-F238E27FC236}">
                <a16:creationId xmlns:a16="http://schemas.microsoft.com/office/drawing/2014/main" id="{60AE5991-ACFD-44B6-898E-2E059947EE44}"/>
              </a:ext>
            </a:extLst>
          </p:cNvPr>
          <p:cNvSpPr txBox="1">
            <a:spLocks/>
          </p:cNvSpPr>
          <p:nvPr userDrawn="1"/>
        </p:nvSpPr>
        <p:spPr>
          <a:xfrm>
            <a:off x="360000" y="6336353"/>
            <a:ext cx="8640000" cy="5216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it-IT" i="1" dirty="0">
                <a:solidFill>
                  <a:schemeClr val="accent1">
                    <a:lumMod val="50000"/>
                  </a:schemeClr>
                </a:solidFill>
              </a:rPr>
              <a:t>Dipartimento Presidenza – Programmazione - Turismo</a:t>
            </a:r>
          </a:p>
          <a:p>
            <a:pPr>
              <a:defRPr/>
            </a:pPr>
            <a:r>
              <a:rPr lang="it-IT" i="1" dirty="0">
                <a:solidFill>
                  <a:schemeClr val="accent1">
                    <a:lumMod val="50000"/>
                  </a:schemeClr>
                </a:solidFill>
              </a:rPr>
              <a:t>Servizio Autorità di Gestione Unica FESR - FSE</a:t>
            </a:r>
          </a:p>
          <a:p>
            <a:pPr>
              <a:defRPr/>
            </a:pPr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8FD6D9B1-EB6C-4A2E-896A-68F6D26615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1539" y="1143878"/>
            <a:ext cx="8596921" cy="394710"/>
          </a:xfrm>
        </p:spPr>
        <p:txBody>
          <a:bodyPr anchor="b">
            <a:normAutofit/>
          </a:bodyPr>
          <a:lstStyle>
            <a:lvl1pPr algn="ctr">
              <a:defRPr sz="2800">
                <a:latin typeface="+mn-lt"/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pic>
        <p:nvPicPr>
          <p:cNvPr id="13" name="Immagine 12">
            <a:extLst>
              <a:ext uri="{FF2B5EF4-FFF2-40B4-BE49-F238E27FC236}">
                <a16:creationId xmlns:a16="http://schemas.microsoft.com/office/drawing/2014/main" id="{EF44E54A-7608-4A71-895B-B7F2667DE88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3071" y="153146"/>
            <a:ext cx="8267700" cy="721020"/>
          </a:xfrm>
          <a:prstGeom prst="rect">
            <a:avLst/>
          </a:prstGeom>
        </p:spPr>
      </p:pic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DE8D05ED-D0AF-4DFC-A2AF-5A2BE93E2593}"/>
              </a:ext>
            </a:extLst>
          </p:cNvPr>
          <p:cNvCxnSpPr/>
          <p:nvPr userDrawn="1"/>
        </p:nvCxnSpPr>
        <p:spPr>
          <a:xfrm>
            <a:off x="328827" y="972000"/>
            <a:ext cx="8640000" cy="0"/>
          </a:xfrm>
          <a:prstGeom prst="line">
            <a:avLst/>
          </a:prstGeom>
          <a:ln w="254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7728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A730-D846-4577-BE34-4315F61B728C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3D12-76EB-4BB8-A75D-B99F307C1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2037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A730-D846-4577-BE34-4315F61B728C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3D12-76EB-4BB8-A75D-B99F307C1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6222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A730-D846-4577-BE34-4315F61B728C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3D12-76EB-4BB8-A75D-B99F307C1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5431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A730-D846-4577-BE34-4315F61B728C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3D12-76EB-4BB8-A75D-B99F307C1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7184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A730-D846-4577-BE34-4315F61B728C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3D12-76EB-4BB8-A75D-B99F307C1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3047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A730-D846-4577-BE34-4315F61B728C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3D12-76EB-4BB8-A75D-B99F307C1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3530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A730-D846-4577-BE34-4315F61B728C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3D12-76EB-4BB8-A75D-B99F307C1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26875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E5A730-D846-4577-BE34-4315F61B728C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623D12-76EB-4BB8-A75D-B99F307C1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1418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7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81DFFE58-41E4-473E-B889-0483BEED83DE}"/>
              </a:ext>
            </a:extLst>
          </p:cNvPr>
          <p:cNvSpPr txBox="1"/>
          <p:nvPr/>
        </p:nvSpPr>
        <p:spPr>
          <a:xfrm>
            <a:off x="359999" y="1015429"/>
            <a:ext cx="85969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>
                <a:solidFill>
                  <a:schemeClr val="accent1">
                    <a:lumMod val="50000"/>
                  </a:schemeClr>
                </a:solidFill>
              </a:rPr>
              <a:t>Programmazione europea 2021 - 2027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8619DC46-F542-45F4-9A34-6D250131FBEF}"/>
              </a:ext>
            </a:extLst>
          </p:cNvPr>
          <p:cNvSpPr txBox="1"/>
          <p:nvPr/>
        </p:nvSpPr>
        <p:spPr>
          <a:xfrm>
            <a:off x="359999" y="1520258"/>
            <a:ext cx="85969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chemeClr val="accent1">
                    <a:lumMod val="50000"/>
                  </a:schemeClr>
                </a:solidFill>
              </a:rPr>
              <a:t>PR Abruzzo FESR 2021 - 2027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3A9F237A-6D40-45D6-C6B2-71D4101626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7184" y="2603982"/>
            <a:ext cx="7889631" cy="2061802"/>
          </a:xfrm>
        </p:spPr>
        <p:txBody>
          <a:bodyPr>
            <a:noAutofit/>
          </a:bodyPr>
          <a:lstStyle/>
          <a:p>
            <a:r>
              <a:rPr kumimoji="0" lang="it-IT" b="0" i="0" u="none" strike="noStrike" cap="none" spc="0" normalizeH="0" baseline="0" dirty="0">
                <a:ln>
                  <a:noFill/>
                </a:ln>
                <a:solidFill>
                  <a:srgbClr val="002060"/>
                </a:solidFill>
                <a:effectLst/>
                <a:uFillTx/>
                <a:sym typeface="Helvetica"/>
              </a:rPr>
              <a:t>Comitato di Sorveglianza Unico - 12 dicembre </a:t>
            </a:r>
            <a:r>
              <a:rPr lang="it-IT" dirty="0">
                <a:solidFill>
                  <a:srgbClr val="002060"/>
                </a:solidFill>
              </a:rPr>
              <a:t>2024 </a:t>
            </a:r>
          </a:p>
          <a:p>
            <a:endParaRPr lang="it-IT" dirty="0">
              <a:solidFill>
                <a:srgbClr val="002060"/>
              </a:solidFill>
            </a:endParaRPr>
          </a:p>
          <a:p>
            <a:endParaRPr lang="it-IT" dirty="0">
              <a:solidFill>
                <a:srgbClr val="002060"/>
              </a:solidFill>
            </a:endParaRPr>
          </a:p>
          <a:p>
            <a:pPr defTabSz="914400"/>
            <a:r>
              <a:rPr lang="it-IT" altLang="it-IT" dirty="0">
                <a:solidFill>
                  <a:schemeClr val="accent1">
                    <a:lumMod val="75000"/>
                  </a:schemeClr>
                </a:solidFill>
              </a:rPr>
              <a:t>Punto 7) Valutazione: avanzamento delle attività (RDC 40.1.e)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151704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98A50D-7062-1365-9F1C-13992372A6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3E6E223F-0337-8FF7-F807-97CD9F937052}"/>
              </a:ext>
            </a:extLst>
          </p:cNvPr>
          <p:cNvSpPr txBox="1"/>
          <p:nvPr/>
        </p:nvSpPr>
        <p:spPr>
          <a:xfrm>
            <a:off x="359999" y="1015429"/>
            <a:ext cx="859692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200" b="1" dirty="0">
                <a:solidFill>
                  <a:schemeClr val="accent1">
                    <a:lumMod val="50000"/>
                  </a:schemeClr>
                </a:solidFill>
              </a:rPr>
              <a:t>7. Valutazione: avanzamento delle attività (RDC 40.1.e)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C69ED44A-EBB8-C0F2-4322-E47C2AE0E5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9262" y="1688123"/>
            <a:ext cx="8241323" cy="4419600"/>
          </a:xfrm>
        </p:spPr>
        <p:txBody>
          <a:bodyPr>
            <a:noAutofit/>
          </a:bodyPr>
          <a:lstStyle/>
          <a:p>
            <a:pPr algn="just"/>
            <a:r>
              <a:rPr lang="it-IT" sz="1800" dirty="0">
                <a:solidFill>
                  <a:schemeClr val="accent1">
                    <a:lumMod val="50000"/>
                  </a:schemeClr>
                </a:solidFill>
              </a:rPr>
              <a:t>L’</a:t>
            </a:r>
            <a:r>
              <a:rPr lang="it-IT" sz="1800" dirty="0" err="1">
                <a:solidFill>
                  <a:schemeClr val="accent1">
                    <a:lumMod val="50000"/>
                  </a:schemeClr>
                </a:solidFill>
              </a:rPr>
              <a:t>AdG</a:t>
            </a:r>
            <a:r>
              <a:rPr lang="it-IT" sz="1800" dirty="0">
                <a:solidFill>
                  <a:schemeClr val="accent1">
                    <a:lumMod val="50000"/>
                  </a:schemeClr>
                </a:solidFill>
              </a:rPr>
              <a:t> ha redatto, ai sensi dell'articolo 44, comma 5, del Reg. (UE) 2021/1060, la proposta di </a:t>
            </a:r>
            <a:r>
              <a:rPr lang="it-IT" sz="1800" b="1" dirty="0">
                <a:solidFill>
                  <a:schemeClr val="accent1">
                    <a:lumMod val="50000"/>
                  </a:schemeClr>
                </a:solidFill>
              </a:rPr>
              <a:t>Piano Unitario di Valutazione (PUV) </a:t>
            </a:r>
            <a:r>
              <a:rPr lang="it-IT" sz="1800" dirty="0">
                <a:solidFill>
                  <a:schemeClr val="accent1">
                    <a:lumMod val="50000"/>
                  </a:schemeClr>
                </a:solidFill>
              </a:rPr>
              <a:t>dei PR FESR e FSE+, quale documento di base per la redazione degli atti volti all’indizione della procedura ad evidenza pubblica di rilievo europeo per l’affidamento del servizio di Valutazione dei Programmi.</a:t>
            </a:r>
          </a:p>
          <a:p>
            <a:pPr algn="just"/>
            <a:r>
              <a:rPr lang="it-IT" sz="1800" dirty="0">
                <a:solidFill>
                  <a:schemeClr val="accent1">
                    <a:lumMod val="50000"/>
                  </a:schemeClr>
                </a:solidFill>
              </a:rPr>
              <a:t>In linea con quanto previsto dal suddetto Regolamento, il </a:t>
            </a:r>
            <a:r>
              <a:rPr lang="it-IT" sz="1800" b="1" dirty="0">
                <a:solidFill>
                  <a:schemeClr val="accent1">
                    <a:lumMod val="50000"/>
                  </a:schemeClr>
                </a:solidFill>
              </a:rPr>
              <a:t>PUV descrive</a:t>
            </a:r>
            <a:r>
              <a:rPr lang="it-IT" sz="1800" dirty="0">
                <a:solidFill>
                  <a:schemeClr val="accent1">
                    <a:lumMod val="50000"/>
                  </a:schemeClr>
                </a:solidFill>
              </a:rPr>
              <a:t>: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it-IT" sz="1800" dirty="0">
                <a:solidFill>
                  <a:schemeClr val="accent1">
                    <a:lumMod val="50000"/>
                  </a:schemeClr>
                </a:solidFill>
              </a:rPr>
              <a:t>il sistema di governance della valutazione (i soggetti responsabili della Valutazione; 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it-IT" sz="1800" dirty="0">
                <a:solidFill>
                  <a:schemeClr val="accent1">
                    <a:lumMod val="50000"/>
                  </a:schemeClr>
                </a:solidFill>
              </a:rPr>
              <a:t>il sistema di gestione e monitoraggio per le attività di valutazione e principali fonti informative; 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it-IT" sz="1800" dirty="0">
                <a:solidFill>
                  <a:schemeClr val="accent1">
                    <a:lumMod val="50000"/>
                  </a:schemeClr>
                </a:solidFill>
              </a:rPr>
              <a:t>le modalità di coinvolgimento del partenariato; 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it-IT" sz="1800" dirty="0">
                <a:solidFill>
                  <a:schemeClr val="accent1">
                    <a:lumMod val="50000"/>
                  </a:schemeClr>
                </a:solidFill>
              </a:rPr>
              <a:t>la comunicazione e disseminazione dei risultati 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it-IT" sz="1800" dirty="0">
                <a:solidFill>
                  <a:schemeClr val="accent1">
                    <a:lumMod val="50000"/>
                  </a:schemeClr>
                </a:solidFill>
              </a:rPr>
              <a:t>le valutazioni previste (le valutazioni obbligatorie; le valutazioni integrative; il calendario delle valutazioni). </a:t>
            </a:r>
          </a:p>
          <a:p>
            <a:pPr algn="just"/>
            <a:r>
              <a:rPr lang="it-IT" sz="21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it-IT" sz="2100" dirty="0"/>
          </a:p>
        </p:txBody>
      </p:sp>
    </p:spTree>
    <p:extLst>
      <p:ext uri="{BB962C8B-B14F-4D97-AF65-F5344CB8AC3E}">
        <p14:creationId xmlns:p14="http://schemas.microsoft.com/office/powerpoint/2010/main" val="16201800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6322E6-666E-7EB8-FE46-216B26285C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367B5877-92FC-51B8-C17A-E14DED1E8B3B}"/>
              </a:ext>
            </a:extLst>
          </p:cNvPr>
          <p:cNvSpPr txBox="1"/>
          <p:nvPr/>
        </p:nvSpPr>
        <p:spPr>
          <a:xfrm>
            <a:off x="359999" y="1015429"/>
            <a:ext cx="859692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200" b="1" dirty="0">
                <a:solidFill>
                  <a:schemeClr val="accent1">
                    <a:lumMod val="50000"/>
                  </a:schemeClr>
                </a:solidFill>
              </a:rPr>
              <a:t>7. Valutazione: avanzamento delle attività (RDC 40.1.e)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C4A1723-7F03-8E83-A22F-B9B7AFBA30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9999" y="1547446"/>
            <a:ext cx="8385415" cy="4538393"/>
          </a:xfrm>
        </p:spPr>
        <p:txBody>
          <a:bodyPr>
            <a:noAutofit/>
          </a:bodyPr>
          <a:lstStyle/>
          <a:p>
            <a:pPr algn="just"/>
            <a:r>
              <a:rPr lang="it-IT" sz="1900" b="1" dirty="0">
                <a:solidFill>
                  <a:schemeClr val="accent1">
                    <a:lumMod val="50000"/>
                  </a:schemeClr>
                </a:solidFill>
              </a:rPr>
              <a:t>Scopo </a:t>
            </a:r>
            <a:r>
              <a:rPr lang="it-IT" sz="1900" dirty="0">
                <a:solidFill>
                  <a:schemeClr val="accent1">
                    <a:lumMod val="50000"/>
                  </a:schemeClr>
                </a:solidFill>
              </a:rPr>
              <a:t>del PUV: rafforzare l’impegno dell’azione pubblica nel raggiungimento degli obiettivi prefissati, aumentando la consapevolezza degli attuatori e restituendo informazioni ai destinatari circa l’azione pubblica. </a:t>
            </a:r>
          </a:p>
          <a:p>
            <a:pPr algn="just"/>
            <a:r>
              <a:rPr lang="it-IT" sz="1900" dirty="0">
                <a:solidFill>
                  <a:schemeClr val="accent1">
                    <a:lumMod val="50000"/>
                  </a:schemeClr>
                </a:solidFill>
              </a:rPr>
              <a:t>La </a:t>
            </a:r>
            <a:r>
              <a:rPr lang="it-IT" sz="1900" b="1" dirty="0">
                <a:solidFill>
                  <a:schemeClr val="accent1">
                    <a:lumMod val="50000"/>
                  </a:schemeClr>
                </a:solidFill>
              </a:rPr>
              <a:t>proposta</a:t>
            </a:r>
            <a:r>
              <a:rPr lang="it-IT" sz="1900" dirty="0">
                <a:solidFill>
                  <a:schemeClr val="accent1">
                    <a:lumMod val="50000"/>
                  </a:schemeClr>
                </a:solidFill>
              </a:rPr>
              <a:t> di PUV è stata anticipata in bozza: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1900" dirty="0">
                <a:solidFill>
                  <a:schemeClr val="accent1">
                    <a:lumMod val="50000"/>
                  </a:schemeClr>
                </a:solidFill>
              </a:rPr>
              <a:t>alla Commissione europea, avendone recepito tutti i suggerimenti e le indicazioni;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1900" dirty="0">
                <a:solidFill>
                  <a:schemeClr val="accent1">
                    <a:lumMod val="50000"/>
                  </a:schemeClr>
                </a:solidFill>
              </a:rPr>
              <a:t>al Partenariato, per acquisire eventuali ulteriori indicazioni (riunione da remoto in data 15.11.2023);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1900" dirty="0">
                <a:solidFill>
                  <a:schemeClr val="accent1">
                    <a:lumMod val="50000"/>
                  </a:schemeClr>
                </a:solidFill>
              </a:rPr>
              <a:t>al Comitato di Sorveglianza convocato per il giorno 30 novembre 2023 per la relativa approvazione. </a:t>
            </a:r>
          </a:p>
          <a:p>
            <a:pPr algn="just"/>
            <a:r>
              <a:rPr lang="it-IT" sz="1900" dirty="0">
                <a:solidFill>
                  <a:schemeClr val="accent1">
                    <a:lumMod val="50000"/>
                  </a:schemeClr>
                </a:solidFill>
              </a:rPr>
              <a:t>Il PUV approvato è pubblicato sul portale web regionale, nella sezione </a:t>
            </a:r>
            <a:r>
              <a:rPr lang="it-IT" sz="19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Abruzzo Coesione.</a:t>
            </a:r>
          </a:p>
          <a:p>
            <a:pPr algn="just"/>
            <a:r>
              <a:rPr lang="it-IT" sz="1900" dirty="0">
                <a:solidFill>
                  <a:schemeClr val="accent1">
                    <a:lumMod val="50000"/>
                  </a:schemeClr>
                </a:solidFill>
              </a:rPr>
              <a:t>È  in corso la redazione del Capitolato tecnico e del disciplinare per l’appalto del servizio di Valutazione Indipendente e Unitaria dei PR Abruzzo FESR e FSE+ 21-27.</a:t>
            </a:r>
          </a:p>
          <a:p>
            <a:pPr algn="just"/>
            <a:endParaRPr lang="it-IT" sz="21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it-IT" sz="21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782837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BDB14FA7-775B-CD18-3167-52956ED88CD7}"/>
              </a:ext>
            </a:extLst>
          </p:cNvPr>
          <p:cNvSpPr txBox="1"/>
          <p:nvPr/>
        </p:nvSpPr>
        <p:spPr>
          <a:xfrm>
            <a:off x="2286000" y="3244334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b="1" dirty="0">
                <a:solidFill>
                  <a:srgbClr val="FF0000"/>
                </a:solidFill>
              </a:rPr>
              <a:t>GRAZIE PER L’ATTENZIONE</a:t>
            </a:r>
          </a:p>
        </p:txBody>
      </p:sp>
    </p:spTree>
    <p:extLst>
      <p:ext uri="{BB962C8B-B14F-4D97-AF65-F5344CB8AC3E}">
        <p14:creationId xmlns:p14="http://schemas.microsoft.com/office/powerpoint/2010/main" val="290203884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zione standard1-FESR 2021-2027.potx" id="{3F947581-A776-42A5-ACF6-4BD4A0387B15}" vid="{025B3115-D5BE-416B-AA53-BCD6443BE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Presentazione standard1-FESR 2021-2027</Template>
  <TotalTime>651</TotalTime>
  <Words>326</Words>
  <Application>Microsoft Office PowerPoint</Application>
  <PresentationFormat>Presentazione su schermo (4:3)</PresentationFormat>
  <Paragraphs>24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Helvetica</vt:lpstr>
      <vt:lpstr>Wingdings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Marcello Bonitatibus</dc:creator>
  <cp:lastModifiedBy>Rita Morgante</cp:lastModifiedBy>
  <cp:revision>26</cp:revision>
  <dcterms:created xsi:type="dcterms:W3CDTF">2024-04-23T09:19:37Z</dcterms:created>
  <dcterms:modified xsi:type="dcterms:W3CDTF">2024-12-10T10:49:29Z</dcterms:modified>
</cp:coreProperties>
</file>