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1" r:id="rId4"/>
    <p:sldId id="268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 autoAdjust="0"/>
    <p:restoredTop sz="95510" autoAdjust="0"/>
  </p:normalViewPr>
  <p:slideViewPr>
    <p:cSldViewPr snapToGrid="0">
      <p:cViewPr varScale="1">
        <p:scale>
          <a:sx n="110" d="100"/>
          <a:sy n="110" d="100"/>
        </p:scale>
        <p:origin x="158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9" y="1122363"/>
            <a:ext cx="8596921" cy="1153244"/>
          </a:xfrm>
        </p:spPr>
        <p:txBody>
          <a:bodyPr anchor="b">
            <a:normAutofit/>
          </a:bodyPr>
          <a:lstStyle>
            <a:lvl1pPr algn="ctr">
              <a:defRPr sz="3600"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74473"/>
            <a:ext cx="6858000" cy="168332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D3A8F5E-2880-4A01-B775-ECFF743CD9AE}"/>
              </a:ext>
            </a:extLst>
          </p:cNvPr>
          <p:cNvCxnSpPr/>
          <p:nvPr userDrawn="1"/>
        </p:nvCxnSpPr>
        <p:spPr>
          <a:xfrm>
            <a:off x="328827" y="972000"/>
            <a:ext cx="864000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FD997A5-F371-4719-8A48-EB89F1F6236C}"/>
              </a:ext>
            </a:extLst>
          </p:cNvPr>
          <p:cNvCxnSpPr/>
          <p:nvPr userDrawn="1"/>
        </p:nvCxnSpPr>
        <p:spPr>
          <a:xfrm>
            <a:off x="316921" y="6278291"/>
            <a:ext cx="864000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7D4557BA-128F-467E-9D88-8E2C0587CD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71" y="112420"/>
            <a:ext cx="8267700" cy="721020"/>
          </a:xfrm>
          <a:prstGeom prst="rect">
            <a:avLst/>
          </a:prstGeom>
        </p:spPr>
      </p:pic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C22C275F-B0EB-864E-5D43-E55BA2FCC9B4}"/>
              </a:ext>
            </a:extLst>
          </p:cNvPr>
          <p:cNvSpPr txBox="1">
            <a:spLocks/>
          </p:cNvSpPr>
          <p:nvPr userDrawn="1"/>
        </p:nvSpPr>
        <p:spPr>
          <a:xfrm>
            <a:off x="360000" y="6336353"/>
            <a:ext cx="8640000" cy="52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Dipartimento Presidenza – Programmazione - Turismo</a:t>
            </a:r>
          </a:p>
          <a:p>
            <a:pPr>
              <a:defRPr/>
            </a:pPr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Servizio Autorità di Gestione Unica FESR - FSE</a:t>
            </a:r>
          </a:p>
          <a:p>
            <a:pPr>
              <a:defRPr/>
            </a:pP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5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A730-D846-4577-BE34-4315F61B728C}" type="datetimeFigureOut">
              <a:rPr lang="it-IT" smtClean="0"/>
              <a:t>12/12/2024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D12-76EB-4BB8-A75D-B99F307C191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631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A730-D846-4577-BE34-4315F61B728C}" type="datetimeFigureOut">
              <a:rPr lang="it-IT" smtClean="0"/>
              <a:t>12/12/2024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D12-76EB-4BB8-A75D-B99F307C191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231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9521" y="6336353"/>
            <a:ext cx="2057400" cy="365125"/>
          </a:xfrm>
        </p:spPr>
        <p:txBody>
          <a:bodyPr/>
          <a:lstStyle/>
          <a:p>
            <a:fld id="{29623D12-76EB-4BB8-A75D-B99F307C191F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393A3FD-4B52-4FBD-B393-009D2335416E}"/>
              </a:ext>
            </a:extLst>
          </p:cNvPr>
          <p:cNvCxnSpPr/>
          <p:nvPr userDrawn="1"/>
        </p:nvCxnSpPr>
        <p:spPr>
          <a:xfrm>
            <a:off x="316921" y="6247118"/>
            <a:ext cx="8640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piè di pagina 2">
            <a:extLst>
              <a:ext uri="{FF2B5EF4-FFF2-40B4-BE49-F238E27FC236}">
                <a16:creationId xmlns:a16="http://schemas.microsoft.com/office/drawing/2014/main" id="{60AE5991-ACFD-44B6-898E-2E059947EE44}"/>
              </a:ext>
            </a:extLst>
          </p:cNvPr>
          <p:cNvSpPr txBox="1">
            <a:spLocks/>
          </p:cNvSpPr>
          <p:nvPr userDrawn="1"/>
        </p:nvSpPr>
        <p:spPr>
          <a:xfrm>
            <a:off x="360000" y="6336353"/>
            <a:ext cx="8640000" cy="52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Dipartimento Presidenza – Programmazione - Turismo</a:t>
            </a:r>
          </a:p>
          <a:p>
            <a:pPr>
              <a:defRPr/>
            </a:pPr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Servizio Autorità di Gestione Unica FESR - FSE</a:t>
            </a:r>
          </a:p>
          <a:p>
            <a:pPr>
              <a:defRPr/>
            </a:pP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D6D9B1-EB6C-4A2E-896A-68F6D2661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539" y="1143878"/>
            <a:ext cx="8596921" cy="394710"/>
          </a:xfrm>
        </p:spPr>
        <p:txBody>
          <a:bodyPr anchor="b">
            <a:normAutofit/>
          </a:bodyPr>
          <a:lstStyle>
            <a:lvl1pPr algn="ctr">
              <a:defRPr sz="2800"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F44E54A-7608-4A71-895B-B7F2667DE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71" y="153146"/>
            <a:ext cx="8267700" cy="721020"/>
          </a:xfrm>
          <a:prstGeom prst="rect">
            <a:avLst/>
          </a:prstGeom>
        </p:spPr>
      </p:pic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E8D05ED-D0AF-4DFC-A2AF-5A2BE93E2593}"/>
              </a:ext>
            </a:extLst>
          </p:cNvPr>
          <p:cNvCxnSpPr/>
          <p:nvPr userDrawn="1"/>
        </p:nvCxnSpPr>
        <p:spPr>
          <a:xfrm>
            <a:off x="328827" y="972000"/>
            <a:ext cx="864000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72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A730-D846-4577-BE34-4315F61B728C}" type="datetimeFigureOut">
              <a:rPr lang="it-IT" smtClean="0"/>
              <a:t>12/12/2024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D12-76EB-4BB8-A75D-B99F307C191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203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A730-D846-4577-BE34-4315F61B728C}" type="datetimeFigureOut">
              <a:rPr lang="it-IT" smtClean="0"/>
              <a:t>12/12/2024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D12-76EB-4BB8-A75D-B99F307C191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622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A730-D846-4577-BE34-4315F61B728C}" type="datetimeFigureOut">
              <a:rPr lang="it-IT" smtClean="0"/>
              <a:t>12/12/2024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D12-76EB-4BB8-A75D-B99F307C191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543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A730-D846-4577-BE34-4315F61B728C}" type="datetimeFigureOut">
              <a:rPr lang="it-IT" smtClean="0"/>
              <a:t>12/12/2024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D12-76EB-4BB8-A75D-B99F307C191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718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A730-D846-4577-BE34-4315F61B728C}" type="datetimeFigureOut">
              <a:rPr lang="it-IT" smtClean="0"/>
              <a:t>12/12/2024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D12-76EB-4BB8-A75D-B99F307C191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304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A730-D846-4577-BE34-4315F61B728C}" type="datetimeFigureOut">
              <a:rPr lang="it-IT" smtClean="0"/>
              <a:t>12/12/2024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D12-76EB-4BB8-A75D-B99F307C191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353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A730-D846-4577-BE34-4315F61B728C}" type="datetimeFigureOut">
              <a:rPr lang="it-IT" smtClean="0"/>
              <a:t>12/12/2024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D12-76EB-4BB8-A75D-B99F307C191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687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5A730-D846-4577-BE34-4315F61B728C}" type="datetimeFigureOut">
              <a:rPr lang="it-IT" smtClean="0"/>
              <a:t>12/12/2024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23D12-76EB-4BB8-A75D-B99F307C191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141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oesione.regione.abruzzo.it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1DFFE58-41E4-473E-B889-0483BEED83DE}"/>
              </a:ext>
            </a:extLst>
          </p:cNvPr>
          <p:cNvSpPr txBox="1"/>
          <p:nvPr/>
        </p:nvSpPr>
        <p:spPr>
          <a:xfrm>
            <a:off x="359999" y="1015429"/>
            <a:ext cx="8596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  <a:t>Programmazione europea 2021 - 2027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19DC46-F542-45F4-9A34-6D250131FBEF}"/>
              </a:ext>
            </a:extLst>
          </p:cNvPr>
          <p:cNvSpPr txBox="1"/>
          <p:nvPr/>
        </p:nvSpPr>
        <p:spPr>
          <a:xfrm>
            <a:off x="359999" y="1520258"/>
            <a:ext cx="859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PR FESR e PR FSE+ Abruzzo 2021 - 2027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267704C-DA79-71C0-974D-3F6B0ECAEBA1}"/>
              </a:ext>
            </a:extLst>
          </p:cNvPr>
          <p:cNvSpPr txBox="1"/>
          <p:nvPr/>
        </p:nvSpPr>
        <p:spPr>
          <a:xfrm>
            <a:off x="547080" y="2721114"/>
            <a:ext cx="79176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Comitato di Sorveglianza Unico, L’Aquila 12.12.2024</a:t>
            </a:r>
          </a:p>
          <a:p>
            <a:pPr algn="ctr"/>
            <a:endParaRPr lang="it-IT" sz="2800" b="1" dirty="0">
              <a:solidFill>
                <a:srgbClr val="00206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Punto 8:</a:t>
            </a:r>
            <a:endParaRPr lang="it-IT" sz="2800" b="1" dirty="0">
              <a:solidFill>
                <a:srgbClr val="00206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COMUNICAZIONE</a:t>
            </a:r>
            <a:r>
              <a:rPr lang="it-IT" sz="2800" b="1" dirty="0">
                <a:solidFill>
                  <a:srgbClr val="002060"/>
                </a:solidFill>
              </a:rPr>
              <a:t>: ATTIVITÀ EFFETTUATE E PREVISTE (Reg. RDC 40.1.f)</a:t>
            </a:r>
            <a:endParaRPr lang="it-IT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7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0675B-B18B-C0F6-8E87-976752256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6">
            <a:extLst>
              <a:ext uri="{FF2B5EF4-FFF2-40B4-BE49-F238E27FC236}">
                <a16:creationId xmlns:a16="http://schemas.microsoft.com/office/drawing/2014/main" id="{349ECF77-33FA-3515-F329-0CE19CA96A50}"/>
              </a:ext>
            </a:extLst>
          </p:cNvPr>
          <p:cNvSpPr txBox="1"/>
          <p:nvPr/>
        </p:nvSpPr>
        <p:spPr>
          <a:xfrm>
            <a:off x="0" y="1212711"/>
            <a:ext cx="5197859" cy="54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3"/>
              </a:lnSpc>
            </a:pPr>
            <a:endParaRPr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B540601-F7C8-71DF-0660-DD5668E2D2F5}"/>
              </a:ext>
            </a:extLst>
          </p:cNvPr>
          <p:cNvSpPr txBox="1"/>
          <p:nvPr/>
        </p:nvSpPr>
        <p:spPr>
          <a:xfrm>
            <a:off x="109182" y="1370427"/>
            <a:ext cx="84365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accent1"/>
                </a:solidFill>
              </a:rPr>
              <a:t>ORGANIZZAZIONE E GOVERNANCE </a:t>
            </a:r>
            <a:r>
              <a:rPr lang="it-IT" sz="2000" dirty="0"/>
              <a:t>			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it-IT" sz="2000" dirty="0"/>
              <a:t>“Strategia di Comunicazione integrata della Politica di Coesione della Regione Abruzzo attraverso i Programmi Fesr, Fse+ E Fsc 2021-2027” (DGR n. 410 del 15 luglio 2024)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accent1"/>
                </a:solidFill>
              </a:rPr>
              <a:t>PIANO ANNUALE FESR FSE+ 2024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accent1"/>
                </a:solidFill>
              </a:rPr>
              <a:t>PIANO ANNUALE FESR FSE+ 2025 </a:t>
            </a:r>
            <a:r>
              <a:rPr lang="it-IT" sz="1600" dirty="0"/>
              <a:t>(in corso di predisposizione)</a:t>
            </a:r>
          </a:p>
          <a:p>
            <a:pPr lvl="2"/>
            <a:endParaRPr lang="it-IT" sz="160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E977D9B-49A6-641F-8F2E-7E1DEB3DFD14}"/>
              </a:ext>
            </a:extLst>
          </p:cNvPr>
          <p:cNvSpPr txBox="1"/>
          <p:nvPr/>
        </p:nvSpPr>
        <p:spPr>
          <a:xfrm>
            <a:off x="130785" y="4814292"/>
            <a:ext cx="50886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accent1"/>
                </a:solidFill>
              </a:rPr>
              <a:t>PORTALE WEB  UNICO</a:t>
            </a:r>
            <a:r>
              <a:rPr lang="it-IT" sz="2400" dirty="0">
                <a:solidFill>
                  <a:schemeClr val="accent1"/>
                </a:solidFill>
              </a:rPr>
              <a:t>  </a:t>
            </a:r>
            <a:r>
              <a:rPr lang="it-IT" sz="2400" dirty="0">
                <a:solidFill>
                  <a:schemeClr val="accent1"/>
                </a:solidFill>
                <a:hlinkClick r:id="rId2"/>
              </a:rPr>
              <a:t>www.coesione.regione.abruzzo.it</a:t>
            </a:r>
            <a:endParaRPr lang="it-IT" sz="2400" dirty="0">
              <a:solidFill>
                <a:schemeClr val="accent1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D0D6FD1-987A-8859-289F-3D345A95CD25}"/>
              </a:ext>
            </a:extLst>
          </p:cNvPr>
          <p:cNvSpPr txBox="1"/>
          <p:nvPr/>
        </p:nvSpPr>
        <p:spPr>
          <a:xfrm>
            <a:off x="109182" y="3617196"/>
            <a:ext cx="50624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accent1"/>
                </a:solidFill>
              </a:rPr>
              <a:t>IDENTITA’ VISIVA E IMMAGINE COORDINATA</a:t>
            </a:r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FED09CC6-6871-B447-DC16-F7CADD530B63}"/>
              </a:ext>
            </a:extLst>
          </p:cNvPr>
          <p:cNvSpPr/>
          <p:nvPr/>
        </p:nvSpPr>
        <p:spPr>
          <a:xfrm>
            <a:off x="5320689" y="3429000"/>
            <a:ext cx="3334255" cy="2079066"/>
          </a:xfrm>
          <a:custGeom>
            <a:avLst/>
            <a:gdLst/>
            <a:ahLst/>
            <a:cxnLst/>
            <a:rect l="l" t="t" r="r" b="b"/>
            <a:pathLst>
              <a:path w="4110927" h="2497388">
                <a:moveTo>
                  <a:pt x="0" y="0"/>
                </a:moveTo>
                <a:lnTo>
                  <a:pt x="4110927" y="0"/>
                </a:lnTo>
                <a:lnTo>
                  <a:pt x="4110927" y="2497388"/>
                </a:lnTo>
                <a:lnTo>
                  <a:pt x="0" y="24973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888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7DE44-FBDB-1792-4B33-1750996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6">
            <a:extLst>
              <a:ext uri="{FF2B5EF4-FFF2-40B4-BE49-F238E27FC236}">
                <a16:creationId xmlns:a16="http://schemas.microsoft.com/office/drawing/2014/main" id="{FB30A26A-4EBD-FBE1-597D-E5F8488CF6CD}"/>
              </a:ext>
            </a:extLst>
          </p:cNvPr>
          <p:cNvSpPr txBox="1"/>
          <p:nvPr/>
        </p:nvSpPr>
        <p:spPr>
          <a:xfrm>
            <a:off x="0" y="1212711"/>
            <a:ext cx="5197859" cy="54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3"/>
              </a:lnSpc>
            </a:pPr>
            <a:endParaRPr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1C1F2D8-5E7F-9267-C899-DCF93E7861F2}"/>
              </a:ext>
            </a:extLst>
          </p:cNvPr>
          <p:cNvSpPr txBox="1"/>
          <p:nvPr/>
        </p:nvSpPr>
        <p:spPr>
          <a:xfrm>
            <a:off x="0" y="1549938"/>
            <a:ext cx="3669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chemeClr val="accent1"/>
                </a:solidFill>
              </a:rPr>
              <a:t>CANALI SOCIAL</a:t>
            </a:r>
            <a:endParaRPr lang="it-IT" sz="3200" dirty="0">
              <a:solidFill>
                <a:schemeClr val="accent1"/>
              </a:solidFill>
            </a:endParaRPr>
          </a:p>
        </p:txBody>
      </p:sp>
      <p:sp>
        <p:nvSpPr>
          <p:cNvPr id="2" name="Freeform 7">
            <a:extLst>
              <a:ext uri="{FF2B5EF4-FFF2-40B4-BE49-F238E27FC236}">
                <a16:creationId xmlns:a16="http://schemas.microsoft.com/office/drawing/2014/main" id="{FC29B838-9800-8B26-6CA4-C806B21C3CD1}"/>
              </a:ext>
            </a:extLst>
          </p:cNvPr>
          <p:cNvSpPr/>
          <p:nvPr/>
        </p:nvSpPr>
        <p:spPr>
          <a:xfrm>
            <a:off x="1393367" y="2168732"/>
            <a:ext cx="558156" cy="558853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98C1DFA4-51D1-E616-8685-B612CDA24A74}"/>
              </a:ext>
            </a:extLst>
          </p:cNvPr>
          <p:cNvSpPr/>
          <p:nvPr/>
        </p:nvSpPr>
        <p:spPr>
          <a:xfrm>
            <a:off x="2040773" y="2168732"/>
            <a:ext cx="558156" cy="558853"/>
          </a:xfrm>
          <a:custGeom>
            <a:avLst/>
            <a:gdLst/>
            <a:ahLst/>
            <a:cxnLst/>
            <a:rect l="l" t="t" r="r" b="b"/>
            <a:pathLst>
              <a:path w="2413069" h="2413069">
                <a:moveTo>
                  <a:pt x="0" y="0"/>
                </a:moveTo>
                <a:lnTo>
                  <a:pt x="2413069" y="0"/>
                </a:lnTo>
                <a:lnTo>
                  <a:pt x="2413069" y="2413070"/>
                </a:lnTo>
                <a:lnTo>
                  <a:pt x="0" y="2413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47832FC-2D7B-AB02-D753-FE35792A7753}"/>
              </a:ext>
            </a:extLst>
          </p:cNvPr>
          <p:cNvSpPr txBox="1"/>
          <p:nvPr/>
        </p:nvSpPr>
        <p:spPr>
          <a:xfrm>
            <a:off x="-106515" y="3524687"/>
            <a:ext cx="5022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chemeClr val="accent1"/>
                </a:solidFill>
              </a:rPr>
              <a:t>VIDEO STORYTELLING SU BEST PRACTISE</a:t>
            </a:r>
            <a:endParaRPr lang="it-IT" sz="3200" dirty="0">
              <a:solidFill>
                <a:schemeClr val="accent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43F16C3-E86D-FE6C-060A-46EFC4DE854E}"/>
              </a:ext>
            </a:extLst>
          </p:cNvPr>
          <p:cNvSpPr txBox="1"/>
          <p:nvPr/>
        </p:nvSpPr>
        <p:spPr>
          <a:xfrm>
            <a:off x="-106516" y="5277024"/>
            <a:ext cx="4037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chemeClr val="accent1"/>
                </a:solidFill>
              </a:rPr>
              <a:t>UFFICIO STAMPA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BA3BD9D-4DEF-90FF-63AC-A10155AD5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150" y="2094854"/>
            <a:ext cx="695326" cy="66675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E23D6B2-936E-4E2B-0174-3BE82C55D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8324" y="2168731"/>
            <a:ext cx="551548" cy="55885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F82C6C3-2512-843D-FD99-3C5820C0B3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2968" y="1407861"/>
            <a:ext cx="4687581" cy="183983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8A54D2A-B073-2361-58EB-99485649EC6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83" y="3434635"/>
            <a:ext cx="1868542" cy="1346808"/>
          </a:xfrm>
          <a:prstGeom prst="rect">
            <a:avLst/>
          </a:prstGeom>
        </p:spPr>
      </p:pic>
      <p:pic>
        <p:nvPicPr>
          <p:cNvPr id="1026" name="Picture 2" descr="Attività di Ufficio stampa">
            <a:extLst>
              <a:ext uri="{FF2B5EF4-FFF2-40B4-BE49-F238E27FC236}">
                <a16:creationId xmlns:a16="http://schemas.microsoft.com/office/drawing/2014/main" id="{77BD7F80-C90E-F940-CFE2-BE7A6EB7E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13" y="4681687"/>
            <a:ext cx="2071021" cy="136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5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8BB78-BB94-BFE7-6289-637700C39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4">
            <a:extLst>
              <a:ext uri="{FF2B5EF4-FFF2-40B4-BE49-F238E27FC236}">
                <a16:creationId xmlns:a16="http://schemas.microsoft.com/office/drawing/2014/main" id="{F46F8558-A257-09D9-DF63-4DDE2723D658}"/>
              </a:ext>
            </a:extLst>
          </p:cNvPr>
          <p:cNvGrpSpPr/>
          <p:nvPr/>
        </p:nvGrpSpPr>
        <p:grpSpPr>
          <a:xfrm>
            <a:off x="1065021" y="67327"/>
            <a:ext cx="1521327" cy="1276697"/>
            <a:chOff x="0" y="38100"/>
            <a:chExt cx="27723004" cy="1809205"/>
          </a:xfrm>
        </p:grpSpPr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458E047F-A269-B174-9F09-49EF0632B127}"/>
                </a:ext>
              </a:extLst>
            </p:cNvPr>
            <p:cNvSpPr txBox="1"/>
            <p:nvPr/>
          </p:nvSpPr>
          <p:spPr>
            <a:xfrm>
              <a:off x="5858222" y="1493140"/>
              <a:ext cx="21864782" cy="3541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767"/>
                </a:lnSpc>
              </a:pPr>
              <a:r>
                <a:rPr lang="en-US" sz="4000" spc="-47" dirty="0">
                  <a:solidFill>
                    <a:srgbClr val="00B050"/>
                  </a:solidFill>
                  <a:latin typeface="Impact"/>
                  <a:ea typeface="Impact"/>
                  <a:cs typeface="Impact"/>
                  <a:sym typeface="Impact"/>
                </a:rPr>
                <a:t>FESR</a:t>
              </a: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BBB99AF5-FE85-1349-5702-8D273A2451E4}"/>
                </a:ext>
              </a:extLst>
            </p:cNvPr>
            <p:cNvSpPr txBox="1"/>
            <p:nvPr/>
          </p:nvSpPr>
          <p:spPr>
            <a:xfrm>
              <a:off x="0" y="38100"/>
              <a:ext cx="16790618" cy="396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3"/>
                </a:lnSpc>
              </a:pPr>
              <a:endParaRPr dirty="0"/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A3D31E5-88B7-4FC1-2792-2897731CC9D5}"/>
              </a:ext>
            </a:extLst>
          </p:cNvPr>
          <p:cNvSpPr txBox="1"/>
          <p:nvPr/>
        </p:nvSpPr>
        <p:spPr>
          <a:xfrm>
            <a:off x="-266218" y="1597440"/>
            <a:ext cx="452249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00B050"/>
                </a:solidFill>
              </a:rPr>
              <a:t>STRATEGIE TERRITORIALI ABRUZZO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it-IT" sz="1400" b="0" i="0" u="none" strike="noStrike" dirty="0">
                <a:solidFill>
                  <a:srgbClr val="000000"/>
                </a:solidFill>
                <a:effectLst/>
              </a:rPr>
              <a:t>Campagna social, ufficio stampa,</a:t>
            </a:r>
            <a:r>
              <a:rPr lang="it-IT" sz="1400" dirty="0">
                <a:solidFill>
                  <a:srgbClr val="000000"/>
                </a:solidFill>
              </a:rPr>
              <a:t> webinar, i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</a:rPr>
              <a:t>ncontri dedicati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C10A186-BCD0-893C-C372-361B33BC7973}"/>
              </a:ext>
            </a:extLst>
          </p:cNvPr>
          <p:cNvSpPr txBox="1"/>
          <p:nvPr/>
        </p:nvSpPr>
        <p:spPr>
          <a:xfrm>
            <a:off x="-300942" y="2558836"/>
            <a:ext cx="52412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00B050"/>
                </a:solidFill>
              </a:rPr>
              <a:t>CAMPAGNA SUGLI INTERVENTI POST SISMA EUINMREGION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/>
                <a:cs typeface="Open Sans"/>
                <a:sym typeface="Open Sans"/>
              </a:rPr>
              <a:t>Lanciata con la Commissione Europea e </a:t>
            </a:r>
            <a:r>
              <a:rPr lang="en-US" sz="14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/>
                <a:cs typeface="Open Sans"/>
                <a:sym typeface="Open Sans"/>
              </a:rPr>
              <a:t>iffusa tramite social media e stampa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547152D3-EC38-FB03-12A7-C5B3115A0B3B}"/>
              </a:ext>
            </a:extLst>
          </p:cNvPr>
          <p:cNvSpPr txBox="1"/>
          <p:nvPr/>
        </p:nvSpPr>
        <p:spPr>
          <a:xfrm>
            <a:off x="-219919" y="5436762"/>
            <a:ext cx="516019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b="1" dirty="0">
                <a:solidFill>
                  <a:srgbClr val="00B050"/>
                </a:solidFill>
                <a:latin typeface="Calibri" panose="020F0502020204030204"/>
                <a:sym typeface="Open Sans Bold"/>
              </a:rPr>
              <a:t>INNOPAQ PROTAGONISTA A BRUXELLES</a:t>
            </a:r>
            <a:endParaRPr lang="en-US" sz="1139" b="1" dirty="0">
              <a:solidFill>
                <a:srgbClr val="00B05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Progetto scelto dalla DG Regio per EURegionsWeek</a:t>
            </a:r>
            <a:endParaRPr lang="en-US" sz="1164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id="{E7EDA3CD-69FF-E144-B82C-BB3C7C94B026}"/>
              </a:ext>
            </a:extLst>
          </p:cNvPr>
          <p:cNvGrpSpPr/>
          <p:nvPr/>
        </p:nvGrpSpPr>
        <p:grpSpPr>
          <a:xfrm>
            <a:off x="5995686" y="1293893"/>
            <a:ext cx="2361236" cy="791055"/>
            <a:chOff x="-1093153" y="455117"/>
            <a:chExt cx="20272950" cy="1724959"/>
          </a:xfrm>
        </p:grpSpPr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390BE1E0-39B9-E0E2-F5C9-4C8AA66EFFF3}"/>
                </a:ext>
              </a:extLst>
            </p:cNvPr>
            <p:cNvSpPr txBox="1"/>
            <p:nvPr/>
          </p:nvSpPr>
          <p:spPr>
            <a:xfrm>
              <a:off x="-1093153" y="455117"/>
              <a:ext cx="17520646" cy="6307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84"/>
                </a:lnSpc>
              </a:pPr>
              <a:r>
                <a:rPr lang="en-US" sz="4000" spc="-24" dirty="0">
                  <a:solidFill>
                    <a:srgbClr val="C00000"/>
                  </a:solidFill>
                  <a:latin typeface="Impact"/>
                  <a:ea typeface="Impact"/>
                  <a:cs typeface="Impact"/>
                  <a:sym typeface="Impact"/>
                </a:rPr>
                <a:t>FSE</a:t>
              </a:r>
              <a:r>
                <a:rPr lang="en-US" sz="3300" spc="-24" dirty="0">
                  <a:solidFill>
                    <a:srgbClr val="C00000"/>
                  </a:solidFill>
                  <a:latin typeface="Impact"/>
                  <a:ea typeface="Impact"/>
                  <a:cs typeface="Impact"/>
                  <a:sym typeface="Impact"/>
                </a:rPr>
                <a:t>+</a:t>
              </a:r>
            </a:p>
          </p:txBody>
        </p:sp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E5F3A33D-2B5F-76A7-B011-B85ED202F1A6}"/>
                </a:ext>
              </a:extLst>
            </p:cNvPr>
            <p:cNvSpPr txBox="1"/>
            <p:nvPr/>
          </p:nvSpPr>
          <p:spPr>
            <a:xfrm>
              <a:off x="2389179" y="1968500"/>
              <a:ext cx="16790618" cy="211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2"/>
                </a:lnSpc>
              </a:pPr>
              <a:endParaRPr sz="900" dirty="0"/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269396E-CB72-9767-F283-2B2638894E7F}"/>
              </a:ext>
            </a:extLst>
          </p:cNvPr>
          <p:cNvSpPr txBox="1"/>
          <p:nvPr/>
        </p:nvSpPr>
        <p:spPr>
          <a:xfrm>
            <a:off x="4458971" y="1580893"/>
            <a:ext cx="45224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C00000"/>
                </a:solidFill>
              </a:rPr>
              <a:t>CAMPAGNA DI INFORMAZIONE «PRONTI…VIA»</a:t>
            </a:r>
            <a:r>
              <a:rPr lang="it-IT" b="0" i="0" u="none" strike="noStrike" dirty="0">
                <a:solidFill>
                  <a:srgbClr val="C00000"/>
                </a:solidFill>
                <a:effectLst/>
              </a:rPr>
              <a:t>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it-IT" sz="1400" dirty="0">
                <a:solidFill>
                  <a:srgbClr val="000000"/>
                </a:solidFill>
              </a:rPr>
              <a:t>Brochure sui bandi FSE+</a:t>
            </a:r>
            <a:endParaRPr lang="it-IT" sz="1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1CE3B64-725E-7A88-63BE-C02A4763E5E4}"/>
              </a:ext>
            </a:extLst>
          </p:cNvPr>
          <p:cNvSpPr txBox="1"/>
          <p:nvPr/>
        </p:nvSpPr>
        <p:spPr>
          <a:xfrm>
            <a:off x="4458971" y="2377731"/>
            <a:ext cx="45224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C00000"/>
                </a:solidFill>
              </a:rPr>
              <a:t>CAMPAGNA DI INFORMAZIONE </a:t>
            </a:r>
            <a:r>
              <a:rPr lang="it-IT" sz="1800" b="1" dirty="0">
                <a:solidFill>
                  <a:srgbClr val="C00000"/>
                </a:solidFill>
              </a:rPr>
              <a:t>«ITS, LA SCOMMESSA VINCENTE»</a:t>
            </a:r>
            <a:endParaRPr lang="it-IT" b="0" i="0" u="none" strike="noStrike" dirty="0">
              <a:solidFill>
                <a:srgbClr val="C00000"/>
              </a:solidFill>
              <a:effectLst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it-IT" sz="1400" dirty="0">
                <a:solidFill>
                  <a:srgbClr val="000000"/>
                </a:solidFill>
              </a:rPr>
              <a:t>Brochure sui bandi FSE+</a:t>
            </a:r>
            <a:endParaRPr lang="it-IT" sz="1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4F89717-99F3-6617-7876-A57929BB5784}"/>
              </a:ext>
            </a:extLst>
          </p:cNvPr>
          <p:cNvSpPr txBox="1"/>
          <p:nvPr/>
        </p:nvSpPr>
        <p:spPr>
          <a:xfrm>
            <a:off x="4442953" y="3217563"/>
            <a:ext cx="45224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C00000"/>
                </a:solidFill>
              </a:rPr>
              <a:t>PARTECIPAZIONE A JOB&amp;ORIENTA</a:t>
            </a:r>
            <a:endParaRPr lang="it-IT" b="0" i="0" u="none" strike="noStrike" dirty="0">
              <a:solidFill>
                <a:srgbClr val="C00000"/>
              </a:solidFill>
              <a:effectLst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it-IT" sz="1400" dirty="0">
                <a:solidFill>
                  <a:srgbClr val="000000"/>
                </a:solidFill>
              </a:rPr>
              <a:t>Stand, eventi, brochure, dépliant</a:t>
            </a:r>
            <a:endParaRPr lang="it-IT" sz="1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76D7BFD4-1780-7C6D-D173-BA992E607127}"/>
              </a:ext>
            </a:extLst>
          </p:cNvPr>
          <p:cNvSpPr txBox="1"/>
          <p:nvPr/>
        </p:nvSpPr>
        <p:spPr>
          <a:xfrm>
            <a:off x="4489252" y="5436762"/>
            <a:ext cx="4522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C00000"/>
                </a:solidFill>
              </a:rPr>
              <a:t>EVENTO </a:t>
            </a:r>
            <a:r>
              <a:rPr lang="it-IT" sz="1800" b="1" dirty="0">
                <a:solidFill>
                  <a:srgbClr val="C00000"/>
                </a:solidFill>
              </a:rPr>
              <a:t>«RISORSE PER IL FUTURO»</a:t>
            </a:r>
            <a:endParaRPr lang="it-IT" b="0" i="0" u="none" strike="noStrike" dirty="0">
              <a:solidFill>
                <a:srgbClr val="C00000"/>
              </a:solidFill>
              <a:effectLst/>
            </a:endParaRP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82620046-4C0D-0E68-4B1F-9FA2A01BB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82" y="3711099"/>
            <a:ext cx="3974071" cy="1650617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935621A2-C4CA-F787-AF8E-D0F347061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932" y="3803697"/>
            <a:ext cx="2562423" cy="154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22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7F412E-6174-4D99-AC74-E040D4C23260}"/>
              </a:ext>
            </a:extLst>
          </p:cNvPr>
          <p:cNvSpPr txBox="1"/>
          <p:nvPr/>
        </p:nvSpPr>
        <p:spPr>
          <a:xfrm>
            <a:off x="3750872" y="1870026"/>
            <a:ext cx="2250590" cy="107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"/>
              </a:lnSpc>
            </a:pPr>
            <a:endParaRPr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93873A-D4FF-4058-AEFF-849E855D0F83}"/>
              </a:ext>
            </a:extLst>
          </p:cNvPr>
          <p:cNvSpPr txBox="1"/>
          <p:nvPr/>
        </p:nvSpPr>
        <p:spPr>
          <a:xfrm>
            <a:off x="3238838" y="3001946"/>
            <a:ext cx="3091506" cy="145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5"/>
              </a:lnSpc>
            </a:pPr>
            <a:endParaRPr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50430-3126-4951-88D3-6C3E9D242CAF}"/>
              </a:ext>
            </a:extLst>
          </p:cNvPr>
          <p:cNvSpPr txBox="1"/>
          <p:nvPr/>
        </p:nvSpPr>
        <p:spPr>
          <a:xfrm>
            <a:off x="4020929" y="2294825"/>
            <a:ext cx="3091506" cy="145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5"/>
              </a:lnSpc>
            </a:pPr>
            <a:endParaRPr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B651B3-8EC4-4766-A077-96C7D49AF6DF}"/>
              </a:ext>
            </a:extLst>
          </p:cNvPr>
          <p:cNvSpPr txBox="1"/>
          <p:nvPr/>
        </p:nvSpPr>
        <p:spPr>
          <a:xfrm>
            <a:off x="285750" y="1225001"/>
            <a:ext cx="8858250" cy="358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19"/>
              </a:lnSpc>
              <a:spcBef>
                <a:spcPct val="0"/>
              </a:spcBef>
            </a:pPr>
            <a:r>
              <a:rPr lang="en-US" sz="2157" b="1" dirty="0">
                <a:solidFill>
                  <a:srgbClr val="0070C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PIANO ANNUALE FESR FSE+ 2025 (</a:t>
            </a:r>
            <a:r>
              <a:rPr lang="en-US" b="1" dirty="0">
                <a:solidFill>
                  <a:srgbClr val="0070C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 corso di predisposizione)</a:t>
            </a:r>
            <a:r>
              <a:rPr lang="en-US" b="1" i="1" dirty="0">
                <a:solidFill>
                  <a:srgbClr val="0070C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7E91022-01D3-48B9-AFCA-17EC5FE860E6}"/>
              </a:ext>
            </a:extLst>
          </p:cNvPr>
          <p:cNvSpPr/>
          <p:nvPr/>
        </p:nvSpPr>
        <p:spPr>
          <a:xfrm>
            <a:off x="305547" y="2264484"/>
            <a:ext cx="437220" cy="471668"/>
          </a:xfrm>
          <a:custGeom>
            <a:avLst/>
            <a:gdLst/>
            <a:ahLst/>
            <a:cxnLst/>
            <a:rect l="l" t="t" r="r" b="b"/>
            <a:pathLst>
              <a:path w="557464" h="710391">
                <a:moveTo>
                  <a:pt x="0" y="0"/>
                </a:moveTo>
                <a:lnTo>
                  <a:pt x="557464" y="0"/>
                </a:lnTo>
                <a:lnTo>
                  <a:pt x="557464" y="710391"/>
                </a:lnTo>
                <a:lnTo>
                  <a:pt x="0" y="71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37B5F1-84A9-4802-BBD1-0E4F3C4846CE}"/>
              </a:ext>
            </a:extLst>
          </p:cNvPr>
          <p:cNvSpPr txBox="1"/>
          <p:nvPr/>
        </p:nvSpPr>
        <p:spPr>
          <a:xfrm>
            <a:off x="5430828" y="4519877"/>
            <a:ext cx="3190147" cy="642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74"/>
              </a:lnSpc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ea typeface="Open Sans Bold"/>
                <a:cs typeface="Open Sans Bold"/>
                <a:sym typeface="Open Sans Bold"/>
              </a:rPr>
              <a:t>CAMPAGNE DI COMUNICAZIONE </a:t>
            </a:r>
          </a:p>
          <a:p>
            <a:pPr>
              <a:lnSpc>
                <a:spcPts val="1545"/>
              </a:lnSpc>
            </a:pPr>
            <a:r>
              <a:rPr lang="en-US" sz="1104" b="1" dirty="0">
                <a:solidFill>
                  <a:srgbClr val="2B86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54F777-1DD4-4652-A788-59107D88275C}"/>
              </a:ext>
            </a:extLst>
          </p:cNvPr>
          <p:cNvSpPr txBox="1"/>
          <p:nvPr/>
        </p:nvSpPr>
        <p:spPr>
          <a:xfrm>
            <a:off x="949366" y="4559818"/>
            <a:ext cx="3723574" cy="240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82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a typeface="Open Sans Bold"/>
                <a:cs typeface="Open Sans Bold"/>
                <a:sym typeface="Open Sans Bold"/>
              </a:rPr>
              <a:t>STORYTELLING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5B4DD7-09DE-41D4-9859-90D73B529331}"/>
              </a:ext>
            </a:extLst>
          </p:cNvPr>
          <p:cNvSpPr txBox="1"/>
          <p:nvPr/>
        </p:nvSpPr>
        <p:spPr>
          <a:xfrm>
            <a:off x="935225" y="3003283"/>
            <a:ext cx="3698280" cy="240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82"/>
              </a:lnSpc>
            </a:pPr>
            <a:r>
              <a:rPr lang="it-IT" sz="2000" b="1" dirty="0">
                <a:solidFill>
                  <a:srgbClr val="0070C0"/>
                </a:solidFill>
              </a:rPr>
              <a:t>CAMPAGNA SOCIAL TEEN</a:t>
            </a:r>
            <a:endParaRPr lang="en-US" sz="2000" b="1" dirty="0">
              <a:solidFill>
                <a:srgbClr val="0070C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699755-655C-4879-95F6-8F937A7D6217}"/>
              </a:ext>
            </a:extLst>
          </p:cNvPr>
          <p:cNvSpPr txBox="1"/>
          <p:nvPr/>
        </p:nvSpPr>
        <p:spPr>
          <a:xfrm>
            <a:off x="935225" y="2294825"/>
            <a:ext cx="2742476" cy="240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82"/>
              </a:lnSpc>
            </a:pPr>
            <a:r>
              <a:rPr lang="it-IT" sz="2000" b="1" dirty="0">
                <a:solidFill>
                  <a:srgbClr val="FF0000"/>
                </a:solidFill>
              </a:rPr>
              <a:t>CALENDARIO a tema UE 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1AC57C-8B6C-47B7-A5DB-AB4EDA0B3B88}"/>
              </a:ext>
            </a:extLst>
          </p:cNvPr>
          <p:cNvSpPr txBox="1"/>
          <p:nvPr/>
        </p:nvSpPr>
        <p:spPr>
          <a:xfrm>
            <a:off x="5374590" y="3047624"/>
            <a:ext cx="3540810" cy="240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82"/>
              </a:lnSpc>
            </a:pPr>
            <a:r>
              <a:rPr lang="en-US" sz="2000" b="1" dirty="0">
                <a:solidFill>
                  <a:srgbClr val="7030A0"/>
                </a:solidFill>
                <a:ea typeface="Open Sans Bold"/>
                <a:cs typeface="Open Sans Bold"/>
                <a:sym typeface="Open Sans Bold"/>
              </a:rPr>
              <a:t>FONDI EUROPEI ON THE ROAD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88184B-FBB8-4367-A78A-E7E283F20EA1}"/>
              </a:ext>
            </a:extLst>
          </p:cNvPr>
          <p:cNvSpPr txBox="1"/>
          <p:nvPr/>
        </p:nvSpPr>
        <p:spPr>
          <a:xfrm>
            <a:off x="5374590" y="2277618"/>
            <a:ext cx="3069166" cy="471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82"/>
              </a:lnSpc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CONCORSO PER LE SCUOLE su Politiche Europee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7640DB23-251E-494D-A672-3EAF2E223A6D}"/>
              </a:ext>
            </a:extLst>
          </p:cNvPr>
          <p:cNvSpPr txBox="1"/>
          <p:nvPr/>
        </p:nvSpPr>
        <p:spPr>
          <a:xfrm>
            <a:off x="5430828" y="3709067"/>
            <a:ext cx="3105551" cy="471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82"/>
              </a:lnSpc>
            </a:pPr>
            <a:r>
              <a:rPr lang="en-US" sz="2000" b="1">
                <a:solidFill>
                  <a:srgbClr val="C00000"/>
                </a:solidFill>
                <a:ea typeface="Open Sans Bold"/>
                <a:cs typeface="Open Sans Bold"/>
                <a:sym typeface="Open Sans Bold"/>
              </a:rPr>
              <a:t>COMITATO </a:t>
            </a:r>
            <a:r>
              <a:rPr lang="en-US" sz="2000" b="1" smtClean="0">
                <a:solidFill>
                  <a:srgbClr val="C00000"/>
                </a:solidFill>
                <a:ea typeface="Open Sans Bold"/>
                <a:cs typeface="Open Sans Bold"/>
                <a:sym typeface="Open Sans Bold"/>
              </a:rPr>
              <a:t>DI </a:t>
            </a:r>
            <a:r>
              <a:rPr lang="en-US" sz="2000" b="1" dirty="0">
                <a:solidFill>
                  <a:srgbClr val="C00000"/>
                </a:solidFill>
                <a:ea typeface="Open Sans Bold"/>
                <a:cs typeface="Open Sans Bold"/>
                <a:sym typeface="Open Sans Bold"/>
              </a:rPr>
              <a:t>SORVEGLIANZA  DEI GIOVANI  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D1D7416-C3A9-493B-B007-3AB6EE115E59}"/>
              </a:ext>
            </a:extLst>
          </p:cNvPr>
          <p:cNvSpPr txBox="1"/>
          <p:nvPr/>
        </p:nvSpPr>
        <p:spPr>
          <a:xfrm>
            <a:off x="911900" y="3599334"/>
            <a:ext cx="29235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LABORATORI TEATRALI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56CB7135-5254-034C-92C0-FB6CD8FF9547}"/>
              </a:ext>
            </a:extLst>
          </p:cNvPr>
          <p:cNvSpPr/>
          <p:nvPr/>
        </p:nvSpPr>
        <p:spPr>
          <a:xfrm>
            <a:off x="305547" y="3006987"/>
            <a:ext cx="437220" cy="471668"/>
          </a:xfrm>
          <a:custGeom>
            <a:avLst/>
            <a:gdLst/>
            <a:ahLst/>
            <a:cxnLst/>
            <a:rect l="l" t="t" r="r" b="b"/>
            <a:pathLst>
              <a:path w="557464" h="710391">
                <a:moveTo>
                  <a:pt x="0" y="0"/>
                </a:moveTo>
                <a:lnTo>
                  <a:pt x="557464" y="0"/>
                </a:lnTo>
                <a:lnTo>
                  <a:pt x="557464" y="710391"/>
                </a:lnTo>
                <a:lnTo>
                  <a:pt x="0" y="71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B3087829-1248-331D-EE78-D9A0E670EFCD}"/>
              </a:ext>
            </a:extLst>
          </p:cNvPr>
          <p:cNvSpPr/>
          <p:nvPr/>
        </p:nvSpPr>
        <p:spPr>
          <a:xfrm>
            <a:off x="323110" y="4519877"/>
            <a:ext cx="437220" cy="471668"/>
          </a:xfrm>
          <a:custGeom>
            <a:avLst/>
            <a:gdLst/>
            <a:ahLst/>
            <a:cxnLst/>
            <a:rect l="l" t="t" r="r" b="b"/>
            <a:pathLst>
              <a:path w="557464" h="710391">
                <a:moveTo>
                  <a:pt x="0" y="0"/>
                </a:moveTo>
                <a:lnTo>
                  <a:pt x="557464" y="0"/>
                </a:lnTo>
                <a:lnTo>
                  <a:pt x="557464" y="710391"/>
                </a:lnTo>
                <a:lnTo>
                  <a:pt x="0" y="71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B6221BA6-C9DF-9E72-F3D9-C718798A87E1}"/>
              </a:ext>
            </a:extLst>
          </p:cNvPr>
          <p:cNvSpPr/>
          <p:nvPr/>
        </p:nvSpPr>
        <p:spPr>
          <a:xfrm>
            <a:off x="320342" y="3694271"/>
            <a:ext cx="437220" cy="471668"/>
          </a:xfrm>
          <a:custGeom>
            <a:avLst/>
            <a:gdLst/>
            <a:ahLst/>
            <a:cxnLst/>
            <a:rect l="l" t="t" r="r" b="b"/>
            <a:pathLst>
              <a:path w="557464" h="710391">
                <a:moveTo>
                  <a:pt x="0" y="0"/>
                </a:moveTo>
                <a:lnTo>
                  <a:pt x="557464" y="0"/>
                </a:lnTo>
                <a:lnTo>
                  <a:pt x="557464" y="710391"/>
                </a:lnTo>
                <a:lnTo>
                  <a:pt x="0" y="71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1909D277-39C8-FF7B-3D5D-A6C797DD085F}"/>
              </a:ext>
            </a:extLst>
          </p:cNvPr>
          <p:cNvSpPr/>
          <p:nvPr/>
        </p:nvSpPr>
        <p:spPr>
          <a:xfrm>
            <a:off x="4726491" y="2225087"/>
            <a:ext cx="437220" cy="471668"/>
          </a:xfrm>
          <a:custGeom>
            <a:avLst/>
            <a:gdLst/>
            <a:ahLst/>
            <a:cxnLst/>
            <a:rect l="l" t="t" r="r" b="b"/>
            <a:pathLst>
              <a:path w="557464" h="710391">
                <a:moveTo>
                  <a:pt x="0" y="0"/>
                </a:moveTo>
                <a:lnTo>
                  <a:pt x="557464" y="0"/>
                </a:lnTo>
                <a:lnTo>
                  <a:pt x="557464" y="710391"/>
                </a:lnTo>
                <a:lnTo>
                  <a:pt x="0" y="71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8FB4DAD3-C04C-69D3-18DA-0AA4085A1294}"/>
              </a:ext>
            </a:extLst>
          </p:cNvPr>
          <p:cNvSpPr/>
          <p:nvPr/>
        </p:nvSpPr>
        <p:spPr>
          <a:xfrm>
            <a:off x="4726491" y="3692638"/>
            <a:ext cx="437220" cy="471668"/>
          </a:xfrm>
          <a:custGeom>
            <a:avLst/>
            <a:gdLst/>
            <a:ahLst/>
            <a:cxnLst/>
            <a:rect l="l" t="t" r="r" b="b"/>
            <a:pathLst>
              <a:path w="557464" h="710391">
                <a:moveTo>
                  <a:pt x="0" y="0"/>
                </a:moveTo>
                <a:lnTo>
                  <a:pt x="557464" y="0"/>
                </a:lnTo>
                <a:lnTo>
                  <a:pt x="557464" y="710391"/>
                </a:lnTo>
                <a:lnTo>
                  <a:pt x="0" y="71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E3EA8567-8D0D-FECC-5CC0-71515A593400}"/>
              </a:ext>
            </a:extLst>
          </p:cNvPr>
          <p:cNvSpPr/>
          <p:nvPr/>
        </p:nvSpPr>
        <p:spPr>
          <a:xfrm>
            <a:off x="4726491" y="2944414"/>
            <a:ext cx="437220" cy="471668"/>
          </a:xfrm>
          <a:custGeom>
            <a:avLst/>
            <a:gdLst/>
            <a:ahLst/>
            <a:cxnLst/>
            <a:rect l="l" t="t" r="r" b="b"/>
            <a:pathLst>
              <a:path w="557464" h="710391">
                <a:moveTo>
                  <a:pt x="0" y="0"/>
                </a:moveTo>
                <a:lnTo>
                  <a:pt x="557464" y="0"/>
                </a:lnTo>
                <a:lnTo>
                  <a:pt x="557464" y="710391"/>
                </a:lnTo>
                <a:lnTo>
                  <a:pt x="0" y="71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30B34522-1868-573A-76AF-B5360D24826B}"/>
              </a:ext>
            </a:extLst>
          </p:cNvPr>
          <p:cNvSpPr/>
          <p:nvPr/>
        </p:nvSpPr>
        <p:spPr>
          <a:xfrm>
            <a:off x="4784591" y="4450959"/>
            <a:ext cx="437220" cy="471668"/>
          </a:xfrm>
          <a:custGeom>
            <a:avLst/>
            <a:gdLst/>
            <a:ahLst/>
            <a:cxnLst/>
            <a:rect l="l" t="t" r="r" b="b"/>
            <a:pathLst>
              <a:path w="557464" h="710391">
                <a:moveTo>
                  <a:pt x="0" y="0"/>
                </a:moveTo>
                <a:lnTo>
                  <a:pt x="557464" y="0"/>
                </a:lnTo>
                <a:lnTo>
                  <a:pt x="557464" y="710391"/>
                </a:lnTo>
                <a:lnTo>
                  <a:pt x="0" y="71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3638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-FESR 2021-2027.potx" id="{3F947581-A776-42A5-ACF6-4BD4A0387B15}" vid="{025B3115-D5BE-416B-AA53-BCD6443BE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standard1-FESR 2021-2027</Template>
  <TotalTime>955</TotalTime>
  <Words>244</Words>
  <Application>Microsoft Office PowerPoint</Application>
  <PresentationFormat>Presentazione su schermo (4:3)</PresentationFormat>
  <Paragraphs>40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Impact</vt:lpstr>
      <vt:lpstr>Open Sans</vt:lpstr>
      <vt:lpstr>Open Sans Bold</vt:lpstr>
      <vt:lpstr>Open Sans Bold Italics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Marcello Bonitatibus</dc:creator>
  <cp:lastModifiedBy>Carmine Cipollone</cp:lastModifiedBy>
  <cp:revision>51</cp:revision>
  <dcterms:created xsi:type="dcterms:W3CDTF">2024-04-23T09:19:37Z</dcterms:created>
  <dcterms:modified xsi:type="dcterms:W3CDTF">2024-12-12T04:43:13Z</dcterms:modified>
</cp:coreProperties>
</file>