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7" r:id="rId3"/>
    <p:sldId id="263" r:id="rId4"/>
    <p:sldId id="264" r:id="rId5"/>
    <p:sldId id="265" r:id="rId6"/>
    <p:sldId id="268" r:id="rId7"/>
    <p:sldId id="270" r:id="rId8"/>
    <p:sldId id="271" r:id="rId9"/>
    <p:sldId id="266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474" autoAdjust="0"/>
  </p:normalViewPr>
  <p:slideViewPr>
    <p:cSldViewPr snapToGrid="0">
      <p:cViewPr varScale="1">
        <p:scale>
          <a:sx n="79" d="100"/>
          <a:sy n="79" d="100"/>
        </p:scale>
        <p:origin x="1598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B0E39-B043-4AEC-A4B0-55EED24CBF8D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D52A6-B0B4-472F-A079-FD78F07F9C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05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0D52A6-B0B4-472F-A079-FD78F07F9C4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294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1122363"/>
            <a:ext cx="8596921" cy="1153244"/>
          </a:xfrm>
        </p:spPr>
        <p:txBody>
          <a:bodyPr anchor="b">
            <a:normAutofit/>
          </a:bodyPr>
          <a:lstStyle>
            <a:lvl1pPr algn="ctr">
              <a:defRPr sz="36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74473"/>
            <a:ext cx="6858000" cy="168332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D3A8F5E-2880-4A01-B775-ECFF743CD9AE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FD997A5-F371-4719-8A48-EB89F1F6236C}"/>
              </a:ext>
            </a:extLst>
          </p:cNvPr>
          <p:cNvCxnSpPr/>
          <p:nvPr userDrawn="1"/>
        </p:nvCxnSpPr>
        <p:spPr>
          <a:xfrm>
            <a:off x="316921" y="6278291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7D4557BA-128F-467E-9D88-8E2C0587C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12420"/>
            <a:ext cx="8267700" cy="721020"/>
          </a:xfrm>
          <a:prstGeom prst="rect">
            <a:avLst/>
          </a:prstGeom>
        </p:spPr>
      </p:pic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C22C275F-B0EB-864E-5D43-E55BA2FCC9B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45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31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1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99521" y="6336353"/>
            <a:ext cx="2057400" cy="365125"/>
          </a:xfrm>
        </p:spPr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393A3FD-4B52-4FBD-B393-009D2335416E}"/>
              </a:ext>
            </a:extLst>
          </p:cNvPr>
          <p:cNvCxnSpPr/>
          <p:nvPr userDrawn="1"/>
        </p:nvCxnSpPr>
        <p:spPr>
          <a:xfrm>
            <a:off x="316921" y="6247118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piè di pagina 2">
            <a:extLst>
              <a:ext uri="{FF2B5EF4-FFF2-40B4-BE49-F238E27FC236}">
                <a16:creationId xmlns:a16="http://schemas.microsoft.com/office/drawing/2014/main" id="{60AE5991-ACFD-44B6-898E-2E059947EE4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D6D9B1-EB6C-4A2E-896A-68F6D2661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8"/>
            <a:ext cx="8596921" cy="394710"/>
          </a:xfrm>
        </p:spPr>
        <p:txBody>
          <a:bodyPr anchor="b">
            <a:normAutofit/>
          </a:bodyPr>
          <a:lstStyle>
            <a:lvl1pPr algn="ctr">
              <a:defRPr sz="28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F44E54A-7608-4A71-895B-B7F2667DE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53146"/>
            <a:ext cx="8267700" cy="721020"/>
          </a:xfrm>
          <a:prstGeom prst="rect">
            <a:avLst/>
          </a:prstGeom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E8D05ED-D0AF-4DFC-A2AF-5A2BE93E2593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72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03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22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18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04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53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8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41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1DFFE58-41E4-473E-B889-0483BEED83DE}"/>
              </a:ext>
            </a:extLst>
          </p:cNvPr>
          <p:cNvSpPr txBox="1"/>
          <p:nvPr/>
        </p:nvSpPr>
        <p:spPr>
          <a:xfrm>
            <a:off x="359999" y="1015429"/>
            <a:ext cx="8596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Programmazione europea 2021 - 2027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619DC46-F542-45F4-9A34-6D250131FBEF}"/>
              </a:ext>
            </a:extLst>
          </p:cNvPr>
          <p:cNvSpPr txBox="1"/>
          <p:nvPr/>
        </p:nvSpPr>
        <p:spPr>
          <a:xfrm>
            <a:off x="359999" y="1520258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FESR e PR FSE+ Abruzzo 2021 - 2027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A9F237A-6D40-45D6-C6B2-71D410162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1419" y="2486753"/>
            <a:ext cx="6858000" cy="2943892"/>
          </a:xfrm>
        </p:spPr>
        <p:txBody>
          <a:bodyPr>
            <a:normAutofit/>
          </a:bodyPr>
          <a:lstStyle/>
          <a:p>
            <a:r>
              <a:rPr lang="it-IT" b="1" dirty="0"/>
              <a:t>Comitato di Sorveglianza Unico, L’Aquila 12.12.2024</a:t>
            </a:r>
          </a:p>
          <a:p>
            <a:endParaRPr lang="it-IT" b="1" i="1" dirty="0"/>
          </a:p>
          <a:p>
            <a:r>
              <a:rPr lang="it-IT" b="1" i="1" dirty="0"/>
              <a:t>Punto 9) Coordinamento Programmi con:</a:t>
            </a:r>
          </a:p>
          <a:p>
            <a:pPr marL="1371600" lvl="2" indent="-457200" algn="l">
              <a:buAutoNum type="alphaLcPeriod"/>
            </a:pPr>
            <a:r>
              <a:rPr lang="it-IT" b="1" i="1" dirty="0"/>
              <a:t>Programmi nazionali, con focus su tema giovani</a:t>
            </a:r>
          </a:p>
          <a:p>
            <a:pPr marL="1371600" lvl="2" indent="-457200" algn="l">
              <a:buAutoNum type="alphaLcPeriod"/>
            </a:pPr>
            <a:r>
              <a:rPr lang="it-IT" b="1" i="1" dirty="0"/>
              <a:t>PNRR</a:t>
            </a:r>
          </a:p>
          <a:p>
            <a:pPr marL="1371600" lvl="2" indent="-457200" algn="l">
              <a:buAutoNum type="alphaLcPeriod"/>
            </a:pPr>
            <a:r>
              <a:rPr lang="it-IT" b="1" i="1" dirty="0"/>
              <a:t>Altri fondi europei (in particolare FEASR e FAMI)</a:t>
            </a:r>
          </a:p>
          <a:p>
            <a:pPr lvl="1"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517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70C99C-57D7-44CF-4154-00284C44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999" y="1122363"/>
            <a:ext cx="8596921" cy="940613"/>
          </a:xfrm>
        </p:spPr>
        <p:txBody>
          <a:bodyPr>
            <a:normAutofit/>
          </a:bodyPr>
          <a:lstStyle/>
          <a:p>
            <a:r>
              <a:rPr lang="it-IT" sz="2800" b="1" dirty="0"/>
              <a:t>La programmazione strategica unitaria della Regione Abruzzo per un forte coordinamento tra i programmi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6DE059B-327C-2046-5BA5-71AE0DF82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317" y="3188493"/>
            <a:ext cx="7828156" cy="227560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/>
              <a:t>Cabina di Pilotaggio (ex DGR 147/2021 del 15.03.2021 di presa d’atto di operatività della Cabina di Pilotaggio già sperimentata per l’elaborazione dei documenti PNRR e REACT-EU)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/>
              <a:t>Segreteria tecnica della Cabina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/>
              <a:t>Rete tra gli uffici PNRR regionali</a:t>
            </a:r>
          </a:p>
          <a:p>
            <a:pPr algn="just"/>
            <a:endParaRPr lang="it-IT" dirty="0"/>
          </a:p>
          <a:p>
            <a:pPr algn="just"/>
            <a:r>
              <a:rPr lang="it-IT" sz="2300" i="1" dirty="0"/>
              <a:t>L’Autorità di Gestione Unica FESR FSE+ parteciperà a tavoli tecnici di coordinamento nazionali, quali quelli coordinati da Tecnostruttura o altri a cui darà corso la Conferenza Stato Regioni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4" name="Freccia a gallone 3">
            <a:extLst>
              <a:ext uri="{FF2B5EF4-FFF2-40B4-BE49-F238E27FC236}">
                <a16:creationId xmlns:a16="http://schemas.microsoft.com/office/drawing/2014/main" id="{B32147EB-B1FA-F1D1-6A91-0EAB35CFEBC0}"/>
              </a:ext>
            </a:extLst>
          </p:cNvPr>
          <p:cNvSpPr/>
          <p:nvPr/>
        </p:nvSpPr>
        <p:spPr>
          <a:xfrm rot="5400000">
            <a:off x="4326673" y="1541503"/>
            <a:ext cx="490653" cy="2168466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066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3CCB3D-DE49-B366-E4DD-19750D0F7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7"/>
            <a:ext cx="8596921" cy="785283"/>
          </a:xfrm>
        </p:spPr>
        <p:txBody>
          <a:bodyPr>
            <a:noAutofit/>
          </a:bodyPr>
          <a:lstStyle/>
          <a:p>
            <a:pPr algn="just"/>
            <a:r>
              <a:rPr lang="it-IT" sz="2400" b="1" i="1" dirty="0"/>
              <a:t>a. Coordinamento del PR Abruzzo FESR con Programmi nazionali, focus sulla priorità IV Mobilità urbana sostenibile (OS 2.8)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28BCE79-18EB-B6FE-F081-EB396D0988AB}"/>
              </a:ext>
            </a:extLst>
          </p:cNvPr>
          <p:cNvSpPr txBox="1"/>
          <p:nvPr/>
        </p:nvSpPr>
        <p:spPr>
          <a:xfrm>
            <a:off x="4594302" y="2274838"/>
            <a:ext cx="372450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dirty="0"/>
              <a:t>Azione 2.8.1 Acquisto di mezzi pubblici di  trasporto</a:t>
            </a:r>
          </a:p>
          <a:p>
            <a:pPr algn="just"/>
            <a:endParaRPr lang="it-IT" sz="1800" dirty="0"/>
          </a:p>
          <a:p>
            <a:pPr algn="just"/>
            <a:r>
              <a:rPr lang="it-IT" dirty="0"/>
              <a:t>L’intervento è complementare a ulteriori interventi di rinnovo del materiale rotabile su gomma a valere:</a:t>
            </a:r>
          </a:p>
          <a:p>
            <a:pPr algn="just"/>
            <a:endParaRPr lang="it-IT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sul Piano Nazionale Complementare;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sul Piano Strategico Nazionale della mobilità sostenibile</a:t>
            </a:r>
            <a:endParaRPr lang="it-IT" sz="1800" dirty="0"/>
          </a:p>
          <a:p>
            <a:endParaRPr lang="it-IT" sz="1800" dirty="0"/>
          </a:p>
          <a:p>
            <a:endParaRPr lang="it-IT" sz="1800" i="1" dirty="0"/>
          </a:p>
          <a:p>
            <a:endParaRPr lang="it-IT" i="1" dirty="0"/>
          </a:p>
        </p:txBody>
      </p:sp>
      <p:sp>
        <p:nvSpPr>
          <p:cNvPr id="15" name="Freeform 22">
            <a:extLst>
              <a:ext uri="{FF2B5EF4-FFF2-40B4-BE49-F238E27FC236}">
                <a16:creationId xmlns:a16="http://schemas.microsoft.com/office/drawing/2014/main" id="{1D1F8DDF-CE60-4683-A67D-097D9D5431C8}"/>
              </a:ext>
            </a:extLst>
          </p:cNvPr>
          <p:cNvSpPr>
            <a:spLocks/>
          </p:cNvSpPr>
          <p:nvPr/>
        </p:nvSpPr>
        <p:spPr bwMode="auto">
          <a:xfrm>
            <a:off x="3711104" y="2386350"/>
            <a:ext cx="231960" cy="3023487"/>
          </a:xfrm>
          <a:custGeom>
            <a:avLst/>
            <a:gdLst>
              <a:gd name="T0" fmla="+- 0 5851 5578"/>
              <a:gd name="T1" fmla="*/ T0 w 274"/>
              <a:gd name="T2" fmla="+- 0 3424 -159"/>
              <a:gd name="T3" fmla="*/ 3424 h 3583"/>
              <a:gd name="T4" fmla="+- 0 5833 5578"/>
              <a:gd name="T5" fmla="*/ T4 w 274"/>
              <a:gd name="T6" fmla="+- 0 3423 -159"/>
              <a:gd name="T7" fmla="*/ 3423 h 3583"/>
              <a:gd name="T8" fmla="+- 0 5816 5578"/>
              <a:gd name="T9" fmla="*/ T8 w 274"/>
              <a:gd name="T10" fmla="+- 0 3423 -159"/>
              <a:gd name="T11" fmla="*/ 3423 h 3583"/>
              <a:gd name="T12" fmla="+- 0 5755 5578"/>
              <a:gd name="T13" fmla="*/ T12 w 274"/>
              <a:gd name="T14" fmla="+- 0 3417 -159"/>
              <a:gd name="T15" fmla="*/ 3417 h 3583"/>
              <a:gd name="T16" fmla="+- 0 5715 5578"/>
              <a:gd name="T17" fmla="*/ T16 w 274"/>
              <a:gd name="T18" fmla="+- 0 3405 -159"/>
              <a:gd name="T19" fmla="*/ 3405 h 3583"/>
              <a:gd name="T20" fmla="+- 0 5715 5578"/>
              <a:gd name="T21" fmla="*/ T20 w 274"/>
              <a:gd name="T22" fmla="+- 0 3401 -159"/>
              <a:gd name="T23" fmla="*/ 3401 h 3583"/>
              <a:gd name="T24" fmla="+- 0 5715 5578"/>
              <a:gd name="T25" fmla="*/ T24 w 274"/>
              <a:gd name="T26" fmla="+- 0 1655 -159"/>
              <a:gd name="T27" fmla="*/ 1655 h 3583"/>
              <a:gd name="T28" fmla="+- 0 5715 5578"/>
              <a:gd name="T29" fmla="*/ T28 w 274"/>
              <a:gd name="T30" fmla="+- 0 1651 -159"/>
              <a:gd name="T31" fmla="*/ 1651 h 3583"/>
              <a:gd name="T32" fmla="+- 0 5708 5578"/>
              <a:gd name="T33" fmla="*/ T32 w 274"/>
              <a:gd name="T34" fmla="+- 0 1647 -159"/>
              <a:gd name="T35" fmla="*/ 1647 h 3583"/>
              <a:gd name="T36" fmla="+- 0 5647 5578"/>
              <a:gd name="T37" fmla="*/ T36 w 274"/>
              <a:gd name="T38" fmla="+- 0 1635 -159"/>
              <a:gd name="T39" fmla="*/ 1635 h 3583"/>
              <a:gd name="T40" fmla="+- 0 5578 5578"/>
              <a:gd name="T41" fmla="*/ T40 w 274"/>
              <a:gd name="T42" fmla="+- 0 1632 -159"/>
              <a:gd name="T43" fmla="*/ 1632 h 3583"/>
              <a:gd name="T44" fmla="+- 0 5647 5578"/>
              <a:gd name="T45" fmla="*/ T44 w 274"/>
              <a:gd name="T46" fmla="+- 0 1629 -159"/>
              <a:gd name="T47" fmla="*/ 1629 h 3583"/>
              <a:gd name="T48" fmla="+- 0 5708 5578"/>
              <a:gd name="T49" fmla="*/ T48 w 274"/>
              <a:gd name="T50" fmla="+- 0 1617 -159"/>
              <a:gd name="T51" fmla="*/ 1617 h 3583"/>
              <a:gd name="T52" fmla="+- 0 5715 5578"/>
              <a:gd name="T53" fmla="*/ T52 w 274"/>
              <a:gd name="T54" fmla="+- 0 1613 -159"/>
              <a:gd name="T55" fmla="*/ 1613 h 3583"/>
              <a:gd name="T56" fmla="+- 0 5715 5578"/>
              <a:gd name="T57" fmla="*/ T56 w 274"/>
              <a:gd name="T58" fmla="+- 0 1609 -159"/>
              <a:gd name="T59" fmla="*/ 1609 h 3583"/>
              <a:gd name="T60" fmla="+- 0 5715 5578"/>
              <a:gd name="T61" fmla="*/ T60 w 274"/>
              <a:gd name="T62" fmla="+- 0 -137 -159"/>
              <a:gd name="T63" fmla="*/ -137 h 3583"/>
              <a:gd name="T64" fmla="+- 0 5715 5578"/>
              <a:gd name="T65" fmla="*/ T64 w 274"/>
              <a:gd name="T66" fmla="+- 0 -141 -159"/>
              <a:gd name="T67" fmla="*/ -141 h 3583"/>
              <a:gd name="T68" fmla="+- 0 5721 5578"/>
              <a:gd name="T69" fmla="*/ T68 w 274"/>
              <a:gd name="T70" fmla="+- 0 -145 -159"/>
              <a:gd name="T71" fmla="*/ -145 h 3583"/>
              <a:gd name="T72" fmla="+- 0 5783 5578"/>
              <a:gd name="T73" fmla="*/ T72 w 274"/>
              <a:gd name="T74" fmla="+- 0 -157 -159"/>
              <a:gd name="T75" fmla="*/ -157 h 3583"/>
              <a:gd name="T76" fmla="+- 0 5833 5578"/>
              <a:gd name="T77" fmla="*/ T76 w 274"/>
              <a:gd name="T78" fmla="+- 0 -159 -159"/>
              <a:gd name="T79" fmla="*/ -159 h 3583"/>
              <a:gd name="T80" fmla="+- 0 5851 5578"/>
              <a:gd name="T81" fmla="*/ T80 w 274"/>
              <a:gd name="T82" fmla="+- 0 -159 -159"/>
              <a:gd name="T83" fmla="*/ -159 h 358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274" h="3583">
                <a:moveTo>
                  <a:pt x="273" y="3583"/>
                </a:moveTo>
                <a:lnTo>
                  <a:pt x="255" y="3582"/>
                </a:lnTo>
                <a:lnTo>
                  <a:pt x="238" y="3582"/>
                </a:lnTo>
                <a:lnTo>
                  <a:pt x="177" y="3576"/>
                </a:lnTo>
                <a:lnTo>
                  <a:pt x="137" y="3564"/>
                </a:lnTo>
                <a:lnTo>
                  <a:pt x="137" y="3560"/>
                </a:lnTo>
                <a:lnTo>
                  <a:pt x="137" y="1814"/>
                </a:lnTo>
                <a:lnTo>
                  <a:pt x="137" y="1810"/>
                </a:lnTo>
                <a:lnTo>
                  <a:pt x="130" y="1806"/>
                </a:lnTo>
                <a:lnTo>
                  <a:pt x="69" y="1794"/>
                </a:lnTo>
                <a:lnTo>
                  <a:pt x="0" y="1791"/>
                </a:lnTo>
                <a:lnTo>
                  <a:pt x="69" y="1788"/>
                </a:lnTo>
                <a:lnTo>
                  <a:pt x="130" y="1776"/>
                </a:lnTo>
                <a:lnTo>
                  <a:pt x="137" y="1772"/>
                </a:lnTo>
                <a:lnTo>
                  <a:pt x="137" y="1768"/>
                </a:lnTo>
                <a:lnTo>
                  <a:pt x="137" y="22"/>
                </a:lnTo>
                <a:lnTo>
                  <a:pt x="137" y="18"/>
                </a:lnTo>
                <a:lnTo>
                  <a:pt x="143" y="14"/>
                </a:lnTo>
                <a:lnTo>
                  <a:pt x="205" y="2"/>
                </a:lnTo>
                <a:lnTo>
                  <a:pt x="255" y="0"/>
                </a:lnTo>
                <a:lnTo>
                  <a:pt x="273" y="0"/>
                </a:lnTo>
              </a:path>
            </a:pathLst>
          </a:custGeom>
          <a:noFill/>
          <a:ln w="31679">
            <a:solidFill>
              <a:srgbClr val="4371C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it-IT"/>
          </a:p>
        </p:txBody>
      </p:sp>
      <p:sp>
        <p:nvSpPr>
          <p:cNvPr id="18" name="Rettangolo con angoli arrotondati 17">
            <a:extLst>
              <a:ext uri="{FF2B5EF4-FFF2-40B4-BE49-F238E27FC236}">
                <a16:creationId xmlns:a16="http://schemas.microsoft.com/office/drawing/2014/main" id="{96C98A98-DBB3-D6C4-B0AE-B4C972491779}"/>
              </a:ext>
            </a:extLst>
          </p:cNvPr>
          <p:cNvSpPr/>
          <p:nvPr/>
        </p:nvSpPr>
        <p:spPr>
          <a:xfrm>
            <a:off x="655707" y="3418012"/>
            <a:ext cx="2845776" cy="96016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Priorità IV del PR Abruzzo FESR</a:t>
            </a:r>
          </a:p>
        </p:txBody>
      </p:sp>
    </p:spTree>
    <p:extLst>
      <p:ext uri="{BB962C8B-B14F-4D97-AF65-F5344CB8AC3E}">
        <p14:creationId xmlns:p14="http://schemas.microsoft.com/office/powerpoint/2010/main" val="1446975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A42B2F-B6FB-3D07-B242-002822CD2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CB7665-B451-00C8-D57D-22A6C6C81C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7"/>
            <a:ext cx="8596921" cy="785283"/>
          </a:xfrm>
        </p:spPr>
        <p:txBody>
          <a:bodyPr>
            <a:noAutofit/>
          </a:bodyPr>
          <a:lstStyle/>
          <a:p>
            <a:pPr algn="just"/>
            <a:r>
              <a:rPr lang="it-IT" sz="2400" b="1" i="1" dirty="0"/>
              <a:t>b. Coordinamento del PR Abruzzo FESR con PNRR, focus sulla priorità IV Mobilità urbana sostenibile (OS 2.8)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B8A9685-D0FF-5EDD-94CE-D6858C2ED190}"/>
              </a:ext>
            </a:extLst>
          </p:cNvPr>
          <p:cNvSpPr txBox="1"/>
          <p:nvPr/>
        </p:nvSpPr>
        <p:spPr>
          <a:xfrm>
            <a:off x="4594302" y="2274838"/>
            <a:ext cx="372450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800" dirty="0"/>
          </a:p>
          <a:p>
            <a:pPr algn="just"/>
            <a:r>
              <a:rPr lang="it-IT" sz="1800" dirty="0"/>
              <a:t>Azione 2.8.2 Potenziamento dei servizi digitali nel trasporto pubblico locale (Sistema di bigliettazione elettronica e installazione di sistemi ITS) </a:t>
            </a:r>
          </a:p>
          <a:p>
            <a:pPr algn="just"/>
            <a:endParaRPr lang="it-IT" sz="1800" dirty="0"/>
          </a:p>
          <a:p>
            <a:pPr algn="just"/>
            <a:r>
              <a:rPr lang="it-IT" dirty="0"/>
              <a:t>L’intervento è complementare al progetto a valere sui fondi PNRR denominato </a:t>
            </a:r>
            <a:r>
              <a:rPr lang="it-IT" i="1" dirty="0"/>
              <a:t>MAAS4ABRUZZO</a:t>
            </a:r>
            <a:endParaRPr lang="it-IT" sz="1800" dirty="0"/>
          </a:p>
          <a:p>
            <a:endParaRPr lang="it-IT" sz="1800" i="1" dirty="0"/>
          </a:p>
          <a:p>
            <a:endParaRPr lang="it-IT" i="1" dirty="0"/>
          </a:p>
        </p:txBody>
      </p:sp>
      <p:sp>
        <p:nvSpPr>
          <p:cNvPr id="15" name="Freeform 22">
            <a:extLst>
              <a:ext uri="{FF2B5EF4-FFF2-40B4-BE49-F238E27FC236}">
                <a16:creationId xmlns:a16="http://schemas.microsoft.com/office/drawing/2014/main" id="{6427F59A-B6B1-112C-2A21-20D8CB7E86A6}"/>
              </a:ext>
            </a:extLst>
          </p:cNvPr>
          <p:cNvSpPr>
            <a:spLocks/>
          </p:cNvSpPr>
          <p:nvPr/>
        </p:nvSpPr>
        <p:spPr bwMode="auto">
          <a:xfrm>
            <a:off x="3711104" y="2386350"/>
            <a:ext cx="231960" cy="3023487"/>
          </a:xfrm>
          <a:custGeom>
            <a:avLst/>
            <a:gdLst>
              <a:gd name="T0" fmla="+- 0 5851 5578"/>
              <a:gd name="T1" fmla="*/ T0 w 274"/>
              <a:gd name="T2" fmla="+- 0 3424 -159"/>
              <a:gd name="T3" fmla="*/ 3424 h 3583"/>
              <a:gd name="T4" fmla="+- 0 5833 5578"/>
              <a:gd name="T5" fmla="*/ T4 w 274"/>
              <a:gd name="T6" fmla="+- 0 3423 -159"/>
              <a:gd name="T7" fmla="*/ 3423 h 3583"/>
              <a:gd name="T8" fmla="+- 0 5816 5578"/>
              <a:gd name="T9" fmla="*/ T8 w 274"/>
              <a:gd name="T10" fmla="+- 0 3423 -159"/>
              <a:gd name="T11" fmla="*/ 3423 h 3583"/>
              <a:gd name="T12" fmla="+- 0 5755 5578"/>
              <a:gd name="T13" fmla="*/ T12 w 274"/>
              <a:gd name="T14" fmla="+- 0 3417 -159"/>
              <a:gd name="T15" fmla="*/ 3417 h 3583"/>
              <a:gd name="T16" fmla="+- 0 5715 5578"/>
              <a:gd name="T17" fmla="*/ T16 w 274"/>
              <a:gd name="T18" fmla="+- 0 3405 -159"/>
              <a:gd name="T19" fmla="*/ 3405 h 3583"/>
              <a:gd name="T20" fmla="+- 0 5715 5578"/>
              <a:gd name="T21" fmla="*/ T20 w 274"/>
              <a:gd name="T22" fmla="+- 0 3401 -159"/>
              <a:gd name="T23" fmla="*/ 3401 h 3583"/>
              <a:gd name="T24" fmla="+- 0 5715 5578"/>
              <a:gd name="T25" fmla="*/ T24 w 274"/>
              <a:gd name="T26" fmla="+- 0 1655 -159"/>
              <a:gd name="T27" fmla="*/ 1655 h 3583"/>
              <a:gd name="T28" fmla="+- 0 5715 5578"/>
              <a:gd name="T29" fmla="*/ T28 w 274"/>
              <a:gd name="T30" fmla="+- 0 1651 -159"/>
              <a:gd name="T31" fmla="*/ 1651 h 3583"/>
              <a:gd name="T32" fmla="+- 0 5708 5578"/>
              <a:gd name="T33" fmla="*/ T32 w 274"/>
              <a:gd name="T34" fmla="+- 0 1647 -159"/>
              <a:gd name="T35" fmla="*/ 1647 h 3583"/>
              <a:gd name="T36" fmla="+- 0 5647 5578"/>
              <a:gd name="T37" fmla="*/ T36 w 274"/>
              <a:gd name="T38" fmla="+- 0 1635 -159"/>
              <a:gd name="T39" fmla="*/ 1635 h 3583"/>
              <a:gd name="T40" fmla="+- 0 5578 5578"/>
              <a:gd name="T41" fmla="*/ T40 w 274"/>
              <a:gd name="T42" fmla="+- 0 1632 -159"/>
              <a:gd name="T43" fmla="*/ 1632 h 3583"/>
              <a:gd name="T44" fmla="+- 0 5647 5578"/>
              <a:gd name="T45" fmla="*/ T44 w 274"/>
              <a:gd name="T46" fmla="+- 0 1629 -159"/>
              <a:gd name="T47" fmla="*/ 1629 h 3583"/>
              <a:gd name="T48" fmla="+- 0 5708 5578"/>
              <a:gd name="T49" fmla="*/ T48 w 274"/>
              <a:gd name="T50" fmla="+- 0 1617 -159"/>
              <a:gd name="T51" fmla="*/ 1617 h 3583"/>
              <a:gd name="T52" fmla="+- 0 5715 5578"/>
              <a:gd name="T53" fmla="*/ T52 w 274"/>
              <a:gd name="T54" fmla="+- 0 1613 -159"/>
              <a:gd name="T55" fmla="*/ 1613 h 3583"/>
              <a:gd name="T56" fmla="+- 0 5715 5578"/>
              <a:gd name="T57" fmla="*/ T56 w 274"/>
              <a:gd name="T58" fmla="+- 0 1609 -159"/>
              <a:gd name="T59" fmla="*/ 1609 h 3583"/>
              <a:gd name="T60" fmla="+- 0 5715 5578"/>
              <a:gd name="T61" fmla="*/ T60 w 274"/>
              <a:gd name="T62" fmla="+- 0 -137 -159"/>
              <a:gd name="T63" fmla="*/ -137 h 3583"/>
              <a:gd name="T64" fmla="+- 0 5715 5578"/>
              <a:gd name="T65" fmla="*/ T64 w 274"/>
              <a:gd name="T66" fmla="+- 0 -141 -159"/>
              <a:gd name="T67" fmla="*/ -141 h 3583"/>
              <a:gd name="T68" fmla="+- 0 5721 5578"/>
              <a:gd name="T69" fmla="*/ T68 w 274"/>
              <a:gd name="T70" fmla="+- 0 -145 -159"/>
              <a:gd name="T71" fmla="*/ -145 h 3583"/>
              <a:gd name="T72" fmla="+- 0 5783 5578"/>
              <a:gd name="T73" fmla="*/ T72 w 274"/>
              <a:gd name="T74" fmla="+- 0 -157 -159"/>
              <a:gd name="T75" fmla="*/ -157 h 3583"/>
              <a:gd name="T76" fmla="+- 0 5833 5578"/>
              <a:gd name="T77" fmla="*/ T76 w 274"/>
              <a:gd name="T78" fmla="+- 0 -159 -159"/>
              <a:gd name="T79" fmla="*/ -159 h 3583"/>
              <a:gd name="T80" fmla="+- 0 5851 5578"/>
              <a:gd name="T81" fmla="*/ T80 w 274"/>
              <a:gd name="T82" fmla="+- 0 -159 -159"/>
              <a:gd name="T83" fmla="*/ -159 h 358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274" h="3583">
                <a:moveTo>
                  <a:pt x="273" y="3583"/>
                </a:moveTo>
                <a:lnTo>
                  <a:pt x="255" y="3582"/>
                </a:lnTo>
                <a:lnTo>
                  <a:pt x="238" y="3582"/>
                </a:lnTo>
                <a:lnTo>
                  <a:pt x="177" y="3576"/>
                </a:lnTo>
                <a:lnTo>
                  <a:pt x="137" y="3564"/>
                </a:lnTo>
                <a:lnTo>
                  <a:pt x="137" y="3560"/>
                </a:lnTo>
                <a:lnTo>
                  <a:pt x="137" y="1814"/>
                </a:lnTo>
                <a:lnTo>
                  <a:pt x="137" y="1810"/>
                </a:lnTo>
                <a:lnTo>
                  <a:pt x="130" y="1806"/>
                </a:lnTo>
                <a:lnTo>
                  <a:pt x="69" y="1794"/>
                </a:lnTo>
                <a:lnTo>
                  <a:pt x="0" y="1791"/>
                </a:lnTo>
                <a:lnTo>
                  <a:pt x="69" y="1788"/>
                </a:lnTo>
                <a:lnTo>
                  <a:pt x="130" y="1776"/>
                </a:lnTo>
                <a:lnTo>
                  <a:pt x="137" y="1772"/>
                </a:lnTo>
                <a:lnTo>
                  <a:pt x="137" y="1768"/>
                </a:lnTo>
                <a:lnTo>
                  <a:pt x="137" y="22"/>
                </a:lnTo>
                <a:lnTo>
                  <a:pt x="137" y="18"/>
                </a:lnTo>
                <a:lnTo>
                  <a:pt x="143" y="14"/>
                </a:lnTo>
                <a:lnTo>
                  <a:pt x="205" y="2"/>
                </a:lnTo>
                <a:lnTo>
                  <a:pt x="255" y="0"/>
                </a:lnTo>
                <a:lnTo>
                  <a:pt x="273" y="0"/>
                </a:lnTo>
              </a:path>
            </a:pathLst>
          </a:custGeom>
          <a:noFill/>
          <a:ln w="31679">
            <a:solidFill>
              <a:srgbClr val="4371C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it-IT"/>
          </a:p>
        </p:txBody>
      </p:sp>
      <p:sp>
        <p:nvSpPr>
          <p:cNvPr id="18" name="Rettangolo con angoli arrotondati 17">
            <a:extLst>
              <a:ext uri="{FF2B5EF4-FFF2-40B4-BE49-F238E27FC236}">
                <a16:creationId xmlns:a16="http://schemas.microsoft.com/office/drawing/2014/main" id="{589AFB9B-EADD-5338-9CDA-52961B2A4762}"/>
              </a:ext>
            </a:extLst>
          </p:cNvPr>
          <p:cNvSpPr/>
          <p:nvPr/>
        </p:nvSpPr>
        <p:spPr>
          <a:xfrm>
            <a:off x="655707" y="3418012"/>
            <a:ext cx="2845776" cy="96016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Priorità IV del PR Abruzzo FESR</a:t>
            </a:r>
          </a:p>
        </p:txBody>
      </p:sp>
    </p:spTree>
    <p:extLst>
      <p:ext uri="{BB962C8B-B14F-4D97-AF65-F5344CB8AC3E}">
        <p14:creationId xmlns:p14="http://schemas.microsoft.com/office/powerpoint/2010/main" val="3546476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812DCE-F48F-0B40-C096-3C87264D1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714E60-3B07-2C45-7C43-BA25CC581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7"/>
            <a:ext cx="8596921" cy="785283"/>
          </a:xfrm>
        </p:spPr>
        <p:txBody>
          <a:bodyPr>
            <a:noAutofit/>
          </a:bodyPr>
          <a:lstStyle/>
          <a:p>
            <a:pPr algn="just"/>
            <a:r>
              <a:rPr lang="it-IT" sz="2400" b="1" i="1" dirty="0"/>
              <a:t>b. Coordinamento del PR Abruzzo FESR con PNRR, focus sulla priorità III Energia e ambiente (OS 2.5)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006F958-32AC-35D8-76A5-882A978345BE}"/>
              </a:ext>
            </a:extLst>
          </p:cNvPr>
          <p:cNvSpPr txBox="1"/>
          <p:nvPr/>
        </p:nvSpPr>
        <p:spPr>
          <a:xfrm>
            <a:off x="4594302" y="2274838"/>
            <a:ext cx="3724506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/>
              <a:t>Si segnala la complementarietà dell’OS 2.5 del PR Abruzzo FESR 2021 2027 con la misura M2C4 </a:t>
            </a:r>
            <a:r>
              <a:rPr lang="it-IT" sz="1400" i="1" dirty="0"/>
              <a:t>Tutela del territorio e della risorsa idrica del PNRR </a:t>
            </a:r>
            <a:r>
              <a:rPr lang="it-IT" sz="1400" dirty="0"/>
              <a:t>ed, in particolare, con le seguenti linee di investimento:</a:t>
            </a:r>
          </a:p>
          <a:p>
            <a:endParaRPr lang="it-IT" sz="1400" dirty="0"/>
          </a:p>
          <a:p>
            <a:r>
              <a:rPr lang="it-IT" sz="1400" dirty="0"/>
              <a:t>M2C4 Linea di investimento 4.1 Investimenti in infrastrutture idriche primarie per la sicurezza dell’approvvigionamento idrico</a:t>
            </a:r>
          </a:p>
          <a:p>
            <a:endParaRPr lang="it-IT" sz="1400" dirty="0"/>
          </a:p>
          <a:p>
            <a:r>
              <a:rPr lang="it-IT" sz="1400" dirty="0"/>
              <a:t>M2C4 Linea di investimento 4.2 </a:t>
            </a:r>
          </a:p>
          <a:p>
            <a:r>
              <a:rPr lang="it-IT" sz="1400" dirty="0"/>
              <a:t>Riduzione delle perdite nelle reti di distribuzione dell’acqua compresa la digitalizzazione e il monitoraggio delle reti</a:t>
            </a:r>
          </a:p>
          <a:p>
            <a:endParaRPr lang="it-IT" sz="1400" dirty="0"/>
          </a:p>
        </p:txBody>
      </p:sp>
      <p:sp>
        <p:nvSpPr>
          <p:cNvPr id="15" name="Freeform 22">
            <a:extLst>
              <a:ext uri="{FF2B5EF4-FFF2-40B4-BE49-F238E27FC236}">
                <a16:creationId xmlns:a16="http://schemas.microsoft.com/office/drawing/2014/main" id="{140B14F0-C9D6-AA7F-FE08-C00B9A9724A4}"/>
              </a:ext>
            </a:extLst>
          </p:cNvPr>
          <p:cNvSpPr>
            <a:spLocks/>
          </p:cNvSpPr>
          <p:nvPr/>
        </p:nvSpPr>
        <p:spPr bwMode="auto">
          <a:xfrm>
            <a:off x="3711104" y="2386350"/>
            <a:ext cx="231960" cy="3023487"/>
          </a:xfrm>
          <a:custGeom>
            <a:avLst/>
            <a:gdLst>
              <a:gd name="T0" fmla="+- 0 5851 5578"/>
              <a:gd name="T1" fmla="*/ T0 w 274"/>
              <a:gd name="T2" fmla="+- 0 3424 -159"/>
              <a:gd name="T3" fmla="*/ 3424 h 3583"/>
              <a:gd name="T4" fmla="+- 0 5833 5578"/>
              <a:gd name="T5" fmla="*/ T4 w 274"/>
              <a:gd name="T6" fmla="+- 0 3423 -159"/>
              <a:gd name="T7" fmla="*/ 3423 h 3583"/>
              <a:gd name="T8" fmla="+- 0 5816 5578"/>
              <a:gd name="T9" fmla="*/ T8 w 274"/>
              <a:gd name="T10" fmla="+- 0 3423 -159"/>
              <a:gd name="T11" fmla="*/ 3423 h 3583"/>
              <a:gd name="T12" fmla="+- 0 5755 5578"/>
              <a:gd name="T13" fmla="*/ T12 w 274"/>
              <a:gd name="T14" fmla="+- 0 3417 -159"/>
              <a:gd name="T15" fmla="*/ 3417 h 3583"/>
              <a:gd name="T16" fmla="+- 0 5715 5578"/>
              <a:gd name="T17" fmla="*/ T16 w 274"/>
              <a:gd name="T18" fmla="+- 0 3405 -159"/>
              <a:gd name="T19" fmla="*/ 3405 h 3583"/>
              <a:gd name="T20" fmla="+- 0 5715 5578"/>
              <a:gd name="T21" fmla="*/ T20 w 274"/>
              <a:gd name="T22" fmla="+- 0 3401 -159"/>
              <a:gd name="T23" fmla="*/ 3401 h 3583"/>
              <a:gd name="T24" fmla="+- 0 5715 5578"/>
              <a:gd name="T25" fmla="*/ T24 w 274"/>
              <a:gd name="T26" fmla="+- 0 1655 -159"/>
              <a:gd name="T27" fmla="*/ 1655 h 3583"/>
              <a:gd name="T28" fmla="+- 0 5715 5578"/>
              <a:gd name="T29" fmla="*/ T28 w 274"/>
              <a:gd name="T30" fmla="+- 0 1651 -159"/>
              <a:gd name="T31" fmla="*/ 1651 h 3583"/>
              <a:gd name="T32" fmla="+- 0 5708 5578"/>
              <a:gd name="T33" fmla="*/ T32 w 274"/>
              <a:gd name="T34" fmla="+- 0 1647 -159"/>
              <a:gd name="T35" fmla="*/ 1647 h 3583"/>
              <a:gd name="T36" fmla="+- 0 5647 5578"/>
              <a:gd name="T37" fmla="*/ T36 w 274"/>
              <a:gd name="T38" fmla="+- 0 1635 -159"/>
              <a:gd name="T39" fmla="*/ 1635 h 3583"/>
              <a:gd name="T40" fmla="+- 0 5578 5578"/>
              <a:gd name="T41" fmla="*/ T40 w 274"/>
              <a:gd name="T42" fmla="+- 0 1632 -159"/>
              <a:gd name="T43" fmla="*/ 1632 h 3583"/>
              <a:gd name="T44" fmla="+- 0 5647 5578"/>
              <a:gd name="T45" fmla="*/ T44 w 274"/>
              <a:gd name="T46" fmla="+- 0 1629 -159"/>
              <a:gd name="T47" fmla="*/ 1629 h 3583"/>
              <a:gd name="T48" fmla="+- 0 5708 5578"/>
              <a:gd name="T49" fmla="*/ T48 w 274"/>
              <a:gd name="T50" fmla="+- 0 1617 -159"/>
              <a:gd name="T51" fmla="*/ 1617 h 3583"/>
              <a:gd name="T52" fmla="+- 0 5715 5578"/>
              <a:gd name="T53" fmla="*/ T52 w 274"/>
              <a:gd name="T54" fmla="+- 0 1613 -159"/>
              <a:gd name="T55" fmla="*/ 1613 h 3583"/>
              <a:gd name="T56" fmla="+- 0 5715 5578"/>
              <a:gd name="T57" fmla="*/ T56 w 274"/>
              <a:gd name="T58" fmla="+- 0 1609 -159"/>
              <a:gd name="T59" fmla="*/ 1609 h 3583"/>
              <a:gd name="T60" fmla="+- 0 5715 5578"/>
              <a:gd name="T61" fmla="*/ T60 w 274"/>
              <a:gd name="T62" fmla="+- 0 -137 -159"/>
              <a:gd name="T63" fmla="*/ -137 h 3583"/>
              <a:gd name="T64" fmla="+- 0 5715 5578"/>
              <a:gd name="T65" fmla="*/ T64 w 274"/>
              <a:gd name="T66" fmla="+- 0 -141 -159"/>
              <a:gd name="T67" fmla="*/ -141 h 3583"/>
              <a:gd name="T68" fmla="+- 0 5721 5578"/>
              <a:gd name="T69" fmla="*/ T68 w 274"/>
              <a:gd name="T70" fmla="+- 0 -145 -159"/>
              <a:gd name="T71" fmla="*/ -145 h 3583"/>
              <a:gd name="T72" fmla="+- 0 5783 5578"/>
              <a:gd name="T73" fmla="*/ T72 w 274"/>
              <a:gd name="T74" fmla="+- 0 -157 -159"/>
              <a:gd name="T75" fmla="*/ -157 h 3583"/>
              <a:gd name="T76" fmla="+- 0 5833 5578"/>
              <a:gd name="T77" fmla="*/ T76 w 274"/>
              <a:gd name="T78" fmla="+- 0 -159 -159"/>
              <a:gd name="T79" fmla="*/ -159 h 3583"/>
              <a:gd name="T80" fmla="+- 0 5851 5578"/>
              <a:gd name="T81" fmla="*/ T80 w 274"/>
              <a:gd name="T82" fmla="+- 0 -159 -159"/>
              <a:gd name="T83" fmla="*/ -159 h 358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274" h="3583">
                <a:moveTo>
                  <a:pt x="273" y="3583"/>
                </a:moveTo>
                <a:lnTo>
                  <a:pt x="255" y="3582"/>
                </a:lnTo>
                <a:lnTo>
                  <a:pt x="238" y="3582"/>
                </a:lnTo>
                <a:lnTo>
                  <a:pt x="177" y="3576"/>
                </a:lnTo>
                <a:lnTo>
                  <a:pt x="137" y="3564"/>
                </a:lnTo>
                <a:lnTo>
                  <a:pt x="137" y="3560"/>
                </a:lnTo>
                <a:lnTo>
                  <a:pt x="137" y="1814"/>
                </a:lnTo>
                <a:lnTo>
                  <a:pt x="137" y="1810"/>
                </a:lnTo>
                <a:lnTo>
                  <a:pt x="130" y="1806"/>
                </a:lnTo>
                <a:lnTo>
                  <a:pt x="69" y="1794"/>
                </a:lnTo>
                <a:lnTo>
                  <a:pt x="0" y="1791"/>
                </a:lnTo>
                <a:lnTo>
                  <a:pt x="69" y="1788"/>
                </a:lnTo>
                <a:lnTo>
                  <a:pt x="130" y="1776"/>
                </a:lnTo>
                <a:lnTo>
                  <a:pt x="137" y="1772"/>
                </a:lnTo>
                <a:lnTo>
                  <a:pt x="137" y="1768"/>
                </a:lnTo>
                <a:lnTo>
                  <a:pt x="137" y="22"/>
                </a:lnTo>
                <a:lnTo>
                  <a:pt x="137" y="18"/>
                </a:lnTo>
                <a:lnTo>
                  <a:pt x="143" y="14"/>
                </a:lnTo>
                <a:lnTo>
                  <a:pt x="205" y="2"/>
                </a:lnTo>
                <a:lnTo>
                  <a:pt x="255" y="0"/>
                </a:lnTo>
                <a:lnTo>
                  <a:pt x="273" y="0"/>
                </a:lnTo>
              </a:path>
            </a:pathLst>
          </a:custGeom>
          <a:noFill/>
          <a:ln w="31679">
            <a:solidFill>
              <a:srgbClr val="4371C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it-IT"/>
          </a:p>
        </p:txBody>
      </p:sp>
      <p:sp>
        <p:nvSpPr>
          <p:cNvPr id="18" name="Rettangolo con angoli arrotondati 17">
            <a:extLst>
              <a:ext uri="{FF2B5EF4-FFF2-40B4-BE49-F238E27FC236}">
                <a16:creationId xmlns:a16="http://schemas.microsoft.com/office/drawing/2014/main" id="{657BEA68-1329-347A-E9DA-D9357BE21EBF}"/>
              </a:ext>
            </a:extLst>
          </p:cNvPr>
          <p:cNvSpPr/>
          <p:nvPr/>
        </p:nvSpPr>
        <p:spPr>
          <a:xfrm>
            <a:off x="655707" y="3418012"/>
            <a:ext cx="2845776" cy="96016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Priorità III del PR Abruzzo FESR</a:t>
            </a:r>
          </a:p>
        </p:txBody>
      </p:sp>
    </p:spTree>
    <p:extLst>
      <p:ext uri="{BB962C8B-B14F-4D97-AF65-F5344CB8AC3E}">
        <p14:creationId xmlns:p14="http://schemas.microsoft.com/office/powerpoint/2010/main" val="2061230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8435C6-2BAA-6D25-3441-4CAF371DE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10D5F9-9388-BFC7-6BC9-1BADDB1B5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7"/>
            <a:ext cx="8596921" cy="785283"/>
          </a:xfrm>
        </p:spPr>
        <p:txBody>
          <a:bodyPr>
            <a:noAutofit/>
          </a:bodyPr>
          <a:lstStyle/>
          <a:p>
            <a:pPr algn="just"/>
            <a:r>
              <a:rPr lang="it-IT" sz="2400" b="1" i="1" dirty="0"/>
              <a:t>a. Coordinamento del PR FSE+ Abruzzo con Programmi nazionali: Il PN Giovani, donne e lavoro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FBFACBE-AA7A-D90A-9D89-9735CC4EAAFC}"/>
              </a:ext>
            </a:extLst>
          </p:cNvPr>
          <p:cNvSpPr txBox="1"/>
          <p:nvPr/>
        </p:nvSpPr>
        <p:spPr>
          <a:xfrm>
            <a:off x="381539" y="2274838"/>
            <a:ext cx="793726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dirty="0"/>
              <a:t>La previsione nell’ambito del Programma nazionale «</a:t>
            </a:r>
            <a:r>
              <a:rPr lang="it-IT" sz="1800" b="1" dirty="0"/>
              <a:t>Giovani, donne e lavoro</a:t>
            </a:r>
            <a:r>
              <a:rPr lang="it-IT" sz="1800" dirty="0"/>
              <a:t>» nonché di altri strumenti finanziari previsti nella legge di stabilità nazionale è stato alla base della revisione in sede di riprogrammazione degli strumenti finanziari previsti dal programma a favore di donne e giovani</a:t>
            </a:r>
          </a:p>
          <a:p>
            <a:pPr algn="just"/>
            <a:endParaRPr lang="it-IT" sz="1800" dirty="0"/>
          </a:p>
          <a:p>
            <a:pPr algn="just"/>
            <a:r>
              <a:rPr lang="it-IT" sz="1800" dirty="0"/>
              <a:t>Le azioni:</a:t>
            </a:r>
          </a:p>
          <a:p>
            <a:pPr algn="just"/>
            <a:endParaRPr lang="it-IT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/>
              <a:t>4.a.1 «</a:t>
            </a:r>
            <a:r>
              <a:rPr lang="it-IT" sz="1800" b="1" dirty="0"/>
              <a:t>MICROCREDITO PER MICRO-PICCOLE IMPRESE – GIOVANI</a:t>
            </a:r>
            <a:r>
              <a:rPr lang="it-IT" sz="1800" dirty="0"/>
              <a:t>»  è stata ridotta della metà passando da 20 </a:t>
            </a:r>
            <a:r>
              <a:rPr lang="it-IT" sz="1800" dirty="0" err="1"/>
              <a:t>meuro</a:t>
            </a:r>
            <a:r>
              <a:rPr lang="it-IT" sz="1800" dirty="0"/>
              <a:t> a 10 </a:t>
            </a:r>
            <a:r>
              <a:rPr lang="it-IT" sz="1800" dirty="0" err="1"/>
              <a:t>meuro</a:t>
            </a:r>
            <a:r>
              <a:rPr lang="it-IT" sz="1800" dirty="0"/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C.3 «</a:t>
            </a:r>
            <a:r>
              <a:rPr lang="it-IT" b="1" dirty="0"/>
              <a:t>MICROCREDITO PER MICRO-PICCOLE IMPRESE – DONNE</a:t>
            </a:r>
            <a:r>
              <a:rPr lang="it-IT" dirty="0"/>
              <a:t>» </a:t>
            </a:r>
            <a:r>
              <a:rPr lang="it-IT" sz="1800" dirty="0"/>
              <a:t>è stata ridotta passando da 18,5 </a:t>
            </a:r>
            <a:r>
              <a:rPr lang="it-IT" sz="1800" dirty="0" err="1"/>
              <a:t>meuro</a:t>
            </a:r>
            <a:r>
              <a:rPr lang="it-IT" sz="1800" dirty="0"/>
              <a:t> a 10 </a:t>
            </a:r>
            <a:r>
              <a:rPr lang="it-IT" sz="1800" dirty="0" err="1"/>
              <a:t>meuro</a:t>
            </a:r>
            <a:r>
              <a:rPr lang="it-IT" sz="1800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800" dirty="0"/>
          </a:p>
          <a:p>
            <a:endParaRPr lang="it-IT" sz="1800" i="1" dirty="0"/>
          </a:p>
          <a:p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202216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025B31-BA0C-697B-0D17-3D4DCA7BCA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C51DF816-ADC1-D81E-EA5E-E7A17DA928AE}"/>
              </a:ext>
            </a:extLst>
          </p:cNvPr>
          <p:cNvSpPr txBox="1"/>
          <p:nvPr/>
        </p:nvSpPr>
        <p:spPr>
          <a:xfrm>
            <a:off x="381539" y="1924639"/>
            <a:ext cx="7937269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1800" dirty="0"/>
              <a:t>Ci sono diverse azioni previste dal PR FSE+  che si devono  coordinare con gli interventi finanziati con il PNRR nella logica della complementarietà e dell’integrazione tra programmi diversi.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dirty="0"/>
              <a:t>Nell’ottica </a:t>
            </a:r>
            <a:r>
              <a:rPr lang="it-IT" b="1" dirty="0"/>
              <a:t>dell’integrazione</a:t>
            </a:r>
            <a:r>
              <a:rPr lang="it-IT" dirty="0"/>
              <a:t> tra programmi ci sono le seguenti azioni:</a:t>
            </a:r>
            <a:r>
              <a:rPr lang="it-IT" sz="1800" dirty="0"/>
              <a:t> </a:t>
            </a:r>
          </a:p>
          <a:p>
            <a:pPr algn="just"/>
            <a:endParaRPr lang="it-IT" sz="180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800" b="1" dirty="0"/>
              <a:t>Azione 4.a.3</a:t>
            </a:r>
            <a:r>
              <a:rPr lang="it-IT" sz="1800" dirty="0"/>
              <a:t> - PERCORSI TRIENNALI PER IL CONSEGUIMENTO DELLA QUALIFICA DI ISTRUZIONE E FORMAZIONE PROFESSIONALE (</a:t>
            </a:r>
            <a:r>
              <a:rPr lang="it-IT" sz="1800" dirty="0" err="1"/>
              <a:t>IeFP</a:t>
            </a:r>
            <a:r>
              <a:rPr lang="it-IT" sz="1800" dirty="0"/>
              <a:t>) 4.0.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1" dirty="0"/>
              <a:t>Azione 4.f.1</a:t>
            </a:r>
            <a:r>
              <a:rPr lang="it-IT" dirty="0"/>
              <a:t> - Diritto allo studio universitario per soggetti meritevoli e svantaggiati;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1" dirty="0"/>
              <a:t>Azione l.4</a:t>
            </a:r>
            <a:r>
              <a:rPr lang="it-IT" dirty="0"/>
              <a:t> - POVERTA' EDUCATIVA MINORILE- ABRUZZO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800" dirty="0"/>
          </a:p>
          <a:p>
            <a:endParaRPr lang="it-IT" sz="1800" i="1" dirty="0"/>
          </a:p>
          <a:p>
            <a:endParaRPr lang="it-IT" i="1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250BB34A-158C-C50C-967F-52EB182D5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34150"/>
            <a:ext cx="8596921" cy="451460"/>
          </a:xfrm>
        </p:spPr>
        <p:txBody>
          <a:bodyPr>
            <a:noAutofit/>
          </a:bodyPr>
          <a:lstStyle/>
          <a:p>
            <a:pPr algn="just"/>
            <a:r>
              <a:rPr lang="it-IT" sz="2400" b="1" i="1" dirty="0"/>
              <a:t>b. Coordinamento del PR Abruzzo FSE+ con PNRR</a:t>
            </a:r>
          </a:p>
        </p:txBody>
      </p:sp>
    </p:spTree>
    <p:extLst>
      <p:ext uri="{BB962C8B-B14F-4D97-AF65-F5344CB8AC3E}">
        <p14:creationId xmlns:p14="http://schemas.microsoft.com/office/powerpoint/2010/main" val="3236097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0F7284-C6F1-828A-80A5-23AE9D5D9A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39FCE1F-72B9-2F66-A312-18A4EE034EA3}"/>
              </a:ext>
            </a:extLst>
          </p:cNvPr>
          <p:cNvSpPr txBox="1"/>
          <p:nvPr/>
        </p:nvSpPr>
        <p:spPr>
          <a:xfrm>
            <a:off x="381539" y="1477159"/>
            <a:ext cx="7937269" cy="65633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1800" dirty="0"/>
              <a:t>Situazioni di </a:t>
            </a:r>
            <a:r>
              <a:rPr lang="it-IT" sz="1800" b="1" dirty="0"/>
              <a:t>complementarietà</a:t>
            </a:r>
            <a:r>
              <a:rPr lang="it-IT" sz="1800" dirty="0"/>
              <a:t> si determinano con il programma «Garanzia, occupabilità lavoratori (GOL)» che prevede l’attivazione di 5 percorsi/azioni:</a:t>
            </a:r>
          </a:p>
          <a:p>
            <a:pPr marL="285750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800" b="0" i="0" u="none" strike="noStrike" baseline="0" dirty="0">
                <a:latin typeface="CIDFont+F2"/>
              </a:rPr>
              <a:t>Percorso 1- Reinserimento occupazionale; </a:t>
            </a:r>
          </a:p>
          <a:p>
            <a:pPr marL="285750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800" b="0" i="0" u="none" strike="noStrike" baseline="0" dirty="0">
                <a:latin typeface="CIDFont+F2"/>
              </a:rPr>
              <a:t>Percorso 2-Upskilling; </a:t>
            </a:r>
          </a:p>
          <a:p>
            <a:pPr marL="285750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800" b="0" i="0" u="none" strike="noStrike" baseline="0" dirty="0">
                <a:latin typeface="CIDFont+F2"/>
              </a:rPr>
              <a:t>Percorso 3-Reskilling;</a:t>
            </a:r>
          </a:p>
          <a:p>
            <a:pPr marL="285750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800" b="0" i="0" u="none" strike="noStrike" baseline="0" dirty="0">
                <a:latin typeface="CIDFont+F2"/>
              </a:rPr>
              <a:t>Percorso 4-Lavoro ed inclusione; </a:t>
            </a:r>
          </a:p>
          <a:p>
            <a:pPr marL="285750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800" b="0" i="0" u="none" strike="noStrike" baseline="0" dirty="0">
                <a:latin typeface="CIDFont+F2"/>
              </a:rPr>
              <a:t>Percorso 5-Ricollocazione collettiva</a:t>
            </a:r>
            <a:endParaRPr lang="it-IT" sz="1800" dirty="0"/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1800" dirty="0"/>
              <a:t>Il percorso 2 è il principale tra quelli attivati e riguarda percorsi formativi di aggiornamento professionale e di riqualificazione a favore di </a:t>
            </a:r>
            <a:r>
              <a:rPr lang="it-IT" sz="1800" b="1" dirty="0"/>
              <a:t>disoccupati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1800" dirty="0"/>
              <a:t>Proprio per evitare situazioni di complementarietà nell’ambito del PR FSE+ non sono stati pubblicati avvisi  a favore di disoccupati ma solo di </a:t>
            </a:r>
            <a:r>
              <a:rPr lang="it-IT" sz="1800" b="1" dirty="0"/>
              <a:t>occupati</a:t>
            </a:r>
            <a:r>
              <a:rPr lang="it-IT" sz="1800" dirty="0"/>
              <a:t>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1800" dirty="0"/>
              <a:t>Rischio di complementarietà tra i 2 programmi si potrebbero determinare anche </a:t>
            </a:r>
            <a:r>
              <a:rPr lang="it-IT" dirty="0"/>
              <a:t>con riferimento </a:t>
            </a:r>
            <a:r>
              <a:rPr lang="it-IT" b="1" dirty="0"/>
              <a:t>all’operazione di importanza strategica «Dote giovani»</a:t>
            </a:r>
            <a:r>
              <a:rPr lang="it-IT" dirty="0"/>
              <a:t> rispetto al quale si sta valutando un eventuale riprogrammazione in occasione del riesame intermedio.</a:t>
            </a:r>
            <a:endParaRPr lang="it-IT" sz="1800" dirty="0"/>
          </a:p>
          <a:p>
            <a:pPr algn="just"/>
            <a:endParaRPr lang="it-IT" sz="1800" dirty="0"/>
          </a:p>
          <a:p>
            <a:pPr algn="just"/>
            <a:endParaRPr lang="it-IT" sz="1800" dirty="0"/>
          </a:p>
          <a:p>
            <a:pPr algn="just"/>
            <a:endParaRPr lang="it-IT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800" dirty="0"/>
          </a:p>
          <a:p>
            <a:endParaRPr lang="it-IT" sz="1800" i="1" dirty="0"/>
          </a:p>
          <a:p>
            <a:endParaRPr lang="it-IT" i="1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B18A452-3247-F401-45C4-9949704D36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046598"/>
            <a:ext cx="8596921" cy="451460"/>
          </a:xfrm>
        </p:spPr>
        <p:txBody>
          <a:bodyPr>
            <a:noAutofit/>
          </a:bodyPr>
          <a:lstStyle/>
          <a:p>
            <a:pPr algn="just"/>
            <a:r>
              <a:rPr lang="it-IT" sz="2400" b="1" i="1" dirty="0"/>
              <a:t>b. Coordinamento del PR Abruzzo FSE+ con PNRR</a:t>
            </a:r>
          </a:p>
        </p:txBody>
      </p:sp>
    </p:spTree>
    <p:extLst>
      <p:ext uri="{BB962C8B-B14F-4D97-AF65-F5344CB8AC3E}">
        <p14:creationId xmlns:p14="http://schemas.microsoft.com/office/powerpoint/2010/main" val="3118183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2F14AC-7A91-F7D7-6262-C38BBED7D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8"/>
            <a:ext cx="8596921" cy="2759050"/>
          </a:xfrm>
        </p:spPr>
        <p:txBody>
          <a:bodyPr/>
          <a:lstStyle/>
          <a:p>
            <a:r>
              <a:rPr lang="it-IT" i="1" dirty="0"/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23340119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-FESR 2021-2027.potx" id="{3F947581-A776-42A5-ACF6-4BD4A0387B15}" vid="{025B3115-D5BE-416B-AA53-BCD6443BE71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standard1-FESR 2021-2027</Template>
  <TotalTime>11</TotalTime>
  <Words>713</Words>
  <Application>Microsoft Office PowerPoint</Application>
  <PresentationFormat>Presentazione su schermo (4:3)</PresentationFormat>
  <Paragraphs>70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CIDFont+F2</vt:lpstr>
      <vt:lpstr>Tema di Office</vt:lpstr>
      <vt:lpstr>Presentazione standard di PowerPoint</vt:lpstr>
      <vt:lpstr>La programmazione strategica unitaria della Regione Abruzzo per un forte coordinamento tra i programmi</vt:lpstr>
      <vt:lpstr>a. Coordinamento del PR Abruzzo FESR con Programmi nazionali, focus sulla priorità IV Mobilità urbana sostenibile (OS 2.8)</vt:lpstr>
      <vt:lpstr>b. Coordinamento del PR Abruzzo FESR con PNRR, focus sulla priorità IV Mobilità urbana sostenibile (OS 2.8)</vt:lpstr>
      <vt:lpstr>b. Coordinamento del PR Abruzzo FESR con PNRR, focus sulla priorità III Energia e ambiente (OS 2.5)</vt:lpstr>
      <vt:lpstr>a. Coordinamento del PR FSE+ Abruzzo con Programmi nazionali: Il PN Giovani, donne e lavoro</vt:lpstr>
      <vt:lpstr>b. Coordinamento del PR Abruzzo FSE+ con PNRR</vt:lpstr>
      <vt:lpstr>b. Coordinamento del PR Abruzzo FSE+ con PNRR</vt:lpstr>
      <vt:lpstr>Grazie per l’attenzione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Marcello Bonitatibus</dc:creator>
  <cp:lastModifiedBy>nicola cipolla</cp:lastModifiedBy>
  <cp:revision>30</cp:revision>
  <cp:lastPrinted>2024-12-10T15:01:04Z</cp:lastPrinted>
  <dcterms:created xsi:type="dcterms:W3CDTF">2024-04-23T09:19:37Z</dcterms:created>
  <dcterms:modified xsi:type="dcterms:W3CDTF">2024-12-11T18:28:11Z</dcterms:modified>
</cp:coreProperties>
</file>