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1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44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36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675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99361" y="6336354"/>
            <a:ext cx="27432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422561" y="6247118"/>
            <a:ext cx="1152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480000" y="6336354"/>
            <a:ext cx="1152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1200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sz="1200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720" y="1143878"/>
            <a:ext cx="1146256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761" y="153146"/>
            <a:ext cx="110236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438436" y="972000"/>
            <a:ext cx="1152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83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76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20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53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4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58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64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8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83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7AB9-DD50-4478-A9A6-6D1B238BF4B0}" type="datetimeFigureOut">
              <a:rPr lang="it-IT" smtClean="0"/>
              <a:t>17/03/2025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68E3-96E4-4FD7-BC2A-BE0DF02DA2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56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87236" y="1120920"/>
            <a:ext cx="8673661" cy="135834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Punto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1) Approvazione Ordine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del Giorno </a:t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631" y="2178076"/>
            <a:ext cx="7071973" cy="13168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577" y="4766773"/>
            <a:ext cx="3542083" cy="49991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2595" y="5266688"/>
            <a:ext cx="2908044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54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54976" y="1143880"/>
            <a:ext cx="9147486" cy="443851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Punto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1) Approvazione Ordine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del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Giorno (1/2)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945179" y="1654232"/>
            <a:ext cx="945988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4340" marR="344805" algn="ctr">
              <a:spcAft>
                <a:spcPts val="0"/>
              </a:spcAft>
            </a:pPr>
            <a:r>
              <a:rPr lang="it-IT" sz="2000" b="1" i="1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Programmazione</a:t>
            </a:r>
            <a:r>
              <a:rPr lang="it-IT" sz="2000" b="1" i="1" spc="-5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b="1" i="1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FESR-FSE+</a:t>
            </a:r>
            <a:r>
              <a:rPr lang="it-IT" sz="2000" b="1" i="1" spc="-10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b="1" i="1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2021-</a:t>
            </a:r>
            <a:r>
              <a:rPr lang="it-IT" sz="2000" b="1" i="1" spc="-20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2027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spcBef>
                <a:spcPts val="5"/>
              </a:spcBef>
              <a:spcAft>
                <a:spcPts val="0"/>
              </a:spcAft>
              <a:tabLst>
                <a:tab pos="1025525" algn="l"/>
              </a:tabLs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79070">
              <a:spcAft>
                <a:spcPts val="600"/>
              </a:spcAft>
              <a:tabLst>
                <a:tab pos="1025525" algn="l"/>
              </a:tabLs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Ore</a:t>
            </a:r>
            <a:r>
              <a:rPr lang="it-IT" b="1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it-IT" b="1" i="1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10.00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Saluti </a:t>
            </a:r>
            <a:r>
              <a:rPr lang="it-IT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istituzionali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72185">
              <a:spcAft>
                <a:spcPts val="600"/>
              </a:spcAf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Presidente</a:t>
            </a:r>
            <a:r>
              <a:rPr lang="it-IT" b="1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della</a:t>
            </a:r>
            <a:r>
              <a:rPr lang="it-IT" b="1" i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Giunta</a:t>
            </a:r>
            <a:r>
              <a:rPr lang="it-IT" b="1" i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regionale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Marco </a:t>
            </a:r>
            <a:r>
              <a:rPr lang="it-IT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Marsilio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600" marR="91440" indent="-901065">
              <a:spcAft>
                <a:spcPts val="600"/>
              </a:spcAft>
              <a:tabLst>
                <a:tab pos="1028065" algn="l"/>
              </a:tabLs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Ore 10.15		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Intervento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introduttivo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parte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dell'Autorità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gestione,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delle</a:t>
            </a:r>
            <a:r>
              <a:rPr lang="it-IT" i="1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Amministrazioni</a:t>
            </a:r>
            <a:r>
              <a:rPr lang="it-IT" i="1" spc="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Capofila e della Commissione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600" marR="91440" indent="-901065">
              <a:spcAft>
                <a:spcPts val="600"/>
              </a:spcAft>
              <a:tabLst>
                <a:tab pos="1028065" algn="l"/>
              </a:tabLst>
            </a:pPr>
            <a:r>
              <a:rPr lang="it-IT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Ore</a:t>
            </a:r>
            <a:r>
              <a:rPr lang="it-IT" b="1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10</a:t>
            </a:r>
            <a:r>
              <a:rPr lang="it-IT" b="1" i="1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.30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Inizio dei </a:t>
            </a:r>
            <a:r>
              <a:rPr lang="it-IT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lavori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lnSpc>
                <a:spcPct val="150000"/>
              </a:lnSpc>
              <a:spcAft>
                <a:spcPts val="600"/>
              </a:spcAft>
              <a:tabLst>
                <a:tab pos="1043305" algn="l"/>
              </a:tabLs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Ore  10.40</a:t>
            </a:r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Punto 1) Approvazione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ordine del giorno;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lnSpc>
                <a:spcPct val="150000"/>
              </a:lnSpc>
              <a:spcAft>
                <a:spcPts val="600"/>
              </a:spcAft>
              <a:tabLst>
                <a:tab pos="1043305" algn="l"/>
              </a:tabLs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Ore</a:t>
            </a:r>
            <a:r>
              <a:rPr lang="it-IT" b="1" i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i="1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10.50</a:t>
            </a:r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Punto</a:t>
            </a:r>
            <a:r>
              <a:rPr lang="it-IT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2) Approvazione</a:t>
            </a:r>
            <a:r>
              <a:rPr lang="it-IT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verbale</a:t>
            </a:r>
            <a:r>
              <a:rPr lang="it-IT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Comitato</a:t>
            </a:r>
            <a:r>
              <a:rPr lang="it-IT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it-IT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Sorveglianza</a:t>
            </a:r>
            <a:r>
              <a:rPr lang="it-IT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it-IT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12.12.2024;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lnSpc>
                <a:spcPct val="150000"/>
              </a:lnSpc>
              <a:spcAft>
                <a:spcPts val="600"/>
              </a:spcAft>
              <a:tabLst>
                <a:tab pos="1043305" algn="l"/>
              </a:tabLs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Ore 11.00	</a:t>
            </a:r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Punto 3) Esame della Valutazione 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relativa ai risultati del riesame intermedio del PR Abruzzo FESR 2021 2027;</a:t>
            </a:r>
            <a:endParaRPr lang="it-IT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69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54976" y="1143880"/>
            <a:ext cx="9147486" cy="443851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Punto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1) Approvazione Ordine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del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Giorno (2/2)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945179" y="1654232"/>
            <a:ext cx="9459883" cy="3811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4340" marR="344805" algn="ctr">
              <a:spcAft>
                <a:spcPts val="0"/>
              </a:spcAft>
            </a:pPr>
            <a:r>
              <a:rPr lang="it-IT" sz="2000" b="1" i="1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Programmazione</a:t>
            </a:r>
            <a:r>
              <a:rPr lang="it-IT" sz="2000" b="1" i="1" spc="-5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b="1" i="1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FESR-FSE+</a:t>
            </a:r>
            <a:r>
              <a:rPr lang="it-IT" sz="2000" b="1" i="1" spc="-10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b="1" i="1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2021-</a:t>
            </a:r>
            <a:r>
              <a:rPr lang="it-IT" sz="2000" b="1" i="1" spc="-20" dirty="0">
                <a:solidFill>
                  <a:srgbClr val="2D74B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2027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spcBef>
                <a:spcPts val="5"/>
              </a:spcBef>
              <a:spcAft>
                <a:spcPts val="0"/>
              </a:spcAft>
              <a:tabLst>
                <a:tab pos="1025525" algn="l"/>
              </a:tabLs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spcBef>
                <a:spcPts val="5"/>
              </a:spcBef>
              <a:spcAft>
                <a:spcPts val="0"/>
              </a:spcAft>
              <a:tabLst>
                <a:tab pos="1025525" algn="l"/>
              </a:tabLst>
            </a:pP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Ore </a:t>
            </a: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11.20	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Punto 4) Approvazione</a:t>
            </a:r>
            <a:r>
              <a:rPr lang="it-IT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modifica del PR Abruzzo FESR 2021 2027;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600" marR="91440" indent="-901065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1043305" algn="l"/>
              </a:tabLs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Ore</a:t>
            </a:r>
            <a:r>
              <a:rPr lang="it-IT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11.40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Punto 5) Esame della Valutazione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relativa ai risultati del riesame intermedio   del PR Abruzzo FSE+ 2021 2027;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1043305" algn="l"/>
              </a:tabLs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Ore  12.15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Punto</a:t>
            </a:r>
            <a:r>
              <a:rPr lang="it-IT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6) Approvazione</a:t>
            </a:r>
            <a:r>
              <a:rPr lang="it-IT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modifica del PR Abruzzo FSE+ 2021 2027</a:t>
            </a:r>
            <a:r>
              <a:rPr lang="it-IT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9070">
              <a:lnSpc>
                <a:spcPct val="150000"/>
              </a:lnSpc>
              <a:spcBef>
                <a:spcPts val="600"/>
              </a:spcBef>
              <a:tabLst>
                <a:tab pos="1043305" algn="l"/>
              </a:tabLs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Ore  </a:t>
            </a:r>
            <a:r>
              <a:rPr lang="it-IT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12.50</a:t>
            </a:r>
            <a:r>
              <a:rPr lang="it-IT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Punto</a:t>
            </a:r>
            <a:r>
              <a:rPr lang="it-IT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7) Varie ed eventuali</a:t>
            </a: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07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tabLst>
                <a:tab pos="1043305" algn="l"/>
              </a:tabLst>
            </a:pPr>
            <a:endParaRPr lang="it-IT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600" indent="-81153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8800" y="1143879"/>
            <a:ext cx="8673661" cy="1547071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Punto 2) Ordine del Giorno </a:t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Approvazione Verbale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della Riunione del </a:t>
            </a:r>
            <a:r>
              <a:rPr lang="it-IT" b="1" dirty="0" err="1">
                <a:solidFill>
                  <a:schemeClr val="accent1">
                    <a:lumMod val="50000"/>
                  </a:schemeClr>
                </a:solidFill>
              </a:rPr>
              <a:t>CdS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 del 12.12.2024</a:t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631" y="2178076"/>
            <a:ext cx="7071973" cy="13168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577" y="4766773"/>
            <a:ext cx="3542083" cy="49991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2595" y="5266688"/>
            <a:ext cx="2908044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81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8800" y="1143879"/>
            <a:ext cx="8673661" cy="1547071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Punto 2) Ordine del Giorno </a:t>
            </a:r>
            <a:b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Approvazione Verbale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della Riunione del </a:t>
            </a:r>
            <a:r>
              <a:rPr lang="it-IT" b="1" dirty="0" err="1">
                <a:solidFill>
                  <a:schemeClr val="accent1">
                    <a:lumMod val="50000"/>
                  </a:schemeClr>
                </a:solidFill>
              </a:rPr>
              <a:t>CdS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 del 12.12.2024</a:t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40328" y="2830287"/>
            <a:ext cx="109395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Il Verbale del Comitato di Sorveglianza del 12.12.2024 </a:t>
            </a:r>
          </a:p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al punto 6) Condizioni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abilitanti b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. Informativa del Punto di contatto per la Carta dei diritti fondamentali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dell’UE</a:t>
            </a:r>
          </a:p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dirty="0"/>
              <a:t> è integrato a </a:t>
            </a:r>
            <a:r>
              <a:rPr lang="it-IT" dirty="0" err="1"/>
              <a:t>pag</a:t>
            </a:r>
            <a:r>
              <a:rPr lang="it-IT" dirty="0"/>
              <a:t> </a:t>
            </a:r>
            <a:r>
              <a:rPr lang="it-IT" dirty="0" smtClean="0"/>
              <a:t>14, dopo il primo capoverso del punto 6.b, con </a:t>
            </a:r>
            <a:r>
              <a:rPr lang="it-IT" dirty="0"/>
              <a:t>la seguente frase: </a:t>
            </a:r>
            <a:endParaRPr lang="it-IT" dirty="0" smtClean="0"/>
          </a:p>
          <a:p>
            <a:pPr algn="ctr"/>
            <a:endParaRPr lang="it-IT" dirty="0" smtClean="0"/>
          </a:p>
          <a:p>
            <a:pPr algn="just"/>
            <a:r>
              <a:rPr lang="en-IE" b="1" i="1" dirty="0" smtClean="0"/>
              <a:t>“</a:t>
            </a:r>
            <a:r>
              <a:rPr lang="it-IT" b="1" i="1" dirty="0" smtClean="0"/>
              <a:t>L’Autorità di Gestione riferisce che alla data odierna </a:t>
            </a:r>
            <a:r>
              <a:rPr lang="en-IE" b="1" i="1" dirty="0" smtClean="0"/>
              <a:t>non </a:t>
            </a:r>
            <a:r>
              <a:rPr lang="en-IE" b="1" i="1" dirty="0" err="1"/>
              <a:t>sono</a:t>
            </a:r>
            <a:r>
              <a:rPr lang="en-IE" b="1" i="1" dirty="0"/>
              <a:t> </a:t>
            </a:r>
            <a:r>
              <a:rPr lang="en-IE" b="1" i="1" dirty="0" err="1"/>
              <a:t>pervenute</a:t>
            </a:r>
            <a:r>
              <a:rPr lang="en-IE" b="1" i="1" dirty="0"/>
              <a:t> </a:t>
            </a:r>
            <a:r>
              <a:rPr lang="en-IE" b="1" i="1" dirty="0" err="1"/>
              <a:t>segnalazioni</a:t>
            </a:r>
            <a:r>
              <a:rPr lang="en-IE" b="1" i="1" dirty="0"/>
              <a:t> relative a </a:t>
            </a:r>
            <a:r>
              <a:rPr lang="en-IE" b="1" i="1" dirty="0" err="1"/>
              <a:t>criticità</a:t>
            </a:r>
            <a:r>
              <a:rPr lang="en-IE" b="1" i="1" dirty="0"/>
              <a:t> </a:t>
            </a:r>
            <a:r>
              <a:rPr lang="en-IE" b="1" i="1" dirty="0" err="1"/>
              <a:t>sul</a:t>
            </a:r>
            <a:r>
              <a:rPr lang="en-IE" b="1" i="1" dirty="0"/>
              <a:t> </a:t>
            </a:r>
            <a:r>
              <a:rPr lang="en-IE" b="1" i="1" dirty="0" err="1"/>
              <a:t>rispetto</a:t>
            </a:r>
            <a:r>
              <a:rPr lang="en-IE" b="1" i="1" dirty="0"/>
              <a:t> della Carta dei </a:t>
            </a:r>
            <a:r>
              <a:rPr lang="en-IE" b="1" i="1" dirty="0" err="1"/>
              <a:t>Diritti</a:t>
            </a:r>
            <a:r>
              <a:rPr lang="en-IE" b="1" i="1" dirty="0"/>
              <a:t> </a:t>
            </a:r>
            <a:r>
              <a:rPr lang="en-IE" b="1" i="1" dirty="0" err="1"/>
              <a:t>fondamentali</a:t>
            </a:r>
            <a:r>
              <a:rPr lang="en-IE" b="1" i="1" dirty="0"/>
              <a:t> </a:t>
            </a:r>
            <a:r>
              <a:rPr lang="en-IE" b="1" i="1" dirty="0" err="1"/>
              <a:t>dell’Unione</a:t>
            </a:r>
            <a:r>
              <a:rPr lang="en-IE" b="1" i="1" dirty="0"/>
              <a:t> Europea e della </a:t>
            </a:r>
            <a:r>
              <a:rPr lang="en-IE" b="1" i="1" dirty="0" err="1"/>
              <a:t>Convenzione</a:t>
            </a:r>
            <a:r>
              <a:rPr lang="en-IE" b="1" i="1" dirty="0"/>
              <a:t> </a:t>
            </a:r>
            <a:r>
              <a:rPr lang="en-IE" b="1" i="1" dirty="0" smtClean="0"/>
              <a:t>UNCRPD”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2471722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337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       Punto 1) Approvazione Ordine del Giorno   </vt:lpstr>
      <vt:lpstr>       Punto 1) Approvazione Ordine del Giorno (1/2)</vt:lpstr>
      <vt:lpstr>       Punto 1) Approvazione Ordine del Giorno (2/2)</vt:lpstr>
      <vt:lpstr>       Punto 2) Ordine del Giorno  Approvazione Verbale della Riunione del CdS del 12.12.2024  </vt:lpstr>
      <vt:lpstr>       Punto 2) Ordine del Giorno  Approvazione Verbale della Riunione del CdS del 12.12.2024  </vt:lpstr>
    </vt:vector>
  </TitlesOfParts>
  <Company>REGIONE ABRUZZO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Antonietta Marini</dc:creator>
  <cp:lastModifiedBy>Carmine Cipollone</cp:lastModifiedBy>
  <cp:revision>5</cp:revision>
  <dcterms:created xsi:type="dcterms:W3CDTF">2025-03-17T12:23:25Z</dcterms:created>
  <dcterms:modified xsi:type="dcterms:W3CDTF">2025-03-17T12:56:26Z</dcterms:modified>
</cp:coreProperties>
</file>