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86" r:id="rId4"/>
    <p:sldId id="287" r:id="rId5"/>
    <p:sldId id="281" r:id="rId6"/>
    <p:sldId id="282" r:id="rId7"/>
    <p:sldId id="283" r:id="rId8"/>
    <p:sldId id="284" r:id="rId9"/>
    <p:sldId id="285" r:id="rId10"/>
    <p:sldId id="291" r:id="rId11"/>
    <p:sldId id="262" r:id="rId12"/>
    <p:sldId id="279" r:id="rId13"/>
    <p:sldId id="263" r:id="rId14"/>
    <p:sldId id="280" r:id="rId15"/>
    <p:sldId id="260" r:id="rId16"/>
    <p:sldId id="290" r:id="rId17"/>
    <p:sldId id="265" r:id="rId18"/>
    <p:sldId id="289" r:id="rId19"/>
    <p:sldId id="288" r:id="rId20"/>
    <p:sldId id="292" r:id="rId21"/>
    <p:sldId id="294" r:id="rId22"/>
    <p:sldId id="267" r:id="rId23"/>
    <p:sldId id="268" r:id="rId24"/>
    <p:sldId id="269" r:id="rId25"/>
    <p:sldId id="270" r:id="rId26"/>
    <p:sldId id="271" r:id="rId27"/>
    <p:sldId id="272" r:id="rId28"/>
    <p:sldId id="273" r:id="rId29"/>
    <p:sldId id="274" r:id="rId30"/>
    <p:sldId id="275" r:id="rId31"/>
    <p:sldId id="277" r:id="rId32"/>
    <p:sldId id="293" r:id="rId33"/>
    <p:sldId id="264" r:id="rId34"/>
    <p:sldId id="266" r:id="rId35"/>
    <p:sldId id="257" r:id="rId36"/>
  </p:sldIdLst>
  <p:sldSz cx="9144000" cy="6858000" type="screen4x3"/>
  <p:notesSz cx="6888163" cy="10020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5474" autoAdjust="0"/>
  </p:normalViewPr>
  <p:slideViewPr>
    <p:cSldViewPr snapToGrid="0">
      <p:cViewPr varScale="1">
        <p:scale>
          <a:sx n="110" d="100"/>
          <a:sy n="110" d="100"/>
        </p:scale>
        <p:origin x="1680" y="10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359999" y="1122363"/>
            <a:ext cx="8596921" cy="1153244"/>
          </a:xfrm>
        </p:spPr>
        <p:txBody>
          <a:bodyPr anchor="b">
            <a:normAutofit/>
          </a:bodyPr>
          <a:lstStyle>
            <a:lvl1pPr algn="ctr">
              <a:defRPr sz="3600">
                <a:latin typeface="+mn-lt"/>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43000" y="3574473"/>
            <a:ext cx="6858000" cy="168332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cxnSp>
        <p:nvCxnSpPr>
          <p:cNvPr id="11" name="Connettore diritto 10">
            <a:extLst>
              <a:ext uri="{FF2B5EF4-FFF2-40B4-BE49-F238E27FC236}">
                <a16:creationId xmlns:a16="http://schemas.microsoft.com/office/drawing/2014/main" id="{1D3A8F5E-2880-4A01-B775-ECFF743CD9AE}"/>
              </a:ext>
            </a:extLst>
          </p:cNvPr>
          <p:cNvCxnSpPr/>
          <p:nvPr userDrawn="1"/>
        </p:nvCxnSpPr>
        <p:spPr>
          <a:xfrm>
            <a:off x="328827" y="972000"/>
            <a:ext cx="8640000"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Connettore diritto 11">
            <a:extLst>
              <a:ext uri="{FF2B5EF4-FFF2-40B4-BE49-F238E27FC236}">
                <a16:creationId xmlns:a16="http://schemas.microsoft.com/office/drawing/2014/main" id="{DFD997A5-F371-4719-8A48-EB89F1F6236C}"/>
              </a:ext>
            </a:extLst>
          </p:cNvPr>
          <p:cNvCxnSpPr/>
          <p:nvPr userDrawn="1"/>
        </p:nvCxnSpPr>
        <p:spPr>
          <a:xfrm>
            <a:off x="316921" y="6278291"/>
            <a:ext cx="8640000"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5" name="Immagine 4">
            <a:extLst>
              <a:ext uri="{FF2B5EF4-FFF2-40B4-BE49-F238E27FC236}">
                <a16:creationId xmlns:a16="http://schemas.microsoft.com/office/drawing/2014/main" id="{7D4557BA-128F-467E-9D88-8E2C0587CD8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03071" y="112420"/>
            <a:ext cx="8267700" cy="721020"/>
          </a:xfrm>
          <a:prstGeom prst="rect">
            <a:avLst/>
          </a:prstGeom>
        </p:spPr>
      </p:pic>
      <p:sp>
        <p:nvSpPr>
          <p:cNvPr id="4" name="Segnaposto piè di pagina 2">
            <a:extLst>
              <a:ext uri="{FF2B5EF4-FFF2-40B4-BE49-F238E27FC236}">
                <a16:creationId xmlns:a16="http://schemas.microsoft.com/office/drawing/2014/main" id="{C22C275F-B0EB-864E-5D43-E55BA2FCC9B4}"/>
              </a:ext>
            </a:extLst>
          </p:cNvPr>
          <p:cNvSpPr txBox="1">
            <a:spLocks/>
          </p:cNvSpPr>
          <p:nvPr userDrawn="1"/>
        </p:nvSpPr>
        <p:spPr>
          <a:xfrm>
            <a:off x="360000" y="6336353"/>
            <a:ext cx="8640000" cy="521647"/>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it-IT" i="1" dirty="0">
                <a:solidFill>
                  <a:schemeClr val="accent1">
                    <a:lumMod val="50000"/>
                  </a:schemeClr>
                </a:solidFill>
              </a:rPr>
              <a:t>Dipartimento Presidenza – Programmazione - Turismo</a:t>
            </a:r>
          </a:p>
          <a:p>
            <a:pPr>
              <a:defRPr/>
            </a:pPr>
            <a:r>
              <a:rPr lang="it-IT" i="1" dirty="0">
                <a:solidFill>
                  <a:schemeClr val="accent1">
                    <a:lumMod val="50000"/>
                  </a:schemeClr>
                </a:solidFill>
              </a:rPr>
              <a:t>Servizio Autorità di Gestione Unica FESR - FSE</a:t>
            </a:r>
          </a:p>
          <a:p>
            <a:pPr>
              <a:defRPr/>
            </a:pPr>
            <a:endParaRPr lang="it-IT" dirty="0">
              <a:solidFill>
                <a:prstClr val="black">
                  <a:tint val="75000"/>
                </a:prstClr>
              </a:solidFill>
            </a:endParaRPr>
          </a:p>
        </p:txBody>
      </p:sp>
    </p:spTree>
    <p:extLst>
      <p:ext uri="{BB962C8B-B14F-4D97-AF65-F5344CB8AC3E}">
        <p14:creationId xmlns:p14="http://schemas.microsoft.com/office/powerpoint/2010/main" val="3944452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8E5A730-D846-4577-BE34-4315F61B728C}" type="datetimeFigureOut">
              <a:rPr lang="it-IT" smtClean="0"/>
              <a:t>17/03/2025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9623D12-76EB-4BB8-A75D-B99F307C191F}" type="slidenum">
              <a:rPr lang="it-IT" smtClean="0"/>
              <a:t>‹N›</a:t>
            </a:fld>
            <a:endParaRPr lang="it-IT"/>
          </a:p>
        </p:txBody>
      </p:sp>
    </p:spTree>
    <p:extLst>
      <p:ext uri="{BB962C8B-B14F-4D97-AF65-F5344CB8AC3E}">
        <p14:creationId xmlns:p14="http://schemas.microsoft.com/office/powerpoint/2010/main" val="1756313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8E5A730-D846-4577-BE34-4315F61B728C}" type="datetimeFigureOut">
              <a:rPr lang="it-IT" smtClean="0"/>
              <a:t>17/03/2025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9623D12-76EB-4BB8-A75D-B99F307C191F}" type="slidenum">
              <a:rPr lang="it-IT" smtClean="0"/>
              <a:t>‹N›</a:t>
            </a:fld>
            <a:endParaRPr lang="it-IT"/>
          </a:p>
        </p:txBody>
      </p:sp>
    </p:spTree>
    <p:extLst>
      <p:ext uri="{BB962C8B-B14F-4D97-AF65-F5344CB8AC3E}">
        <p14:creationId xmlns:p14="http://schemas.microsoft.com/office/powerpoint/2010/main" val="1382318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uota">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899521" y="6336353"/>
            <a:ext cx="2057400" cy="365125"/>
          </a:xfrm>
        </p:spPr>
        <p:txBody>
          <a:bodyPr/>
          <a:lstStyle/>
          <a:p>
            <a:fld id="{29623D12-76EB-4BB8-A75D-B99F307C191F}" type="slidenum">
              <a:rPr lang="it-IT" smtClean="0"/>
              <a:t>‹N›</a:t>
            </a:fld>
            <a:endParaRPr lang="it-IT"/>
          </a:p>
        </p:txBody>
      </p:sp>
      <p:cxnSp>
        <p:nvCxnSpPr>
          <p:cNvPr id="10" name="Connettore diritto 9">
            <a:extLst>
              <a:ext uri="{FF2B5EF4-FFF2-40B4-BE49-F238E27FC236}">
                <a16:creationId xmlns:a16="http://schemas.microsoft.com/office/drawing/2014/main" id="{2393A3FD-4B52-4FBD-B393-009D2335416E}"/>
              </a:ext>
            </a:extLst>
          </p:cNvPr>
          <p:cNvCxnSpPr/>
          <p:nvPr userDrawn="1"/>
        </p:nvCxnSpPr>
        <p:spPr>
          <a:xfrm>
            <a:off x="316921" y="6247118"/>
            <a:ext cx="86400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1" name="Segnaposto piè di pagina 2">
            <a:extLst>
              <a:ext uri="{FF2B5EF4-FFF2-40B4-BE49-F238E27FC236}">
                <a16:creationId xmlns:a16="http://schemas.microsoft.com/office/drawing/2014/main" id="{60AE5991-ACFD-44B6-898E-2E059947EE44}"/>
              </a:ext>
            </a:extLst>
          </p:cNvPr>
          <p:cNvSpPr txBox="1">
            <a:spLocks/>
          </p:cNvSpPr>
          <p:nvPr userDrawn="1"/>
        </p:nvSpPr>
        <p:spPr>
          <a:xfrm>
            <a:off x="360000" y="6336353"/>
            <a:ext cx="8640000" cy="521647"/>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it-IT" i="1" dirty="0">
                <a:solidFill>
                  <a:schemeClr val="accent1">
                    <a:lumMod val="50000"/>
                  </a:schemeClr>
                </a:solidFill>
              </a:rPr>
              <a:t>Dipartimento Presidenza – Programmazione - Turismo</a:t>
            </a:r>
          </a:p>
          <a:p>
            <a:pPr>
              <a:defRPr/>
            </a:pPr>
            <a:r>
              <a:rPr lang="it-IT" i="1" dirty="0">
                <a:solidFill>
                  <a:schemeClr val="accent1">
                    <a:lumMod val="50000"/>
                  </a:schemeClr>
                </a:solidFill>
              </a:rPr>
              <a:t>Servizio Autorità di Gestione Unica FESR - FSE</a:t>
            </a:r>
          </a:p>
          <a:p>
            <a:pPr>
              <a:defRPr/>
            </a:pPr>
            <a:endParaRPr lang="it-IT" dirty="0">
              <a:solidFill>
                <a:prstClr val="black">
                  <a:tint val="75000"/>
                </a:prstClr>
              </a:solidFill>
            </a:endParaRPr>
          </a:p>
        </p:txBody>
      </p:sp>
      <p:sp>
        <p:nvSpPr>
          <p:cNvPr id="12" name="Title 1">
            <a:extLst>
              <a:ext uri="{FF2B5EF4-FFF2-40B4-BE49-F238E27FC236}">
                <a16:creationId xmlns:a16="http://schemas.microsoft.com/office/drawing/2014/main" id="{8FD6D9B1-EB6C-4A2E-896A-68F6D266151B}"/>
              </a:ext>
            </a:extLst>
          </p:cNvPr>
          <p:cNvSpPr>
            <a:spLocks noGrp="1"/>
          </p:cNvSpPr>
          <p:nvPr>
            <p:ph type="ctrTitle"/>
          </p:nvPr>
        </p:nvSpPr>
        <p:spPr>
          <a:xfrm>
            <a:off x="381539" y="1143878"/>
            <a:ext cx="8596921" cy="394710"/>
          </a:xfrm>
        </p:spPr>
        <p:txBody>
          <a:bodyPr anchor="b">
            <a:normAutofit/>
          </a:bodyPr>
          <a:lstStyle>
            <a:lvl1pPr algn="ctr">
              <a:defRPr sz="2800">
                <a:latin typeface="+mn-lt"/>
              </a:defRPr>
            </a:lvl1pPr>
          </a:lstStyle>
          <a:p>
            <a:r>
              <a:rPr lang="it-IT"/>
              <a:t>Fare clic per modificare lo stile del titolo dello schema</a:t>
            </a:r>
            <a:endParaRPr lang="en-US" dirty="0"/>
          </a:p>
        </p:txBody>
      </p:sp>
      <p:pic>
        <p:nvPicPr>
          <p:cNvPr id="13" name="Immagine 12">
            <a:extLst>
              <a:ext uri="{FF2B5EF4-FFF2-40B4-BE49-F238E27FC236}">
                <a16:creationId xmlns:a16="http://schemas.microsoft.com/office/drawing/2014/main" id="{EF44E54A-7608-4A71-895B-B7F2667DE88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03071" y="153146"/>
            <a:ext cx="8267700" cy="721020"/>
          </a:xfrm>
          <a:prstGeom prst="rect">
            <a:avLst/>
          </a:prstGeom>
        </p:spPr>
      </p:pic>
      <p:cxnSp>
        <p:nvCxnSpPr>
          <p:cNvPr id="14" name="Connettore diritto 13">
            <a:extLst>
              <a:ext uri="{FF2B5EF4-FFF2-40B4-BE49-F238E27FC236}">
                <a16:creationId xmlns:a16="http://schemas.microsoft.com/office/drawing/2014/main" id="{DE8D05ED-D0AF-4DFC-A2AF-5A2BE93E2593}"/>
              </a:ext>
            </a:extLst>
          </p:cNvPr>
          <p:cNvCxnSpPr/>
          <p:nvPr userDrawn="1"/>
        </p:nvCxnSpPr>
        <p:spPr>
          <a:xfrm>
            <a:off x="328827" y="972000"/>
            <a:ext cx="8640000"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7728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8E5A730-D846-4577-BE34-4315F61B728C}" type="datetimeFigureOut">
              <a:rPr lang="it-IT" smtClean="0"/>
              <a:t>17/03/2025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9623D12-76EB-4BB8-A75D-B99F307C191F}" type="slidenum">
              <a:rPr lang="it-IT" smtClean="0"/>
              <a:t>‹N›</a:t>
            </a:fld>
            <a:endParaRPr lang="it-IT"/>
          </a:p>
        </p:txBody>
      </p:sp>
    </p:spTree>
    <p:extLst>
      <p:ext uri="{BB962C8B-B14F-4D97-AF65-F5344CB8AC3E}">
        <p14:creationId xmlns:p14="http://schemas.microsoft.com/office/powerpoint/2010/main" val="2442037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8E5A730-D846-4577-BE34-4315F61B728C}" type="datetimeFigureOut">
              <a:rPr lang="it-IT" smtClean="0"/>
              <a:t>17/03/2025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9623D12-76EB-4BB8-A75D-B99F307C191F}" type="slidenum">
              <a:rPr lang="it-IT" smtClean="0"/>
              <a:t>‹N›</a:t>
            </a:fld>
            <a:endParaRPr lang="it-IT"/>
          </a:p>
        </p:txBody>
      </p:sp>
    </p:spTree>
    <p:extLst>
      <p:ext uri="{BB962C8B-B14F-4D97-AF65-F5344CB8AC3E}">
        <p14:creationId xmlns:p14="http://schemas.microsoft.com/office/powerpoint/2010/main" val="1206222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88E5A730-D846-4577-BE34-4315F61B728C}" type="datetimeFigureOut">
              <a:rPr lang="it-IT" smtClean="0"/>
              <a:t>17/03/2025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9623D12-76EB-4BB8-A75D-B99F307C191F}" type="slidenum">
              <a:rPr lang="it-IT" smtClean="0"/>
              <a:t>‹N›</a:t>
            </a:fld>
            <a:endParaRPr lang="it-IT"/>
          </a:p>
        </p:txBody>
      </p:sp>
    </p:spTree>
    <p:extLst>
      <p:ext uri="{BB962C8B-B14F-4D97-AF65-F5344CB8AC3E}">
        <p14:creationId xmlns:p14="http://schemas.microsoft.com/office/powerpoint/2010/main" val="2055431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29842" y="2505075"/>
            <a:ext cx="3868340"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629150" y="2505075"/>
            <a:ext cx="3887391"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8E5A730-D846-4577-BE34-4315F61B728C}" type="datetimeFigureOut">
              <a:rPr lang="it-IT" smtClean="0"/>
              <a:t>17/03/2025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29623D12-76EB-4BB8-A75D-B99F307C191F}" type="slidenum">
              <a:rPr lang="it-IT" smtClean="0"/>
              <a:t>‹N›</a:t>
            </a:fld>
            <a:endParaRPr lang="it-IT"/>
          </a:p>
        </p:txBody>
      </p:sp>
    </p:spTree>
    <p:extLst>
      <p:ext uri="{BB962C8B-B14F-4D97-AF65-F5344CB8AC3E}">
        <p14:creationId xmlns:p14="http://schemas.microsoft.com/office/powerpoint/2010/main" val="3897184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88E5A730-D846-4577-BE34-4315F61B728C}" type="datetimeFigureOut">
              <a:rPr lang="it-IT" smtClean="0"/>
              <a:t>17/03/2025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29623D12-76EB-4BB8-A75D-B99F307C191F}" type="slidenum">
              <a:rPr lang="it-IT" smtClean="0"/>
              <a:t>‹N›</a:t>
            </a:fld>
            <a:endParaRPr lang="it-IT"/>
          </a:p>
        </p:txBody>
      </p:sp>
    </p:spTree>
    <p:extLst>
      <p:ext uri="{BB962C8B-B14F-4D97-AF65-F5344CB8AC3E}">
        <p14:creationId xmlns:p14="http://schemas.microsoft.com/office/powerpoint/2010/main" val="1033047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8E5A730-D846-4577-BE34-4315F61B728C}" type="datetimeFigureOut">
              <a:rPr lang="it-IT" smtClean="0"/>
              <a:t>17/03/2025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9623D12-76EB-4BB8-A75D-B99F307C191F}" type="slidenum">
              <a:rPr lang="it-IT" smtClean="0"/>
              <a:t>‹N›</a:t>
            </a:fld>
            <a:endParaRPr lang="it-IT"/>
          </a:p>
        </p:txBody>
      </p:sp>
    </p:spTree>
    <p:extLst>
      <p:ext uri="{BB962C8B-B14F-4D97-AF65-F5344CB8AC3E}">
        <p14:creationId xmlns:p14="http://schemas.microsoft.com/office/powerpoint/2010/main" val="1033530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8E5A730-D846-4577-BE34-4315F61B728C}" type="datetimeFigureOut">
              <a:rPr lang="it-IT" smtClean="0"/>
              <a:t>17/03/2025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9623D12-76EB-4BB8-A75D-B99F307C191F}" type="slidenum">
              <a:rPr lang="it-IT" smtClean="0"/>
              <a:t>‹N›</a:t>
            </a:fld>
            <a:endParaRPr lang="it-IT"/>
          </a:p>
        </p:txBody>
      </p:sp>
    </p:spTree>
    <p:extLst>
      <p:ext uri="{BB962C8B-B14F-4D97-AF65-F5344CB8AC3E}">
        <p14:creationId xmlns:p14="http://schemas.microsoft.com/office/powerpoint/2010/main" val="1026875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E5A730-D846-4577-BE34-4315F61B728C}" type="datetimeFigureOut">
              <a:rPr lang="it-IT" smtClean="0"/>
              <a:t>17/03/2025</a:t>
            </a:fld>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623D12-76EB-4BB8-A75D-B99F307C191F}" type="slidenum">
              <a:rPr lang="it-IT" smtClean="0"/>
              <a:t>‹N›</a:t>
            </a:fld>
            <a:endParaRPr lang="it-IT"/>
          </a:p>
        </p:txBody>
      </p:sp>
    </p:spTree>
    <p:extLst>
      <p:ext uri="{BB962C8B-B14F-4D97-AF65-F5344CB8AC3E}">
        <p14:creationId xmlns:p14="http://schemas.microsoft.com/office/powerpoint/2010/main" val="3011418724"/>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62" r:id="rId3"/>
    <p:sldLayoutId id="2147483663" r:id="rId4"/>
    <p:sldLayoutId id="2147483664" r:id="rId5"/>
    <p:sldLayoutId id="2147483665" r:id="rId6"/>
    <p:sldLayoutId id="2147483666"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asellaDiTesto 10">
            <a:extLst>
              <a:ext uri="{FF2B5EF4-FFF2-40B4-BE49-F238E27FC236}">
                <a16:creationId xmlns:a16="http://schemas.microsoft.com/office/drawing/2014/main" id="{81DFFE58-41E4-473E-B889-0483BEED83DE}"/>
              </a:ext>
            </a:extLst>
          </p:cNvPr>
          <p:cNvSpPr txBox="1"/>
          <p:nvPr/>
        </p:nvSpPr>
        <p:spPr>
          <a:xfrm>
            <a:off x="359999" y="1015429"/>
            <a:ext cx="8596921" cy="584775"/>
          </a:xfrm>
          <a:prstGeom prst="rect">
            <a:avLst/>
          </a:prstGeom>
          <a:noFill/>
        </p:spPr>
        <p:txBody>
          <a:bodyPr wrap="square" rtlCol="0">
            <a:spAutoFit/>
          </a:bodyPr>
          <a:lstStyle/>
          <a:p>
            <a:pPr algn="ctr"/>
            <a:r>
              <a:rPr lang="it-IT" sz="3200" b="1" dirty="0">
                <a:solidFill>
                  <a:schemeClr val="accent1">
                    <a:lumMod val="50000"/>
                  </a:schemeClr>
                </a:solidFill>
              </a:rPr>
              <a:t>Programmazione europea 2021 - 2027</a:t>
            </a:r>
          </a:p>
        </p:txBody>
      </p:sp>
      <p:sp>
        <p:nvSpPr>
          <p:cNvPr id="12" name="CasellaDiTesto 11">
            <a:extLst>
              <a:ext uri="{FF2B5EF4-FFF2-40B4-BE49-F238E27FC236}">
                <a16:creationId xmlns:a16="http://schemas.microsoft.com/office/drawing/2014/main" id="{8619DC46-F542-45F4-9A34-6D250131FBEF}"/>
              </a:ext>
            </a:extLst>
          </p:cNvPr>
          <p:cNvSpPr txBox="1"/>
          <p:nvPr/>
        </p:nvSpPr>
        <p:spPr>
          <a:xfrm>
            <a:off x="359999" y="1520258"/>
            <a:ext cx="8596921" cy="461665"/>
          </a:xfrm>
          <a:prstGeom prst="rect">
            <a:avLst/>
          </a:prstGeom>
          <a:noFill/>
        </p:spPr>
        <p:txBody>
          <a:bodyPr wrap="square" rtlCol="0">
            <a:spAutoFit/>
          </a:bodyPr>
          <a:lstStyle/>
          <a:p>
            <a:pPr algn="ctr"/>
            <a:r>
              <a:rPr lang="it-IT" sz="2400" b="1" dirty="0">
                <a:solidFill>
                  <a:schemeClr val="accent1">
                    <a:lumMod val="50000"/>
                  </a:schemeClr>
                </a:solidFill>
              </a:rPr>
              <a:t>PR FESR e PR FSE+ Abruzzo 2021 - 2027</a:t>
            </a:r>
          </a:p>
        </p:txBody>
      </p:sp>
      <p:sp>
        <p:nvSpPr>
          <p:cNvPr id="3" name="Sottotitolo 2">
            <a:extLst>
              <a:ext uri="{FF2B5EF4-FFF2-40B4-BE49-F238E27FC236}">
                <a16:creationId xmlns:a16="http://schemas.microsoft.com/office/drawing/2014/main" id="{3A9F237A-6D40-45D6-C6B2-71D410162671}"/>
              </a:ext>
            </a:extLst>
          </p:cNvPr>
          <p:cNvSpPr>
            <a:spLocks noGrp="1"/>
          </p:cNvSpPr>
          <p:nvPr>
            <p:ph type="subTitle" idx="1"/>
          </p:nvPr>
        </p:nvSpPr>
        <p:spPr>
          <a:xfrm>
            <a:off x="1034561" y="2486752"/>
            <a:ext cx="7074877" cy="1123956"/>
          </a:xfrm>
        </p:spPr>
        <p:txBody>
          <a:bodyPr>
            <a:normAutofit fontScale="92500" lnSpcReduction="20000"/>
          </a:bodyPr>
          <a:lstStyle/>
          <a:p>
            <a:r>
              <a:rPr kumimoji="0" lang="it-IT" sz="2400" b="0" i="0" u="none" strike="noStrike" cap="none" spc="0" normalizeH="0" baseline="0" dirty="0" smtClean="0">
                <a:ln>
                  <a:noFill/>
                </a:ln>
                <a:solidFill>
                  <a:srgbClr val="002060"/>
                </a:solidFill>
                <a:effectLst/>
                <a:uFillTx/>
                <a:sym typeface="Helvetica"/>
              </a:rPr>
              <a:t>Comitato di Sorveglianza</a:t>
            </a:r>
            <a:endParaRPr kumimoji="0" lang="it-IT" sz="2400" b="0" i="0" u="none" strike="noStrike" cap="none" spc="0" normalizeH="0" baseline="0" dirty="0">
              <a:ln>
                <a:noFill/>
              </a:ln>
              <a:solidFill>
                <a:srgbClr val="002060"/>
              </a:solidFill>
              <a:effectLst/>
              <a:uFillTx/>
              <a:sym typeface="Helvetica"/>
            </a:endParaRPr>
          </a:p>
          <a:p>
            <a:r>
              <a:rPr lang="it-IT" dirty="0" smtClean="0">
                <a:solidFill>
                  <a:srgbClr val="002060"/>
                </a:solidFill>
                <a:sym typeface="Helvetica"/>
              </a:rPr>
              <a:t>Riesame Intermedio ex art. 18 del</a:t>
            </a:r>
          </a:p>
          <a:p>
            <a:r>
              <a:rPr lang="it-IT" sz="2400" dirty="0" smtClean="0">
                <a:solidFill>
                  <a:srgbClr val="002060"/>
                </a:solidFill>
                <a:sym typeface="Helvetica"/>
              </a:rPr>
              <a:t>Regolamento UE 1060/2021</a:t>
            </a:r>
            <a:endParaRPr lang="it-IT" sz="2400" dirty="0">
              <a:solidFill>
                <a:srgbClr val="002060"/>
              </a:solidFill>
            </a:endParaRPr>
          </a:p>
          <a:p>
            <a:endParaRPr lang="it-IT" dirty="0"/>
          </a:p>
          <a:p>
            <a:endParaRPr lang="it-IT" dirty="0"/>
          </a:p>
          <a:p>
            <a:endParaRPr lang="it-IT" dirty="0"/>
          </a:p>
          <a:p>
            <a:endParaRPr lang="it-IT" dirty="0"/>
          </a:p>
        </p:txBody>
      </p:sp>
      <p:sp>
        <p:nvSpPr>
          <p:cNvPr id="2" name="CasellaDiTesto 1">
            <a:extLst>
              <a:ext uri="{FF2B5EF4-FFF2-40B4-BE49-F238E27FC236}">
                <a16:creationId xmlns:a16="http://schemas.microsoft.com/office/drawing/2014/main" id="{181B198D-CEE7-D0C1-BECF-D1DDA7B2E45E}"/>
              </a:ext>
            </a:extLst>
          </p:cNvPr>
          <p:cNvSpPr txBox="1"/>
          <p:nvPr/>
        </p:nvSpPr>
        <p:spPr>
          <a:xfrm>
            <a:off x="2812158" y="5153076"/>
            <a:ext cx="3519681" cy="369332"/>
          </a:xfrm>
          <a:prstGeom prst="rect">
            <a:avLst/>
          </a:prstGeom>
          <a:noFill/>
        </p:spPr>
        <p:txBody>
          <a:bodyPr wrap="none" rtlCol="0">
            <a:spAutoFit/>
          </a:bodyPr>
          <a:lstStyle/>
          <a:p>
            <a:pPr algn="ctr"/>
            <a:r>
              <a:rPr lang="it-IT" i="1" dirty="0">
                <a:solidFill>
                  <a:schemeClr val="accent6">
                    <a:lumMod val="50000"/>
                  </a:schemeClr>
                </a:solidFill>
              </a:rPr>
              <a:t>Siamo l’</a:t>
            </a:r>
            <a:r>
              <a:rPr lang="it-IT" b="1" i="1" dirty="0">
                <a:solidFill>
                  <a:schemeClr val="accent6">
                    <a:lumMod val="50000"/>
                  </a:schemeClr>
                </a:solidFill>
              </a:rPr>
              <a:t>Abruzzo</a:t>
            </a:r>
            <a:r>
              <a:rPr lang="it-IT" i="1" dirty="0">
                <a:solidFill>
                  <a:schemeClr val="accent6">
                    <a:lumMod val="50000"/>
                  </a:schemeClr>
                </a:solidFill>
              </a:rPr>
              <a:t>, generiamo </a:t>
            </a:r>
            <a:r>
              <a:rPr lang="it-IT" b="1" i="1" dirty="0">
                <a:solidFill>
                  <a:schemeClr val="accent6">
                    <a:lumMod val="50000"/>
                  </a:schemeClr>
                </a:solidFill>
              </a:rPr>
              <a:t>valore</a:t>
            </a:r>
          </a:p>
        </p:txBody>
      </p:sp>
      <p:sp>
        <p:nvSpPr>
          <p:cNvPr id="4" name="CasellaDiTesto 3">
            <a:extLst>
              <a:ext uri="{FF2B5EF4-FFF2-40B4-BE49-F238E27FC236}">
                <a16:creationId xmlns:a16="http://schemas.microsoft.com/office/drawing/2014/main" id="{0E49C2FD-D9A1-DA60-2060-E8E26F41C1DA}"/>
              </a:ext>
            </a:extLst>
          </p:cNvPr>
          <p:cNvSpPr txBox="1"/>
          <p:nvPr/>
        </p:nvSpPr>
        <p:spPr>
          <a:xfrm>
            <a:off x="3424776" y="5532518"/>
            <a:ext cx="2907063" cy="322845"/>
          </a:xfrm>
          <a:prstGeom prst="rect">
            <a:avLst/>
          </a:prstGeom>
          <a:noFill/>
        </p:spPr>
        <p:txBody>
          <a:bodyPr wrap="square">
            <a:spAutoFit/>
          </a:bodyPr>
          <a:lstStyle/>
          <a:p>
            <a:pPr algn="ctr">
              <a:lnSpc>
                <a:spcPct val="107000"/>
              </a:lnSpc>
              <a:spcAft>
                <a:spcPts val="600"/>
              </a:spcAft>
            </a:pPr>
            <a:r>
              <a:rPr lang="it-IT" sz="1400" b="1" i="1" dirty="0">
                <a:effectLst/>
                <a:ea typeface="Calibri" panose="020F0502020204030204" pitchFamily="34" charset="0"/>
                <a:cs typeface="Times New Roman" panose="02020603050405020304" pitchFamily="18" charset="0"/>
              </a:rPr>
              <a:t>L’Aquila, </a:t>
            </a:r>
            <a:r>
              <a:rPr lang="it-IT" sz="1400" b="1" i="1" dirty="0" smtClean="0">
                <a:effectLst/>
                <a:ea typeface="Calibri" panose="020F0502020204030204" pitchFamily="34" charset="0"/>
                <a:cs typeface="Times New Roman" panose="02020603050405020304" pitchFamily="18" charset="0"/>
              </a:rPr>
              <a:t>18 marzo 2025</a:t>
            </a:r>
            <a:endParaRPr lang="it-IT" sz="1400" dirty="0">
              <a:effectLst/>
              <a:ea typeface="Calibri" panose="020F0502020204030204" pitchFamily="34" charset="0"/>
              <a:cs typeface="Times New Roman" panose="02020603050405020304" pitchFamily="18" charset="0"/>
            </a:endParaRPr>
          </a:p>
        </p:txBody>
      </p:sp>
      <p:sp>
        <p:nvSpPr>
          <p:cNvPr id="8" name="Sottotitolo 2">
            <a:extLst>
              <a:ext uri="{FF2B5EF4-FFF2-40B4-BE49-F238E27FC236}">
                <a16:creationId xmlns:a16="http://schemas.microsoft.com/office/drawing/2014/main" id="{3A9F237A-6D40-45D6-C6B2-71D410162671}"/>
              </a:ext>
            </a:extLst>
          </p:cNvPr>
          <p:cNvSpPr txBox="1">
            <a:spLocks/>
          </p:cNvSpPr>
          <p:nvPr/>
        </p:nvSpPr>
        <p:spPr>
          <a:xfrm>
            <a:off x="1121020" y="3819914"/>
            <a:ext cx="7074877" cy="112395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it-IT" sz="2200" b="1" dirty="0" smtClean="0">
                <a:solidFill>
                  <a:srgbClr val="002060"/>
                </a:solidFill>
                <a:sym typeface="Helvetica"/>
              </a:rPr>
              <a:t>Punto 3) Esame della Valutazione relativa ai risultati del Riesame intermedio del PR Abruzzo FESR 2021 2027</a:t>
            </a:r>
            <a:endParaRPr lang="it-IT" sz="2200" b="1" dirty="0" smtClean="0">
              <a:solidFill>
                <a:srgbClr val="002060"/>
              </a:solidFill>
            </a:endParaRPr>
          </a:p>
          <a:p>
            <a:endParaRPr lang="it-IT" dirty="0" smtClean="0"/>
          </a:p>
          <a:p>
            <a:endParaRPr lang="it-IT" dirty="0" smtClean="0"/>
          </a:p>
          <a:p>
            <a:endParaRPr lang="it-IT" dirty="0" smtClean="0"/>
          </a:p>
          <a:p>
            <a:endParaRPr lang="it-IT" dirty="0"/>
          </a:p>
        </p:txBody>
      </p:sp>
    </p:spTree>
    <p:extLst>
      <p:ext uri="{BB962C8B-B14F-4D97-AF65-F5344CB8AC3E}">
        <p14:creationId xmlns:p14="http://schemas.microsoft.com/office/powerpoint/2010/main" val="1315170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asellaDiTesto 10">
            <a:extLst>
              <a:ext uri="{FF2B5EF4-FFF2-40B4-BE49-F238E27FC236}">
                <a16:creationId xmlns:a16="http://schemas.microsoft.com/office/drawing/2014/main" id="{81DFFE58-41E4-473E-B889-0483BEED83DE}"/>
              </a:ext>
            </a:extLst>
          </p:cNvPr>
          <p:cNvSpPr txBox="1"/>
          <p:nvPr/>
        </p:nvSpPr>
        <p:spPr>
          <a:xfrm>
            <a:off x="359999" y="1015429"/>
            <a:ext cx="8596921" cy="584775"/>
          </a:xfrm>
          <a:prstGeom prst="rect">
            <a:avLst/>
          </a:prstGeom>
          <a:noFill/>
        </p:spPr>
        <p:txBody>
          <a:bodyPr wrap="square" rtlCol="0">
            <a:spAutoFit/>
          </a:bodyPr>
          <a:lstStyle/>
          <a:p>
            <a:pPr algn="ctr"/>
            <a:r>
              <a:rPr lang="it-IT" sz="3200" b="1" dirty="0">
                <a:solidFill>
                  <a:schemeClr val="accent1">
                    <a:lumMod val="50000"/>
                  </a:schemeClr>
                </a:solidFill>
              </a:rPr>
              <a:t>Programmazione europea 2021 - 2027</a:t>
            </a:r>
          </a:p>
        </p:txBody>
      </p:sp>
      <p:sp>
        <p:nvSpPr>
          <p:cNvPr id="12" name="CasellaDiTesto 11">
            <a:extLst>
              <a:ext uri="{FF2B5EF4-FFF2-40B4-BE49-F238E27FC236}">
                <a16:creationId xmlns:a16="http://schemas.microsoft.com/office/drawing/2014/main" id="{8619DC46-F542-45F4-9A34-6D250131FBEF}"/>
              </a:ext>
            </a:extLst>
          </p:cNvPr>
          <p:cNvSpPr txBox="1"/>
          <p:nvPr/>
        </p:nvSpPr>
        <p:spPr>
          <a:xfrm>
            <a:off x="359999" y="1520258"/>
            <a:ext cx="8596921" cy="461665"/>
          </a:xfrm>
          <a:prstGeom prst="rect">
            <a:avLst/>
          </a:prstGeom>
          <a:noFill/>
        </p:spPr>
        <p:txBody>
          <a:bodyPr wrap="square" rtlCol="0">
            <a:spAutoFit/>
          </a:bodyPr>
          <a:lstStyle/>
          <a:p>
            <a:pPr algn="ctr"/>
            <a:r>
              <a:rPr lang="it-IT" sz="2400" b="1" dirty="0">
                <a:solidFill>
                  <a:schemeClr val="accent1">
                    <a:lumMod val="50000"/>
                  </a:schemeClr>
                </a:solidFill>
              </a:rPr>
              <a:t>PR FESR e PR FSE+ Abruzzo 2021 - 2027</a:t>
            </a:r>
          </a:p>
        </p:txBody>
      </p:sp>
      <p:sp>
        <p:nvSpPr>
          <p:cNvPr id="3" name="Sottotitolo 2">
            <a:extLst>
              <a:ext uri="{FF2B5EF4-FFF2-40B4-BE49-F238E27FC236}">
                <a16:creationId xmlns:a16="http://schemas.microsoft.com/office/drawing/2014/main" id="{3A9F237A-6D40-45D6-C6B2-71D410162671}"/>
              </a:ext>
            </a:extLst>
          </p:cNvPr>
          <p:cNvSpPr>
            <a:spLocks noGrp="1"/>
          </p:cNvSpPr>
          <p:nvPr>
            <p:ph type="subTitle" idx="1"/>
          </p:nvPr>
        </p:nvSpPr>
        <p:spPr>
          <a:xfrm>
            <a:off x="1034561" y="2486752"/>
            <a:ext cx="7074877" cy="1123956"/>
          </a:xfrm>
        </p:spPr>
        <p:txBody>
          <a:bodyPr>
            <a:normAutofit fontScale="92500" lnSpcReduction="20000"/>
          </a:bodyPr>
          <a:lstStyle/>
          <a:p>
            <a:r>
              <a:rPr kumimoji="0" lang="it-IT" sz="2400" b="0" i="0" u="none" strike="noStrike" cap="none" spc="0" normalizeH="0" baseline="0" dirty="0" smtClean="0">
                <a:ln>
                  <a:noFill/>
                </a:ln>
                <a:solidFill>
                  <a:srgbClr val="002060"/>
                </a:solidFill>
                <a:effectLst/>
                <a:uFillTx/>
                <a:sym typeface="Helvetica"/>
              </a:rPr>
              <a:t>Comitato di Sorveglianza</a:t>
            </a:r>
            <a:endParaRPr kumimoji="0" lang="it-IT" sz="2400" b="0" i="0" u="none" strike="noStrike" cap="none" spc="0" normalizeH="0" baseline="0" dirty="0">
              <a:ln>
                <a:noFill/>
              </a:ln>
              <a:solidFill>
                <a:srgbClr val="002060"/>
              </a:solidFill>
              <a:effectLst/>
              <a:uFillTx/>
              <a:sym typeface="Helvetica"/>
            </a:endParaRPr>
          </a:p>
          <a:p>
            <a:r>
              <a:rPr lang="it-IT" dirty="0" smtClean="0">
                <a:solidFill>
                  <a:srgbClr val="002060"/>
                </a:solidFill>
                <a:sym typeface="Helvetica"/>
              </a:rPr>
              <a:t>Riesame Intermedio ex art. 18 del</a:t>
            </a:r>
          </a:p>
          <a:p>
            <a:r>
              <a:rPr lang="it-IT" sz="2400" dirty="0" smtClean="0">
                <a:solidFill>
                  <a:srgbClr val="002060"/>
                </a:solidFill>
                <a:sym typeface="Helvetica"/>
              </a:rPr>
              <a:t>Regolamento UE 1060/2021</a:t>
            </a:r>
            <a:endParaRPr lang="it-IT" sz="2400" dirty="0">
              <a:solidFill>
                <a:srgbClr val="002060"/>
              </a:solidFill>
            </a:endParaRPr>
          </a:p>
          <a:p>
            <a:endParaRPr lang="it-IT" dirty="0"/>
          </a:p>
          <a:p>
            <a:endParaRPr lang="it-IT" dirty="0"/>
          </a:p>
          <a:p>
            <a:endParaRPr lang="it-IT" dirty="0"/>
          </a:p>
          <a:p>
            <a:endParaRPr lang="it-IT" dirty="0"/>
          </a:p>
        </p:txBody>
      </p:sp>
      <p:sp>
        <p:nvSpPr>
          <p:cNvPr id="2" name="CasellaDiTesto 1">
            <a:extLst>
              <a:ext uri="{FF2B5EF4-FFF2-40B4-BE49-F238E27FC236}">
                <a16:creationId xmlns:a16="http://schemas.microsoft.com/office/drawing/2014/main" id="{181B198D-CEE7-D0C1-BECF-D1DDA7B2E45E}"/>
              </a:ext>
            </a:extLst>
          </p:cNvPr>
          <p:cNvSpPr txBox="1"/>
          <p:nvPr/>
        </p:nvSpPr>
        <p:spPr>
          <a:xfrm>
            <a:off x="2812158" y="5153076"/>
            <a:ext cx="3519681" cy="369332"/>
          </a:xfrm>
          <a:prstGeom prst="rect">
            <a:avLst/>
          </a:prstGeom>
          <a:noFill/>
        </p:spPr>
        <p:txBody>
          <a:bodyPr wrap="none" rtlCol="0">
            <a:spAutoFit/>
          </a:bodyPr>
          <a:lstStyle/>
          <a:p>
            <a:pPr algn="ctr"/>
            <a:r>
              <a:rPr lang="it-IT" i="1" dirty="0">
                <a:solidFill>
                  <a:schemeClr val="accent6">
                    <a:lumMod val="50000"/>
                  </a:schemeClr>
                </a:solidFill>
              </a:rPr>
              <a:t>Siamo l’</a:t>
            </a:r>
            <a:r>
              <a:rPr lang="it-IT" b="1" i="1" dirty="0">
                <a:solidFill>
                  <a:schemeClr val="accent6">
                    <a:lumMod val="50000"/>
                  </a:schemeClr>
                </a:solidFill>
              </a:rPr>
              <a:t>Abruzzo</a:t>
            </a:r>
            <a:r>
              <a:rPr lang="it-IT" i="1" dirty="0">
                <a:solidFill>
                  <a:schemeClr val="accent6">
                    <a:lumMod val="50000"/>
                  </a:schemeClr>
                </a:solidFill>
              </a:rPr>
              <a:t>, generiamo </a:t>
            </a:r>
            <a:r>
              <a:rPr lang="it-IT" b="1" i="1" dirty="0">
                <a:solidFill>
                  <a:schemeClr val="accent6">
                    <a:lumMod val="50000"/>
                  </a:schemeClr>
                </a:solidFill>
              </a:rPr>
              <a:t>valore</a:t>
            </a:r>
          </a:p>
        </p:txBody>
      </p:sp>
      <p:sp>
        <p:nvSpPr>
          <p:cNvPr id="4" name="CasellaDiTesto 3">
            <a:extLst>
              <a:ext uri="{FF2B5EF4-FFF2-40B4-BE49-F238E27FC236}">
                <a16:creationId xmlns:a16="http://schemas.microsoft.com/office/drawing/2014/main" id="{0E49C2FD-D9A1-DA60-2060-E8E26F41C1DA}"/>
              </a:ext>
            </a:extLst>
          </p:cNvPr>
          <p:cNvSpPr txBox="1"/>
          <p:nvPr/>
        </p:nvSpPr>
        <p:spPr>
          <a:xfrm>
            <a:off x="3424776" y="5532518"/>
            <a:ext cx="2907063" cy="322845"/>
          </a:xfrm>
          <a:prstGeom prst="rect">
            <a:avLst/>
          </a:prstGeom>
          <a:noFill/>
        </p:spPr>
        <p:txBody>
          <a:bodyPr wrap="square">
            <a:spAutoFit/>
          </a:bodyPr>
          <a:lstStyle/>
          <a:p>
            <a:pPr algn="ctr">
              <a:lnSpc>
                <a:spcPct val="107000"/>
              </a:lnSpc>
              <a:spcAft>
                <a:spcPts val="600"/>
              </a:spcAft>
            </a:pPr>
            <a:r>
              <a:rPr lang="it-IT" sz="1400" b="1" i="1" dirty="0">
                <a:effectLst/>
                <a:ea typeface="Calibri" panose="020F0502020204030204" pitchFamily="34" charset="0"/>
                <a:cs typeface="Times New Roman" panose="02020603050405020304" pitchFamily="18" charset="0"/>
              </a:rPr>
              <a:t>L’Aquila, </a:t>
            </a:r>
            <a:r>
              <a:rPr lang="it-IT" sz="1400" b="1" i="1" dirty="0" smtClean="0">
                <a:effectLst/>
                <a:ea typeface="Calibri" panose="020F0502020204030204" pitchFamily="34" charset="0"/>
                <a:cs typeface="Times New Roman" panose="02020603050405020304" pitchFamily="18" charset="0"/>
              </a:rPr>
              <a:t>18 marzo 2025</a:t>
            </a:r>
            <a:endParaRPr lang="it-IT" sz="1400" dirty="0">
              <a:effectLst/>
              <a:ea typeface="Calibri" panose="020F0502020204030204" pitchFamily="34" charset="0"/>
              <a:cs typeface="Times New Roman" panose="02020603050405020304" pitchFamily="18" charset="0"/>
            </a:endParaRPr>
          </a:p>
        </p:txBody>
      </p:sp>
      <p:sp>
        <p:nvSpPr>
          <p:cNvPr id="8" name="Sottotitolo 2">
            <a:extLst>
              <a:ext uri="{FF2B5EF4-FFF2-40B4-BE49-F238E27FC236}">
                <a16:creationId xmlns:a16="http://schemas.microsoft.com/office/drawing/2014/main" id="{3A9F237A-6D40-45D6-C6B2-71D410162671}"/>
              </a:ext>
            </a:extLst>
          </p:cNvPr>
          <p:cNvSpPr txBox="1">
            <a:spLocks/>
          </p:cNvSpPr>
          <p:nvPr/>
        </p:nvSpPr>
        <p:spPr>
          <a:xfrm>
            <a:off x="1121020" y="3819914"/>
            <a:ext cx="7074877" cy="112395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it-IT" sz="2200" b="1" dirty="0" smtClean="0">
                <a:solidFill>
                  <a:srgbClr val="002060"/>
                </a:solidFill>
                <a:sym typeface="Helvetica"/>
              </a:rPr>
              <a:t>Punto 4) Approvazione modifica del </a:t>
            </a:r>
          </a:p>
          <a:p>
            <a:r>
              <a:rPr lang="it-IT" sz="2200" b="1" dirty="0" smtClean="0">
                <a:solidFill>
                  <a:srgbClr val="002060"/>
                </a:solidFill>
                <a:sym typeface="Helvetica"/>
              </a:rPr>
              <a:t>PR Abruzzo FESR 2021 2027</a:t>
            </a:r>
            <a:endParaRPr lang="it-IT" sz="2200" b="1" dirty="0" smtClean="0">
              <a:solidFill>
                <a:srgbClr val="002060"/>
              </a:solidFill>
            </a:endParaRPr>
          </a:p>
          <a:p>
            <a:endParaRPr lang="it-IT" dirty="0" smtClean="0"/>
          </a:p>
          <a:p>
            <a:endParaRPr lang="it-IT" dirty="0" smtClean="0"/>
          </a:p>
          <a:p>
            <a:endParaRPr lang="it-IT" dirty="0" smtClean="0"/>
          </a:p>
          <a:p>
            <a:endParaRPr lang="it-IT" dirty="0"/>
          </a:p>
        </p:txBody>
      </p:sp>
    </p:spTree>
    <p:extLst>
      <p:ext uri="{BB962C8B-B14F-4D97-AF65-F5344CB8AC3E}">
        <p14:creationId xmlns:p14="http://schemas.microsoft.com/office/powerpoint/2010/main" val="32988308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98A50D-7062-1365-9F1C-13992372A6E0}"/>
            </a:ext>
          </a:extLst>
        </p:cNvPr>
        <p:cNvGrpSpPr/>
        <p:nvPr/>
      </p:nvGrpSpPr>
      <p:grpSpPr>
        <a:xfrm>
          <a:off x="0" y="0"/>
          <a:ext cx="0" cy="0"/>
          <a:chOff x="0" y="0"/>
          <a:chExt cx="0" cy="0"/>
        </a:xfrm>
      </p:grpSpPr>
      <p:sp>
        <p:nvSpPr>
          <p:cNvPr id="11" name="CasellaDiTesto 10">
            <a:extLst>
              <a:ext uri="{FF2B5EF4-FFF2-40B4-BE49-F238E27FC236}">
                <a16:creationId xmlns:a16="http://schemas.microsoft.com/office/drawing/2014/main" id="{3E6E223F-0337-8FF7-F807-97CD9F937052}"/>
              </a:ext>
            </a:extLst>
          </p:cNvPr>
          <p:cNvSpPr txBox="1"/>
          <p:nvPr/>
        </p:nvSpPr>
        <p:spPr>
          <a:xfrm>
            <a:off x="359999" y="1015429"/>
            <a:ext cx="8596921" cy="430887"/>
          </a:xfrm>
          <a:prstGeom prst="rect">
            <a:avLst/>
          </a:prstGeom>
          <a:noFill/>
        </p:spPr>
        <p:txBody>
          <a:bodyPr wrap="square" rtlCol="0">
            <a:spAutoFit/>
          </a:bodyPr>
          <a:lstStyle/>
          <a:p>
            <a:pPr algn="ctr"/>
            <a:r>
              <a:rPr lang="it-IT" sz="2200" b="1" dirty="0" smtClean="0">
                <a:solidFill>
                  <a:schemeClr val="accent1">
                    <a:lumMod val="50000"/>
                  </a:schemeClr>
                </a:solidFill>
              </a:rPr>
              <a:t>L’importo di flessibilità</a:t>
            </a:r>
            <a:endParaRPr lang="it-IT" sz="2200" b="1" dirty="0">
              <a:solidFill>
                <a:schemeClr val="accent1">
                  <a:lumMod val="50000"/>
                </a:schemeClr>
              </a:solidFill>
            </a:endParaRPr>
          </a:p>
        </p:txBody>
      </p:sp>
      <p:sp>
        <p:nvSpPr>
          <p:cNvPr id="2" name="Sottotitolo 1"/>
          <p:cNvSpPr>
            <a:spLocks noGrp="1"/>
          </p:cNvSpPr>
          <p:nvPr>
            <p:ph type="subTitle" idx="1"/>
          </p:nvPr>
        </p:nvSpPr>
        <p:spPr>
          <a:xfrm>
            <a:off x="1229459" y="4375662"/>
            <a:ext cx="6858000" cy="1683327"/>
          </a:xfrm>
        </p:spPr>
        <p:txBody>
          <a:bodyPr>
            <a:normAutofit/>
          </a:bodyPr>
          <a:lstStyle/>
          <a:p>
            <a:pPr algn="just"/>
            <a:r>
              <a:rPr lang="it-IT" sz="2000" dirty="0" smtClean="0">
                <a:solidFill>
                  <a:schemeClr val="accent5">
                    <a:lumMod val="50000"/>
                  </a:schemeClr>
                </a:solidFill>
                <a:latin typeface="Times New Roman" panose="02020603050405020304" pitchFamily="18" charset="0"/>
                <a:cs typeface="Times New Roman" panose="02020603050405020304" pitchFamily="18" charset="0"/>
              </a:rPr>
              <a:t>L’importo di flessibilità del contributo dell’Unione Europea per il PR Abruzzo FESR 2021 2027 è pari ad 40,8 </a:t>
            </a:r>
            <a:r>
              <a:rPr lang="it-IT" sz="2000" dirty="0" err="1" smtClean="0">
                <a:solidFill>
                  <a:schemeClr val="accent5">
                    <a:lumMod val="50000"/>
                  </a:schemeClr>
                </a:solidFill>
                <a:latin typeface="Times New Roman" panose="02020603050405020304" pitchFamily="18" charset="0"/>
                <a:cs typeface="Times New Roman" panose="02020603050405020304" pitchFamily="18" charset="0"/>
              </a:rPr>
              <a:t>Meuro</a:t>
            </a:r>
            <a:r>
              <a:rPr lang="it-IT" sz="2000" dirty="0" smtClean="0">
                <a:solidFill>
                  <a:schemeClr val="accent5">
                    <a:lumMod val="50000"/>
                  </a:schemeClr>
                </a:solidFill>
                <a:latin typeface="Times New Roman" panose="02020603050405020304" pitchFamily="18" charset="0"/>
                <a:cs typeface="Times New Roman" panose="02020603050405020304" pitchFamily="18" charset="0"/>
              </a:rPr>
              <a:t>, risorse che alimentano una spesa complessiva pari a 102 </a:t>
            </a:r>
            <a:r>
              <a:rPr lang="it-IT" sz="2000" dirty="0" err="1" smtClean="0">
                <a:solidFill>
                  <a:schemeClr val="accent5">
                    <a:lumMod val="50000"/>
                  </a:schemeClr>
                </a:solidFill>
                <a:latin typeface="Times New Roman" panose="02020603050405020304" pitchFamily="18" charset="0"/>
                <a:cs typeface="Times New Roman" panose="02020603050405020304" pitchFamily="18" charset="0"/>
              </a:rPr>
              <a:t>Meuro</a:t>
            </a:r>
            <a:r>
              <a:rPr lang="it-IT" sz="2000" dirty="0" smtClean="0">
                <a:solidFill>
                  <a:schemeClr val="accent5">
                    <a:lumMod val="50000"/>
                  </a:schemeClr>
                </a:solidFill>
                <a:latin typeface="Times New Roman" panose="02020603050405020304" pitchFamily="18" charset="0"/>
                <a:cs typeface="Times New Roman" panose="02020603050405020304" pitchFamily="18" charset="0"/>
              </a:rPr>
              <a:t> circa.</a:t>
            </a:r>
          </a:p>
        </p:txBody>
      </p:sp>
      <p:pic>
        <p:nvPicPr>
          <p:cNvPr id="4" name="Immagine 3"/>
          <p:cNvPicPr>
            <a:picLocks noChangeAspect="1"/>
          </p:cNvPicPr>
          <p:nvPr/>
        </p:nvPicPr>
        <p:blipFill>
          <a:blip r:embed="rId2"/>
          <a:stretch>
            <a:fillRect/>
          </a:stretch>
        </p:blipFill>
        <p:spPr>
          <a:xfrm>
            <a:off x="1077195" y="1540056"/>
            <a:ext cx="7162528" cy="2387509"/>
          </a:xfrm>
          <a:prstGeom prst="rect">
            <a:avLst/>
          </a:prstGeom>
        </p:spPr>
      </p:pic>
    </p:spTree>
    <p:extLst>
      <p:ext uri="{BB962C8B-B14F-4D97-AF65-F5344CB8AC3E}">
        <p14:creationId xmlns:p14="http://schemas.microsoft.com/office/powerpoint/2010/main" val="1411799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98A50D-7062-1365-9F1C-13992372A6E0}"/>
            </a:ext>
          </a:extLst>
        </p:cNvPr>
        <p:cNvGrpSpPr/>
        <p:nvPr/>
      </p:nvGrpSpPr>
      <p:grpSpPr>
        <a:xfrm>
          <a:off x="0" y="0"/>
          <a:ext cx="0" cy="0"/>
          <a:chOff x="0" y="0"/>
          <a:chExt cx="0" cy="0"/>
        </a:xfrm>
      </p:grpSpPr>
      <p:sp>
        <p:nvSpPr>
          <p:cNvPr id="11" name="CasellaDiTesto 10">
            <a:extLst>
              <a:ext uri="{FF2B5EF4-FFF2-40B4-BE49-F238E27FC236}">
                <a16:creationId xmlns:a16="http://schemas.microsoft.com/office/drawing/2014/main" id="{3E6E223F-0337-8FF7-F807-97CD9F937052}"/>
              </a:ext>
            </a:extLst>
          </p:cNvPr>
          <p:cNvSpPr txBox="1"/>
          <p:nvPr/>
        </p:nvSpPr>
        <p:spPr>
          <a:xfrm>
            <a:off x="203245" y="1015429"/>
            <a:ext cx="8596921" cy="400110"/>
          </a:xfrm>
          <a:prstGeom prst="rect">
            <a:avLst/>
          </a:prstGeom>
          <a:noFill/>
        </p:spPr>
        <p:txBody>
          <a:bodyPr wrap="square" rtlCol="0">
            <a:spAutoFit/>
          </a:bodyPr>
          <a:lstStyle/>
          <a:p>
            <a:pPr algn="ctr"/>
            <a:r>
              <a:rPr lang="it-IT" sz="2000" b="1" dirty="0" smtClean="0">
                <a:solidFill>
                  <a:schemeClr val="accent1">
                    <a:lumMod val="50000"/>
                  </a:schemeClr>
                </a:solidFill>
              </a:rPr>
              <a:t>Riprogrammazione: impatto sugli Obiettivi Specifici</a:t>
            </a:r>
            <a:endParaRPr lang="it-IT" sz="2200" b="1" dirty="0">
              <a:solidFill>
                <a:schemeClr val="accent1">
                  <a:lumMod val="50000"/>
                </a:schemeClr>
              </a:solidFill>
            </a:endParaRPr>
          </a:p>
        </p:txBody>
      </p:sp>
      <p:pic>
        <p:nvPicPr>
          <p:cNvPr id="3" name="Immagine 2"/>
          <p:cNvPicPr>
            <a:picLocks noChangeAspect="1"/>
          </p:cNvPicPr>
          <p:nvPr/>
        </p:nvPicPr>
        <p:blipFill>
          <a:blip r:embed="rId2"/>
          <a:stretch>
            <a:fillRect/>
          </a:stretch>
        </p:blipFill>
        <p:spPr>
          <a:xfrm>
            <a:off x="896983" y="1573723"/>
            <a:ext cx="7698378" cy="4470026"/>
          </a:xfrm>
          <a:prstGeom prst="rect">
            <a:avLst/>
          </a:prstGeom>
        </p:spPr>
      </p:pic>
    </p:spTree>
    <p:extLst>
      <p:ext uri="{BB962C8B-B14F-4D97-AF65-F5344CB8AC3E}">
        <p14:creationId xmlns:p14="http://schemas.microsoft.com/office/powerpoint/2010/main" val="2300683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98A50D-7062-1365-9F1C-13992372A6E0}"/>
            </a:ext>
          </a:extLst>
        </p:cNvPr>
        <p:cNvGrpSpPr/>
        <p:nvPr/>
      </p:nvGrpSpPr>
      <p:grpSpPr>
        <a:xfrm>
          <a:off x="0" y="0"/>
          <a:ext cx="0" cy="0"/>
          <a:chOff x="0" y="0"/>
          <a:chExt cx="0" cy="0"/>
        </a:xfrm>
      </p:grpSpPr>
      <p:sp>
        <p:nvSpPr>
          <p:cNvPr id="11" name="CasellaDiTesto 10">
            <a:extLst>
              <a:ext uri="{FF2B5EF4-FFF2-40B4-BE49-F238E27FC236}">
                <a16:creationId xmlns:a16="http://schemas.microsoft.com/office/drawing/2014/main" id="{3E6E223F-0337-8FF7-F807-97CD9F937052}"/>
              </a:ext>
            </a:extLst>
          </p:cNvPr>
          <p:cNvSpPr txBox="1"/>
          <p:nvPr/>
        </p:nvSpPr>
        <p:spPr>
          <a:xfrm>
            <a:off x="359996" y="932439"/>
            <a:ext cx="8596921" cy="430887"/>
          </a:xfrm>
          <a:prstGeom prst="rect">
            <a:avLst/>
          </a:prstGeom>
          <a:noFill/>
        </p:spPr>
        <p:txBody>
          <a:bodyPr wrap="square" rtlCol="0">
            <a:spAutoFit/>
          </a:bodyPr>
          <a:lstStyle/>
          <a:p>
            <a:pPr algn="ctr"/>
            <a:r>
              <a:rPr lang="it-IT" sz="2200" b="1" dirty="0" smtClean="0">
                <a:solidFill>
                  <a:schemeClr val="accent1">
                    <a:lumMod val="50000"/>
                  </a:schemeClr>
                </a:solidFill>
              </a:rPr>
              <a:t>Riesame intermedio: Differenze in termini di Obiettivi di Policy</a:t>
            </a:r>
            <a:endParaRPr lang="it-IT" sz="2200" b="1" dirty="0">
              <a:solidFill>
                <a:schemeClr val="accent1">
                  <a:lumMod val="50000"/>
                </a:schemeClr>
              </a:solidFill>
            </a:endParaRPr>
          </a:p>
        </p:txBody>
      </p:sp>
      <p:sp>
        <p:nvSpPr>
          <p:cNvPr id="2" name="Sottotitolo 1"/>
          <p:cNvSpPr>
            <a:spLocks noGrp="1"/>
          </p:cNvSpPr>
          <p:nvPr>
            <p:ph type="subTitle" idx="1"/>
          </p:nvPr>
        </p:nvSpPr>
        <p:spPr>
          <a:xfrm>
            <a:off x="783144" y="4999542"/>
            <a:ext cx="7959635" cy="896161"/>
          </a:xfrm>
        </p:spPr>
        <p:txBody>
          <a:bodyPr>
            <a:normAutofit/>
          </a:bodyPr>
          <a:lstStyle/>
          <a:p>
            <a:pPr algn="just"/>
            <a:r>
              <a:rPr lang="it-IT" sz="1800" dirty="0" smtClean="0">
                <a:solidFill>
                  <a:schemeClr val="accent5">
                    <a:lumMod val="50000"/>
                  </a:schemeClr>
                </a:solidFill>
                <a:latin typeface="Times New Roman" panose="02020603050405020304" pitchFamily="18" charset="0"/>
                <a:cs typeface="Times New Roman" panose="02020603050405020304" pitchFamily="18" charset="0"/>
              </a:rPr>
              <a:t>La proposta di riprogrammazione a seguito del Riesame del PR Abruzzo FESR 2021-2027 prevede una sostanziale riconferma del Programma proposto dalla Regione con uno spostamento di risorse da OP 2 a OP 1.</a:t>
            </a:r>
          </a:p>
        </p:txBody>
      </p:sp>
      <p:pic>
        <p:nvPicPr>
          <p:cNvPr id="6" name="Immagine 5"/>
          <p:cNvPicPr>
            <a:picLocks noChangeAspect="1"/>
          </p:cNvPicPr>
          <p:nvPr/>
        </p:nvPicPr>
        <p:blipFill>
          <a:blip r:embed="rId2"/>
          <a:stretch>
            <a:fillRect/>
          </a:stretch>
        </p:blipFill>
        <p:spPr>
          <a:xfrm>
            <a:off x="1000855" y="1363326"/>
            <a:ext cx="7315201" cy="3547278"/>
          </a:xfrm>
          <a:prstGeom prst="rect">
            <a:avLst/>
          </a:prstGeom>
        </p:spPr>
      </p:pic>
    </p:spTree>
    <p:extLst>
      <p:ext uri="{BB962C8B-B14F-4D97-AF65-F5344CB8AC3E}">
        <p14:creationId xmlns:p14="http://schemas.microsoft.com/office/powerpoint/2010/main" val="2145534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98A50D-7062-1365-9F1C-13992372A6E0}"/>
            </a:ext>
          </a:extLst>
        </p:cNvPr>
        <p:cNvGrpSpPr/>
        <p:nvPr/>
      </p:nvGrpSpPr>
      <p:grpSpPr>
        <a:xfrm>
          <a:off x="0" y="0"/>
          <a:ext cx="0" cy="0"/>
          <a:chOff x="0" y="0"/>
          <a:chExt cx="0" cy="0"/>
        </a:xfrm>
      </p:grpSpPr>
      <p:sp>
        <p:nvSpPr>
          <p:cNvPr id="11" name="CasellaDiTesto 10">
            <a:extLst>
              <a:ext uri="{FF2B5EF4-FFF2-40B4-BE49-F238E27FC236}">
                <a16:creationId xmlns:a16="http://schemas.microsoft.com/office/drawing/2014/main" id="{3E6E223F-0337-8FF7-F807-97CD9F937052}"/>
              </a:ext>
            </a:extLst>
          </p:cNvPr>
          <p:cNvSpPr txBox="1"/>
          <p:nvPr/>
        </p:nvSpPr>
        <p:spPr>
          <a:xfrm>
            <a:off x="359996" y="932439"/>
            <a:ext cx="8596921" cy="430887"/>
          </a:xfrm>
          <a:prstGeom prst="rect">
            <a:avLst/>
          </a:prstGeom>
          <a:noFill/>
        </p:spPr>
        <p:txBody>
          <a:bodyPr wrap="square" rtlCol="0">
            <a:spAutoFit/>
          </a:bodyPr>
          <a:lstStyle/>
          <a:p>
            <a:pPr algn="ctr"/>
            <a:r>
              <a:rPr lang="it-IT" sz="2200" b="1" dirty="0" smtClean="0">
                <a:solidFill>
                  <a:schemeClr val="accent1">
                    <a:lumMod val="50000"/>
                  </a:schemeClr>
                </a:solidFill>
              </a:rPr>
              <a:t>Riesame intermedio: Differenze in termini di Obiettivi di Policy</a:t>
            </a:r>
            <a:endParaRPr lang="it-IT" sz="2200" b="1" dirty="0">
              <a:solidFill>
                <a:schemeClr val="accent1">
                  <a:lumMod val="50000"/>
                </a:schemeClr>
              </a:solidFill>
            </a:endParaRPr>
          </a:p>
        </p:txBody>
      </p:sp>
      <p:sp>
        <p:nvSpPr>
          <p:cNvPr id="2" name="Sottotitolo 1"/>
          <p:cNvSpPr>
            <a:spLocks noGrp="1"/>
          </p:cNvSpPr>
          <p:nvPr>
            <p:ph type="subTitle" idx="1"/>
          </p:nvPr>
        </p:nvSpPr>
        <p:spPr>
          <a:xfrm>
            <a:off x="765727" y="5095336"/>
            <a:ext cx="7959635" cy="896161"/>
          </a:xfrm>
        </p:spPr>
        <p:txBody>
          <a:bodyPr>
            <a:normAutofit/>
          </a:bodyPr>
          <a:lstStyle/>
          <a:p>
            <a:pPr algn="just"/>
            <a:r>
              <a:rPr lang="it-IT" sz="1800" dirty="0" smtClean="0">
                <a:solidFill>
                  <a:schemeClr val="accent5">
                    <a:lumMod val="50000"/>
                  </a:schemeClr>
                </a:solidFill>
                <a:latin typeface="Times New Roman" panose="02020603050405020304" pitchFamily="18" charset="0"/>
                <a:cs typeface="Times New Roman" panose="02020603050405020304" pitchFamily="18" charset="0"/>
              </a:rPr>
              <a:t>La proposta di riprogrammazione a seguito del Riesame del PR Abruzzo FESR 2021-2027 prevede una sostanziale riconferma del Programma proposto dalla Regione con uno spostamento di risorse da Priorità III a Priorità I.</a:t>
            </a:r>
          </a:p>
        </p:txBody>
      </p:sp>
      <p:pic>
        <p:nvPicPr>
          <p:cNvPr id="4" name="Immagine 3"/>
          <p:cNvPicPr>
            <a:picLocks noChangeAspect="1"/>
          </p:cNvPicPr>
          <p:nvPr/>
        </p:nvPicPr>
        <p:blipFill>
          <a:blip r:embed="rId2"/>
          <a:stretch>
            <a:fillRect/>
          </a:stretch>
        </p:blipFill>
        <p:spPr>
          <a:xfrm>
            <a:off x="905236" y="1341670"/>
            <a:ext cx="7506439" cy="3657872"/>
          </a:xfrm>
          <a:prstGeom prst="rect">
            <a:avLst/>
          </a:prstGeom>
        </p:spPr>
      </p:pic>
    </p:spTree>
    <p:extLst>
      <p:ext uri="{BB962C8B-B14F-4D97-AF65-F5344CB8AC3E}">
        <p14:creationId xmlns:p14="http://schemas.microsoft.com/office/powerpoint/2010/main" val="4166701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6322E6-666E-7EB8-FE46-216B26285C73}"/>
            </a:ext>
          </a:extLst>
        </p:cNvPr>
        <p:cNvGrpSpPr/>
        <p:nvPr/>
      </p:nvGrpSpPr>
      <p:grpSpPr>
        <a:xfrm>
          <a:off x="0" y="0"/>
          <a:ext cx="0" cy="0"/>
          <a:chOff x="0" y="0"/>
          <a:chExt cx="0" cy="0"/>
        </a:xfrm>
      </p:grpSpPr>
      <p:sp>
        <p:nvSpPr>
          <p:cNvPr id="11" name="CasellaDiTesto 10">
            <a:extLst>
              <a:ext uri="{FF2B5EF4-FFF2-40B4-BE49-F238E27FC236}">
                <a16:creationId xmlns:a16="http://schemas.microsoft.com/office/drawing/2014/main" id="{367B5877-92FC-51B8-C17A-E14DED1E8B3B}"/>
              </a:ext>
            </a:extLst>
          </p:cNvPr>
          <p:cNvSpPr txBox="1"/>
          <p:nvPr/>
        </p:nvSpPr>
        <p:spPr>
          <a:xfrm>
            <a:off x="359996" y="945761"/>
            <a:ext cx="8596921" cy="430887"/>
          </a:xfrm>
          <a:prstGeom prst="rect">
            <a:avLst/>
          </a:prstGeom>
          <a:noFill/>
        </p:spPr>
        <p:txBody>
          <a:bodyPr wrap="square" rtlCol="0">
            <a:spAutoFit/>
          </a:bodyPr>
          <a:lstStyle/>
          <a:p>
            <a:pPr algn="ctr"/>
            <a:r>
              <a:rPr lang="it-IT" sz="2200" b="1" dirty="0" smtClean="0">
                <a:solidFill>
                  <a:schemeClr val="accent1">
                    <a:lumMod val="50000"/>
                  </a:schemeClr>
                </a:solidFill>
              </a:rPr>
              <a:t>PR Abruzzo FESR 2021 2027 - Le modifiche proposte</a:t>
            </a:r>
            <a:endParaRPr lang="it-IT" sz="2200" b="1" dirty="0">
              <a:solidFill>
                <a:schemeClr val="accent1">
                  <a:lumMod val="50000"/>
                </a:schemeClr>
              </a:solidFill>
            </a:endParaRPr>
          </a:p>
        </p:txBody>
      </p:sp>
      <p:sp>
        <p:nvSpPr>
          <p:cNvPr id="3" name="Sottotitolo 2">
            <a:extLst>
              <a:ext uri="{FF2B5EF4-FFF2-40B4-BE49-F238E27FC236}">
                <a16:creationId xmlns:a16="http://schemas.microsoft.com/office/drawing/2014/main" id="{8C4A1723-7F03-8E83-A22F-B9B7AFBA3024}"/>
              </a:ext>
            </a:extLst>
          </p:cNvPr>
          <p:cNvSpPr>
            <a:spLocks noGrp="1"/>
          </p:cNvSpPr>
          <p:nvPr>
            <p:ph type="subTitle" idx="1"/>
          </p:nvPr>
        </p:nvSpPr>
        <p:spPr>
          <a:xfrm>
            <a:off x="613994" y="3474719"/>
            <a:ext cx="8088923" cy="2865121"/>
          </a:xfrm>
        </p:spPr>
        <p:txBody>
          <a:bodyPr>
            <a:noAutofit/>
          </a:bodyPr>
          <a:lstStyle/>
          <a:p>
            <a:pPr algn="just"/>
            <a:r>
              <a:rPr lang="it-IT" sz="1600" dirty="0" smtClean="0">
                <a:solidFill>
                  <a:schemeClr val="accent5">
                    <a:lumMod val="50000"/>
                  </a:schemeClr>
                </a:solidFill>
              </a:rPr>
              <a:t>Le modifiche proposte prevedono principalmente una redistribuzione delle risorse previste nell’ambito della Priorità I con il potenziamento dell’Obiettivo specifico 1.3 già oggetto di attuazione con una spesa realizzata di Euro 45 mln che, tuttavia, è risultata significativamente inferiore rispetto alle richieste di finanziamento pervenute.</a:t>
            </a:r>
          </a:p>
          <a:p>
            <a:pPr algn="just"/>
            <a:r>
              <a:rPr lang="it-IT" sz="1600" dirty="0" smtClean="0">
                <a:solidFill>
                  <a:schemeClr val="accent5">
                    <a:lumMod val="50000"/>
                  </a:schemeClr>
                </a:solidFill>
              </a:rPr>
              <a:t>L’incremento è previsto a favore dell’Azione 1.3.1 «Sostegno alla competitività» e dell’Azione 1.3.2 «Sostegno alla nascita di imprese innovative». </a:t>
            </a:r>
          </a:p>
          <a:p>
            <a:pPr algn="just"/>
            <a:r>
              <a:rPr lang="it-IT" sz="1600" dirty="0" smtClean="0">
                <a:solidFill>
                  <a:schemeClr val="accent5">
                    <a:lumMod val="50000"/>
                  </a:schemeClr>
                </a:solidFill>
              </a:rPr>
              <a:t>La variazione tra Priorità è conseguente alla eliminazione dell’Azione 2.6.2 «Economia circolare e imprese» con previsione di trasferimento delle risorse all’Azione 1.3.2.</a:t>
            </a:r>
          </a:p>
          <a:p>
            <a:pPr algn="just"/>
            <a:r>
              <a:rPr lang="it-IT" sz="1600" dirty="0" smtClean="0">
                <a:solidFill>
                  <a:schemeClr val="accent5">
                    <a:lumMod val="50000"/>
                  </a:schemeClr>
                </a:solidFill>
              </a:rPr>
              <a:t>Nella riprogrammazione è prevista l’eliminazione dell’Azione 1.4.2 «Dottorati a vocazione industriale» e il potenziamento dell’Azione 1.3.1.</a:t>
            </a:r>
            <a:endParaRPr lang="it-IT" sz="1600" dirty="0">
              <a:solidFill>
                <a:schemeClr val="accent5">
                  <a:lumMod val="50000"/>
                </a:schemeClr>
              </a:solidFill>
            </a:endParaRPr>
          </a:p>
        </p:txBody>
      </p:sp>
      <p:pic>
        <p:nvPicPr>
          <p:cNvPr id="4" name="Immagine 3"/>
          <p:cNvPicPr>
            <a:picLocks noChangeAspect="1"/>
          </p:cNvPicPr>
          <p:nvPr/>
        </p:nvPicPr>
        <p:blipFill>
          <a:blip r:embed="rId2"/>
          <a:stretch>
            <a:fillRect/>
          </a:stretch>
        </p:blipFill>
        <p:spPr>
          <a:xfrm>
            <a:off x="510317" y="1353317"/>
            <a:ext cx="8296275" cy="2076450"/>
          </a:xfrm>
          <a:prstGeom prst="rect">
            <a:avLst/>
          </a:prstGeom>
        </p:spPr>
      </p:pic>
    </p:spTree>
    <p:extLst>
      <p:ext uri="{BB962C8B-B14F-4D97-AF65-F5344CB8AC3E}">
        <p14:creationId xmlns:p14="http://schemas.microsoft.com/office/powerpoint/2010/main" val="20782837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smtClean="0"/>
              <a:t>La redistribuzione delle risorse e il potenziamento </a:t>
            </a:r>
            <a:endParaRPr lang="it-IT" dirty="0"/>
          </a:p>
        </p:txBody>
      </p:sp>
      <p:sp>
        <p:nvSpPr>
          <p:cNvPr id="3" name="Rettangolo 2"/>
          <p:cNvSpPr/>
          <p:nvPr/>
        </p:nvSpPr>
        <p:spPr>
          <a:xfrm>
            <a:off x="452845" y="1724298"/>
            <a:ext cx="8229599" cy="4478149"/>
          </a:xfrm>
          <a:prstGeom prst="rect">
            <a:avLst/>
          </a:prstGeom>
        </p:spPr>
        <p:txBody>
          <a:bodyPr wrap="square">
            <a:spAutoFit/>
          </a:bodyPr>
          <a:lstStyle/>
          <a:p>
            <a:pPr algn="just">
              <a:spcAft>
                <a:spcPts val="600"/>
              </a:spcAft>
            </a:pPr>
            <a:r>
              <a:rPr lang="it-IT" dirty="0" smtClean="0"/>
              <a:t>La redistribuzione </a:t>
            </a:r>
            <a:r>
              <a:rPr lang="it-IT" dirty="0"/>
              <a:t>delle risorse previste nell’ambito della Priorità </a:t>
            </a:r>
            <a:r>
              <a:rPr lang="it-IT" dirty="0" smtClean="0"/>
              <a:t>I «Ricerca</a:t>
            </a:r>
            <a:r>
              <a:rPr lang="it-IT" dirty="0"/>
              <a:t>, Competitività e </a:t>
            </a:r>
            <a:r>
              <a:rPr lang="it-IT" dirty="0" smtClean="0"/>
              <a:t>Sviluppo», </a:t>
            </a:r>
            <a:r>
              <a:rPr lang="it-IT" dirty="0"/>
              <a:t>Obiettivo di Policy </a:t>
            </a:r>
            <a:r>
              <a:rPr lang="it-IT" dirty="0" smtClean="0"/>
              <a:t>1 - </a:t>
            </a:r>
            <a:r>
              <a:rPr lang="it-IT" dirty="0"/>
              <a:t>Un’Europa più competitiva e intelligente, </a:t>
            </a:r>
            <a:r>
              <a:rPr lang="it-IT" dirty="0" smtClean="0"/>
              <a:t>ha la finalità di potenziare gli interventi previsti nell’ambito dell’</a:t>
            </a:r>
            <a:r>
              <a:rPr lang="it-IT" b="1" dirty="0" smtClean="0"/>
              <a:t>Obiettivo </a:t>
            </a:r>
            <a:r>
              <a:rPr lang="it-IT" b="1" dirty="0"/>
              <a:t>Specifico 1.3 </a:t>
            </a:r>
            <a:r>
              <a:rPr lang="it-IT" b="1" i="1" dirty="0"/>
              <a:t>«Rafforzare la crescita sostenibile e la competitività delle PMI e la creazione di posti di lavoro nelle PMI, anche grazie agli investimenti produttivi»</a:t>
            </a:r>
            <a:r>
              <a:rPr lang="it-IT" dirty="0"/>
              <a:t>  già oggetto di attuazione con una spesa realizzata di circa Euro 45 mln che, tuttavia, non è stata sufficiente a sodisfare le richieste di finanziamento pervenute. </a:t>
            </a:r>
          </a:p>
          <a:p>
            <a:pPr algn="just">
              <a:spcAft>
                <a:spcPts val="600"/>
              </a:spcAft>
            </a:pPr>
            <a:r>
              <a:rPr lang="it-IT" dirty="0" smtClean="0"/>
              <a:t>L’incremento dell’importo </a:t>
            </a:r>
            <a:r>
              <a:rPr lang="it-IT" dirty="0"/>
              <a:t>dell’OS </a:t>
            </a:r>
            <a:r>
              <a:rPr lang="it-IT" dirty="0" smtClean="0"/>
              <a:t>1.3 è una esigenza proveniente dal sistema economico regionale. Integrare le risorse dell’OS consentirà di emanare </a:t>
            </a:r>
            <a:r>
              <a:rPr lang="it-IT" dirty="0"/>
              <a:t>nuovi avvisi per sostenere ulteriormente la competitività del sistema produttivo regionale, esigenza fortemente </a:t>
            </a:r>
            <a:r>
              <a:rPr lang="it-IT" dirty="0" smtClean="0"/>
              <a:t>invocata </a:t>
            </a:r>
            <a:r>
              <a:rPr lang="it-IT" dirty="0"/>
              <a:t>dalle imprese, anche:</a:t>
            </a:r>
          </a:p>
          <a:p>
            <a:pPr marL="285750" indent="-285750" algn="just">
              <a:spcAft>
                <a:spcPts val="600"/>
              </a:spcAft>
              <a:buFont typeface="Wingdings" panose="05000000000000000000" pitchFamily="2" charset="2"/>
              <a:buChar char="Ø"/>
            </a:pPr>
            <a:r>
              <a:rPr lang="it-IT" dirty="0" smtClean="0"/>
              <a:t>di coniugare </a:t>
            </a:r>
            <a:r>
              <a:rPr lang="it-IT" dirty="0"/>
              <a:t>i risultati della Ricerca e Sviluppo con gli investimenti produttivi innovativi e sostenibili, nonché con il lavoro di qualità;</a:t>
            </a:r>
          </a:p>
          <a:p>
            <a:pPr marL="285750" indent="-285750">
              <a:spcAft>
                <a:spcPts val="600"/>
              </a:spcAft>
              <a:buFont typeface="Wingdings" panose="05000000000000000000" pitchFamily="2" charset="2"/>
              <a:buChar char="Ø"/>
            </a:pPr>
            <a:r>
              <a:rPr lang="it-IT" dirty="0" smtClean="0"/>
              <a:t>di considerare </a:t>
            </a:r>
            <a:r>
              <a:rPr lang="it-IT" dirty="0"/>
              <a:t>i Settori Prioritari di Intervento indicati nel recente documento della Commissione Europea </a:t>
            </a:r>
            <a:r>
              <a:rPr lang="it-IT" dirty="0" err="1"/>
              <a:t>Competitiveness</a:t>
            </a:r>
            <a:r>
              <a:rPr lang="it-IT" dirty="0"/>
              <a:t> </a:t>
            </a:r>
            <a:r>
              <a:rPr lang="it-IT" dirty="0" err="1"/>
              <a:t>Compass</a:t>
            </a:r>
            <a:r>
              <a:rPr lang="it-IT" dirty="0"/>
              <a:t>.</a:t>
            </a:r>
          </a:p>
        </p:txBody>
      </p:sp>
    </p:spTree>
    <p:extLst>
      <p:ext uri="{BB962C8B-B14F-4D97-AF65-F5344CB8AC3E}">
        <p14:creationId xmlns:p14="http://schemas.microsoft.com/office/powerpoint/2010/main" val="10150575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6322E6-666E-7EB8-FE46-216B26285C73}"/>
            </a:ext>
          </a:extLst>
        </p:cNvPr>
        <p:cNvGrpSpPr/>
        <p:nvPr/>
      </p:nvGrpSpPr>
      <p:grpSpPr>
        <a:xfrm>
          <a:off x="0" y="0"/>
          <a:ext cx="0" cy="0"/>
          <a:chOff x="0" y="0"/>
          <a:chExt cx="0" cy="0"/>
        </a:xfrm>
      </p:grpSpPr>
      <p:sp>
        <p:nvSpPr>
          <p:cNvPr id="11" name="CasellaDiTesto 10">
            <a:extLst>
              <a:ext uri="{FF2B5EF4-FFF2-40B4-BE49-F238E27FC236}">
                <a16:creationId xmlns:a16="http://schemas.microsoft.com/office/drawing/2014/main" id="{367B5877-92FC-51B8-C17A-E14DED1E8B3B}"/>
              </a:ext>
            </a:extLst>
          </p:cNvPr>
          <p:cNvSpPr txBox="1"/>
          <p:nvPr/>
        </p:nvSpPr>
        <p:spPr>
          <a:xfrm>
            <a:off x="359999" y="1015429"/>
            <a:ext cx="8596921" cy="430887"/>
          </a:xfrm>
          <a:prstGeom prst="rect">
            <a:avLst/>
          </a:prstGeom>
          <a:noFill/>
        </p:spPr>
        <p:txBody>
          <a:bodyPr wrap="square" rtlCol="0">
            <a:spAutoFit/>
          </a:bodyPr>
          <a:lstStyle/>
          <a:p>
            <a:pPr algn="ctr"/>
            <a:r>
              <a:rPr lang="it-IT" sz="2200" b="1" dirty="0" smtClean="0">
                <a:solidFill>
                  <a:schemeClr val="accent1">
                    <a:lumMod val="50000"/>
                  </a:schemeClr>
                </a:solidFill>
              </a:rPr>
              <a:t>PR Abruzzo FESR 2021 2027 – Le concentrazioni tematiche</a:t>
            </a:r>
            <a:endParaRPr lang="it-IT" sz="2200" b="1" dirty="0">
              <a:solidFill>
                <a:schemeClr val="accent1">
                  <a:lumMod val="50000"/>
                </a:schemeClr>
              </a:solidFill>
            </a:endParaRPr>
          </a:p>
        </p:txBody>
      </p:sp>
      <p:sp>
        <p:nvSpPr>
          <p:cNvPr id="3" name="Sottotitolo 2">
            <a:extLst>
              <a:ext uri="{FF2B5EF4-FFF2-40B4-BE49-F238E27FC236}">
                <a16:creationId xmlns:a16="http://schemas.microsoft.com/office/drawing/2014/main" id="{8C4A1723-7F03-8E83-A22F-B9B7AFBA3024}"/>
              </a:ext>
            </a:extLst>
          </p:cNvPr>
          <p:cNvSpPr>
            <a:spLocks noGrp="1"/>
          </p:cNvSpPr>
          <p:nvPr>
            <p:ph type="subTitle" idx="1"/>
          </p:nvPr>
        </p:nvSpPr>
        <p:spPr>
          <a:xfrm>
            <a:off x="613997" y="3744686"/>
            <a:ext cx="8088923" cy="2046514"/>
          </a:xfrm>
        </p:spPr>
        <p:txBody>
          <a:bodyPr>
            <a:noAutofit/>
          </a:bodyPr>
          <a:lstStyle/>
          <a:p>
            <a:pPr algn="just"/>
            <a:r>
              <a:rPr lang="it-IT" sz="1800" dirty="0" smtClean="0">
                <a:solidFill>
                  <a:schemeClr val="accent5">
                    <a:lumMod val="50000"/>
                  </a:schemeClr>
                </a:solidFill>
              </a:rPr>
              <a:t>Le modifiche proposte al Programma non creano criticità nel perseguimento delle concentrazioni tematiche previste dai Regolamenti e dall’Accordi di Partenariato.</a:t>
            </a:r>
          </a:p>
          <a:p>
            <a:pPr algn="just"/>
            <a:r>
              <a:rPr lang="it-IT" sz="1800" dirty="0" smtClean="0">
                <a:solidFill>
                  <a:schemeClr val="accent5">
                    <a:lumMod val="50000"/>
                  </a:schemeClr>
                </a:solidFill>
              </a:rPr>
              <a:t>Le concentrazioni tematiche sono tutte coerenti.</a:t>
            </a:r>
          </a:p>
          <a:p>
            <a:pPr algn="just"/>
            <a:r>
              <a:rPr lang="it-IT" sz="1800" dirty="0" smtClean="0">
                <a:solidFill>
                  <a:schemeClr val="accent5">
                    <a:lumMod val="50000"/>
                  </a:schemeClr>
                </a:solidFill>
              </a:rPr>
              <a:t>(Tutte le condizioni abilitanti risultano conseguite dalla Regione)</a:t>
            </a:r>
          </a:p>
        </p:txBody>
      </p:sp>
      <p:pic>
        <p:nvPicPr>
          <p:cNvPr id="5" name="Immagine 4"/>
          <p:cNvPicPr>
            <a:picLocks noChangeAspect="1"/>
          </p:cNvPicPr>
          <p:nvPr/>
        </p:nvPicPr>
        <p:blipFill>
          <a:blip r:embed="rId2"/>
          <a:stretch>
            <a:fillRect/>
          </a:stretch>
        </p:blipFill>
        <p:spPr>
          <a:xfrm>
            <a:off x="1229677" y="1555704"/>
            <a:ext cx="6562725" cy="1952625"/>
          </a:xfrm>
          <a:prstGeom prst="rect">
            <a:avLst/>
          </a:prstGeom>
        </p:spPr>
      </p:pic>
    </p:spTree>
    <p:extLst>
      <p:ext uri="{BB962C8B-B14F-4D97-AF65-F5344CB8AC3E}">
        <p14:creationId xmlns:p14="http://schemas.microsoft.com/office/powerpoint/2010/main" val="22412797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6322E6-666E-7EB8-FE46-216B26285C73}"/>
            </a:ext>
          </a:extLst>
        </p:cNvPr>
        <p:cNvGrpSpPr/>
        <p:nvPr/>
      </p:nvGrpSpPr>
      <p:grpSpPr>
        <a:xfrm>
          <a:off x="0" y="0"/>
          <a:ext cx="0" cy="0"/>
          <a:chOff x="0" y="0"/>
          <a:chExt cx="0" cy="0"/>
        </a:xfrm>
      </p:grpSpPr>
      <p:sp>
        <p:nvSpPr>
          <p:cNvPr id="11" name="CasellaDiTesto 10">
            <a:extLst>
              <a:ext uri="{FF2B5EF4-FFF2-40B4-BE49-F238E27FC236}">
                <a16:creationId xmlns:a16="http://schemas.microsoft.com/office/drawing/2014/main" id="{367B5877-92FC-51B8-C17A-E14DED1E8B3B}"/>
              </a:ext>
            </a:extLst>
          </p:cNvPr>
          <p:cNvSpPr txBox="1"/>
          <p:nvPr/>
        </p:nvSpPr>
        <p:spPr>
          <a:xfrm>
            <a:off x="359999" y="1015429"/>
            <a:ext cx="8596921" cy="430887"/>
          </a:xfrm>
          <a:prstGeom prst="rect">
            <a:avLst/>
          </a:prstGeom>
          <a:noFill/>
        </p:spPr>
        <p:txBody>
          <a:bodyPr wrap="square" rtlCol="0">
            <a:spAutoFit/>
          </a:bodyPr>
          <a:lstStyle/>
          <a:p>
            <a:pPr algn="ctr"/>
            <a:r>
              <a:rPr lang="it-IT" sz="2200" b="1" dirty="0" smtClean="0">
                <a:solidFill>
                  <a:schemeClr val="accent1">
                    <a:lumMod val="50000"/>
                  </a:schemeClr>
                </a:solidFill>
              </a:rPr>
              <a:t>PR Abruzzo FESR 2021 2027 – Le modifiche non finanziarie</a:t>
            </a:r>
            <a:endParaRPr lang="it-IT" sz="2200" b="1" dirty="0">
              <a:solidFill>
                <a:schemeClr val="accent1">
                  <a:lumMod val="50000"/>
                </a:schemeClr>
              </a:solidFill>
            </a:endParaRPr>
          </a:p>
        </p:txBody>
      </p:sp>
      <p:sp>
        <p:nvSpPr>
          <p:cNvPr id="3" name="Sottotitolo 2">
            <a:extLst>
              <a:ext uri="{FF2B5EF4-FFF2-40B4-BE49-F238E27FC236}">
                <a16:creationId xmlns:a16="http://schemas.microsoft.com/office/drawing/2014/main" id="{8C4A1723-7F03-8E83-A22F-B9B7AFBA3024}"/>
              </a:ext>
            </a:extLst>
          </p:cNvPr>
          <p:cNvSpPr>
            <a:spLocks noGrp="1"/>
          </p:cNvSpPr>
          <p:nvPr>
            <p:ph type="subTitle" idx="1"/>
          </p:nvPr>
        </p:nvSpPr>
        <p:spPr>
          <a:xfrm>
            <a:off x="613997" y="1550126"/>
            <a:ext cx="8088923" cy="4206240"/>
          </a:xfrm>
        </p:spPr>
        <p:txBody>
          <a:bodyPr>
            <a:noAutofit/>
          </a:bodyPr>
          <a:lstStyle/>
          <a:p>
            <a:pPr marL="285750" indent="-285750" algn="just">
              <a:buFont typeface="Wingdings" panose="05000000000000000000" pitchFamily="2" charset="2"/>
              <a:buChar char="Ø"/>
            </a:pPr>
            <a:r>
              <a:rPr lang="it-IT" sz="1800" dirty="0" smtClean="0">
                <a:solidFill>
                  <a:schemeClr val="accent5">
                    <a:lumMod val="50000"/>
                  </a:schemeClr>
                </a:solidFill>
              </a:rPr>
              <a:t>L’OS 2.1 viene modificato per consentire l’impiego delle risorse per gli edifici pubblici del settore sanitario piuttosto che degli edifici pubblici scolastici. A seguito della riprogrammazione sarà possibile attivare l’Azione.</a:t>
            </a:r>
          </a:p>
          <a:p>
            <a:pPr marL="285750" indent="-285750" algn="just">
              <a:buFont typeface="Wingdings" panose="05000000000000000000" pitchFamily="2" charset="2"/>
              <a:buChar char="Ø"/>
            </a:pPr>
            <a:r>
              <a:rPr lang="it-IT" sz="1800" dirty="0" smtClean="0">
                <a:solidFill>
                  <a:schemeClr val="accent5">
                    <a:lumMod val="50000"/>
                  </a:schemeClr>
                </a:solidFill>
              </a:rPr>
              <a:t>Modifiche delle tabelle degli indicatori: la proposta di modifica delle tabelle degli indicatori resta comunque subordinata all’esame degli stessi da parte della Commissione europea e costituirà oggetto di negoziazione, come previsto </a:t>
            </a:r>
            <a:endParaRPr lang="it-IT" sz="1800" dirty="0" smtClean="0">
              <a:solidFill>
                <a:schemeClr val="accent5">
                  <a:lumMod val="50000"/>
                </a:schemeClr>
              </a:solidFill>
            </a:endParaRPr>
          </a:p>
          <a:p>
            <a:pPr algn="just"/>
            <a:endParaRPr lang="it-IT" sz="1800" dirty="0" smtClean="0">
              <a:solidFill>
                <a:schemeClr val="accent5">
                  <a:lumMod val="50000"/>
                </a:schemeClr>
              </a:solidFill>
            </a:endParaRPr>
          </a:p>
        </p:txBody>
      </p:sp>
    </p:spTree>
    <p:extLst>
      <p:ext uri="{BB962C8B-B14F-4D97-AF65-F5344CB8AC3E}">
        <p14:creationId xmlns:p14="http://schemas.microsoft.com/office/powerpoint/2010/main" val="8762633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6322E6-666E-7EB8-FE46-216B26285C73}"/>
            </a:ext>
          </a:extLst>
        </p:cNvPr>
        <p:cNvGrpSpPr/>
        <p:nvPr/>
      </p:nvGrpSpPr>
      <p:grpSpPr>
        <a:xfrm>
          <a:off x="0" y="0"/>
          <a:ext cx="0" cy="0"/>
          <a:chOff x="0" y="0"/>
          <a:chExt cx="0" cy="0"/>
        </a:xfrm>
      </p:grpSpPr>
      <p:sp>
        <p:nvSpPr>
          <p:cNvPr id="11" name="CasellaDiTesto 10">
            <a:extLst>
              <a:ext uri="{FF2B5EF4-FFF2-40B4-BE49-F238E27FC236}">
                <a16:creationId xmlns:a16="http://schemas.microsoft.com/office/drawing/2014/main" id="{367B5877-92FC-51B8-C17A-E14DED1E8B3B}"/>
              </a:ext>
            </a:extLst>
          </p:cNvPr>
          <p:cNvSpPr txBox="1"/>
          <p:nvPr/>
        </p:nvSpPr>
        <p:spPr>
          <a:xfrm>
            <a:off x="359999" y="1015429"/>
            <a:ext cx="8596921" cy="430887"/>
          </a:xfrm>
          <a:prstGeom prst="rect">
            <a:avLst/>
          </a:prstGeom>
          <a:noFill/>
        </p:spPr>
        <p:txBody>
          <a:bodyPr wrap="square" rtlCol="0">
            <a:spAutoFit/>
          </a:bodyPr>
          <a:lstStyle/>
          <a:p>
            <a:pPr algn="ctr"/>
            <a:r>
              <a:rPr lang="it-IT" sz="2200" b="1" dirty="0" smtClean="0">
                <a:solidFill>
                  <a:schemeClr val="accent1">
                    <a:lumMod val="50000"/>
                  </a:schemeClr>
                </a:solidFill>
              </a:rPr>
              <a:t>PR Abruzzo FESR 2021 2027 – La richiesta della flessibilità</a:t>
            </a:r>
            <a:endParaRPr lang="it-IT" sz="2200" b="1" dirty="0">
              <a:solidFill>
                <a:schemeClr val="accent1">
                  <a:lumMod val="50000"/>
                </a:schemeClr>
              </a:solidFill>
            </a:endParaRPr>
          </a:p>
        </p:txBody>
      </p:sp>
      <p:sp>
        <p:nvSpPr>
          <p:cNvPr id="6" name="Sottotitolo 2">
            <a:extLst>
              <a:ext uri="{FF2B5EF4-FFF2-40B4-BE49-F238E27FC236}">
                <a16:creationId xmlns:a16="http://schemas.microsoft.com/office/drawing/2014/main" id="{8C4A1723-7F03-8E83-A22F-B9B7AFBA3024}"/>
              </a:ext>
            </a:extLst>
          </p:cNvPr>
          <p:cNvSpPr txBox="1">
            <a:spLocks/>
          </p:cNvSpPr>
          <p:nvPr/>
        </p:nvSpPr>
        <p:spPr>
          <a:xfrm>
            <a:off x="696771" y="1446316"/>
            <a:ext cx="8088923" cy="168877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it-IT" sz="1800" dirty="0" smtClean="0"/>
              <a:t>La richiesta dell’importo di flessibilità pari ad Euro 40.865.758,00 ricalca le modeste modifiche apportate al Programma e differisce da quella del Programma ante Riesame in funzione delle limitate modifiche apportate alle risorse delle Priorità.</a:t>
            </a:r>
          </a:p>
          <a:p>
            <a:pPr algn="just"/>
            <a:r>
              <a:rPr lang="it-IT" sz="1800" dirty="0" smtClean="0"/>
              <a:t>La tabella seguente riassume l’importo della flessibilità richiesto (evidenziato in giallo) e le differenze rispetto all’importo presente nel Programma ante riprogrammazione:</a:t>
            </a:r>
          </a:p>
        </p:txBody>
      </p:sp>
      <p:pic>
        <p:nvPicPr>
          <p:cNvPr id="4" name="Immagine 3"/>
          <p:cNvPicPr>
            <a:picLocks noChangeAspect="1"/>
          </p:cNvPicPr>
          <p:nvPr/>
        </p:nvPicPr>
        <p:blipFill>
          <a:blip r:embed="rId2"/>
          <a:stretch>
            <a:fillRect/>
          </a:stretch>
        </p:blipFill>
        <p:spPr>
          <a:xfrm>
            <a:off x="1724759" y="3256734"/>
            <a:ext cx="5867400" cy="2800350"/>
          </a:xfrm>
          <a:prstGeom prst="rect">
            <a:avLst/>
          </a:prstGeom>
        </p:spPr>
      </p:pic>
    </p:spTree>
    <p:extLst>
      <p:ext uri="{BB962C8B-B14F-4D97-AF65-F5344CB8AC3E}">
        <p14:creationId xmlns:p14="http://schemas.microsoft.com/office/powerpoint/2010/main" val="2002885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98A50D-7062-1365-9F1C-13992372A6E0}"/>
            </a:ext>
          </a:extLst>
        </p:cNvPr>
        <p:cNvGrpSpPr/>
        <p:nvPr/>
      </p:nvGrpSpPr>
      <p:grpSpPr>
        <a:xfrm>
          <a:off x="0" y="0"/>
          <a:ext cx="0" cy="0"/>
          <a:chOff x="0" y="0"/>
          <a:chExt cx="0" cy="0"/>
        </a:xfrm>
      </p:grpSpPr>
      <p:sp>
        <p:nvSpPr>
          <p:cNvPr id="11" name="CasellaDiTesto 10">
            <a:extLst>
              <a:ext uri="{FF2B5EF4-FFF2-40B4-BE49-F238E27FC236}">
                <a16:creationId xmlns:a16="http://schemas.microsoft.com/office/drawing/2014/main" id="{3E6E223F-0337-8FF7-F807-97CD9F937052}"/>
              </a:ext>
            </a:extLst>
          </p:cNvPr>
          <p:cNvSpPr txBox="1"/>
          <p:nvPr/>
        </p:nvSpPr>
        <p:spPr>
          <a:xfrm>
            <a:off x="359999" y="1015429"/>
            <a:ext cx="8596921" cy="430887"/>
          </a:xfrm>
          <a:prstGeom prst="rect">
            <a:avLst/>
          </a:prstGeom>
          <a:noFill/>
        </p:spPr>
        <p:txBody>
          <a:bodyPr wrap="square" rtlCol="0">
            <a:spAutoFit/>
          </a:bodyPr>
          <a:lstStyle/>
          <a:p>
            <a:pPr algn="ctr"/>
            <a:r>
              <a:rPr lang="it-IT" sz="2200" b="1" dirty="0" smtClean="0">
                <a:solidFill>
                  <a:schemeClr val="accent1">
                    <a:lumMod val="50000"/>
                  </a:schemeClr>
                </a:solidFill>
              </a:rPr>
              <a:t>Il Riesame intermedio</a:t>
            </a:r>
            <a:endParaRPr lang="it-IT" sz="2200" b="1" dirty="0">
              <a:solidFill>
                <a:schemeClr val="accent1">
                  <a:lumMod val="50000"/>
                </a:schemeClr>
              </a:solidFill>
            </a:endParaRPr>
          </a:p>
        </p:txBody>
      </p:sp>
      <p:sp>
        <p:nvSpPr>
          <p:cNvPr id="3" name="Sottotitolo 2">
            <a:extLst>
              <a:ext uri="{FF2B5EF4-FFF2-40B4-BE49-F238E27FC236}">
                <a16:creationId xmlns:a16="http://schemas.microsoft.com/office/drawing/2014/main" id="{C69ED44A-EBB8-C0F2-4322-E47C2AE0E58F}"/>
              </a:ext>
            </a:extLst>
          </p:cNvPr>
          <p:cNvSpPr>
            <a:spLocks noGrp="1"/>
          </p:cNvSpPr>
          <p:nvPr>
            <p:ph type="subTitle" idx="1"/>
          </p:nvPr>
        </p:nvSpPr>
        <p:spPr>
          <a:xfrm>
            <a:off x="539262" y="1446316"/>
            <a:ext cx="8088923" cy="4710644"/>
          </a:xfrm>
        </p:spPr>
        <p:txBody>
          <a:bodyPr>
            <a:noAutofit/>
          </a:bodyPr>
          <a:lstStyle/>
          <a:p>
            <a:r>
              <a:rPr lang="it-IT" sz="2100" dirty="0" smtClean="0">
                <a:solidFill>
                  <a:schemeClr val="accent1">
                    <a:lumMod val="50000"/>
                  </a:schemeClr>
                </a:solidFill>
                <a:latin typeface="Times New Roman" panose="02020603050405020304" pitchFamily="18" charset="0"/>
                <a:cs typeface="Times New Roman" panose="02020603050405020304" pitchFamily="18" charset="0"/>
              </a:rPr>
              <a:t>Articolo 18 Reg. (UE) 1060/2021</a:t>
            </a:r>
          </a:p>
          <a:p>
            <a:pPr algn="just"/>
            <a:r>
              <a:rPr lang="it-IT" sz="2100" i="1" dirty="0" smtClean="0">
                <a:solidFill>
                  <a:schemeClr val="accent1">
                    <a:lumMod val="50000"/>
                  </a:schemeClr>
                </a:solidFill>
                <a:latin typeface="Times New Roman" panose="02020603050405020304" pitchFamily="18" charset="0"/>
                <a:cs typeface="Times New Roman" panose="02020603050405020304" pitchFamily="18" charset="0"/>
              </a:rPr>
              <a:t>2</a:t>
            </a:r>
            <a:r>
              <a:rPr lang="it-IT" sz="2100" i="1" dirty="0">
                <a:solidFill>
                  <a:schemeClr val="accent1">
                    <a:lumMod val="50000"/>
                  </a:schemeClr>
                </a:solidFill>
                <a:latin typeface="Times New Roman" panose="02020603050405020304" pitchFamily="18" charset="0"/>
                <a:cs typeface="Times New Roman" panose="02020603050405020304" pitchFamily="18" charset="0"/>
              </a:rPr>
              <a:t>. Entro il 31 marzo 2025 lo Stato membro presenta alla Commissione, per ciascun programma, una valutazione </a:t>
            </a:r>
            <a:r>
              <a:rPr lang="it-IT" sz="2100" i="1" dirty="0" smtClean="0">
                <a:solidFill>
                  <a:schemeClr val="accent1">
                    <a:lumMod val="50000"/>
                  </a:schemeClr>
                </a:solidFill>
                <a:latin typeface="Times New Roman" panose="02020603050405020304" pitchFamily="18" charset="0"/>
                <a:cs typeface="Times New Roman" panose="02020603050405020304" pitchFamily="18" charset="0"/>
              </a:rPr>
              <a:t>relativa </a:t>
            </a:r>
            <a:r>
              <a:rPr lang="it-IT" sz="2100" i="1" dirty="0">
                <a:solidFill>
                  <a:schemeClr val="accent1">
                    <a:lumMod val="50000"/>
                  </a:schemeClr>
                </a:solidFill>
                <a:latin typeface="Times New Roman" panose="02020603050405020304" pitchFamily="18" charset="0"/>
                <a:cs typeface="Times New Roman" panose="02020603050405020304" pitchFamily="18" charset="0"/>
              </a:rPr>
              <a:t>ai risultati del riesame intermedio, compresa una proposta riguardante l’assegnazione definitiva dell’importo di </a:t>
            </a:r>
            <a:r>
              <a:rPr lang="it-IT" sz="2100" i="1" dirty="0" smtClean="0">
                <a:solidFill>
                  <a:schemeClr val="accent1">
                    <a:lumMod val="50000"/>
                  </a:schemeClr>
                </a:solidFill>
                <a:latin typeface="Times New Roman" panose="02020603050405020304" pitchFamily="18" charset="0"/>
                <a:cs typeface="Times New Roman" panose="02020603050405020304" pitchFamily="18" charset="0"/>
              </a:rPr>
              <a:t>flessibilità </a:t>
            </a:r>
            <a:r>
              <a:rPr lang="it-IT" sz="2100" i="1" dirty="0">
                <a:solidFill>
                  <a:schemeClr val="accent1">
                    <a:lumMod val="50000"/>
                  </a:schemeClr>
                </a:solidFill>
                <a:latin typeface="Times New Roman" panose="02020603050405020304" pitchFamily="18" charset="0"/>
                <a:cs typeface="Times New Roman" panose="02020603050405020304" pitchFamily="18" charset="0"/>
              </a:rPr>
              <a:t>di cui all’articolo 86, paragrafo 1, secondo </a:t>
            </a:r>
            <a:r>
              <a:rPr lang="it-IT" sz="2100" i="1" dirty="0" smtClean="0">
                <a:solidFill>
                  <a:schemeClr val="accent1">
                    <a:lumMod val="50000"/>
                  </a:schemeClr>
                </a:solidFill>
                <a:latin typeface="Times New Roman" panose="02020603050405020304" pitchFamily="18" charset="0"/>
                <a:cs typeface="Times New Roman" panose="02020603050405020304" pitchFamily="18" charset="0"/>
              </a:rPr>
              <a:t>comma.</a:t>
            </a:r>
          </a:p>
          <a:p>
            <a:pPr algn="just"/>
            <a:r>
              <a:rPr lang="it-IT" sz="2100" i="1" dirty="0" smtClean="0">
                <a:solidFill>
                  <a:schemeClr val="accent1">
                    <a:lumMod val="50000"/>
                  </a:schemeClr>
                </a:solidFill>
                <a:latin typeface="Times New Roman" panose="02020603050405020304" pitchFamily="18" charset="0"/>
                <a:cs typeface="Times New Roman" panose="02020603050405020304" pitchFamily="18" charset="0"/>
              </a:rPr>
              <a:t>…</a:t>
            </a:r>
          </a:p>
          <a:p>
            <a:pPr algn="just"/>
            <a:r>
              <a:rPr lang="it-IT" sz="2100" i="1" dirty="0" smtClean="0">
                <a:solidFill>
                  <a:schemeClr val="accent1">
                    <a:lumMod val="50000"/>
                  </a:schemeClr>
                </a:solidFill>
                <a:latin typeface="Times New Roman" panose="02020603050405020304" pitchFamily="18" charset="0"/>
                <a:cs typeface="Times New Roman" panose="02020603050405020304" pitchFamily="18" charset="0"/>
              </a:rPr>
              <a:t>3. Le </a:t>
            </a:r>
            <a:r>
              <a:rPr lang="it-IT" sz="2100" i="1" dirty="0">
                <a:solidFill>
                  <a:schemeClr val="accent1">
                    <a:lumMod val="50000"/>
                  </a:schemeClr>
                </a:solidFill>
                <a:latin typeface="Times New Roman" panose="02020603050405020304" pitchFamily="18" charset="0"/>
                <a:cs typeface="Times New Roman" panose="02020603050405020304" pitchFamily="18" charset="0"/>
              </a:rPr>
              <a:t>revisioni comprendono:</a:t>
            </a:r>
          </a:p>
          <a:p>
            <a:pPr algn="just"/>
            <a:r>
              <a:rPr lang="it-IT" sz="2100" i="1" dirty="0">
                <a:solidFill>
                  <a:schemeClr val="accent1">
                    <a:lumMod val="50000"/>
                  </a:schemeClr>
                </a:solidFill>
                <a:latin typeface="Times New Roman" panose="02020603050405020304" pitchFamily="18" charset="0"/>
                <a:cs typeface="Times New Roman" panose="02020603050405020304" pitchFamily="18" charset="0"/>
              </a:rPr>
              <a:t>a) le dotazioni di risorse finanziarie per priorità;</a:t>
            </a:r>
          </a:p>
          <a:p>
            <a:pPr algn="just"/>
            <a:r>
              <a:rPr lang="it-IT" sz="2100" i="1" dirty="0">
                <a:solidFill>
                  <a:schemeClr val="accent1">
                    <a:lumMod val="50000"/>
                  </a:schemeClr>
                </a:solidFill>
                <a:latin typeface="Times New Roman" panose="02020603050405020304" pitchFamily="18" charset="0"/>
                <a:cs typeface="Times New Roman" panose="02020603050405020304" pitchFamily="18" charset="0"/>
              </a:rPr>
              <a:t>b) i target finali riveduti o </a:t>
            </a:r>
            <a:r>
              <a:rPr lang="it-IT" sz="2100" i="1" dirty="0" smtClean="0">
                <a:solidFill>
                  <a:schemeClr val="accent1">
                    <a:lumMod val="50000"/>
                  </a:schemeClr>
                </a:solidFill>
                <a:latin typeface="Times New Roman" panose="02020603050405020304" pitchFamily="18" charset="0"/>
                <a:cs typeface="Times New Roman" panose="02020603050405020304" pitchFamily="18" charset="0"/>
              </a:rPr>
              <a:t>nuovi …</a:t>
            </a:r>
          </a:p>
          <a:p>
            <a:pPr algn="just"/>
            <a:r>
              <a:rPr lang="it-IT" sz="2100" i="1" dirty="0" smtClean="0">
                <a:solidFill>
                  <a:schemeClr val="accent1">
                    <a:lumMod val="50000"/>
                  </a:schemeClr>
                </a:solidFill>
                <a:latin typeface="Times New Roman" panose="02020603050405020304" pitchFamily="18" charset="0"/>
                <a:cs typeface="Times New Roman" panose="02020603050405020304" pitchFamily="18" charset="0"/>
              </a:rPr>
              <a:t>La </a:t>
            </a:r>
            <a:r>
              <a:rPr lang="it-IT" sz="2100" i="1" dirty="0">
                <a:solidFill>
                  <a:schemeClr val="accent1">
                    <a:lumMod val="50000"/>
                  </a:schemeClr>
                </a:solidFill>
                <a:latin typeface="Times New Roman" panose="02020603050405020304" pitchFamily="18" charset="0"/>
                <a:cs typeface="Times New Roman" panose="02020603050405020304" pitchFamily="18" charset="0"/>
              </a:rPr>
              <a:t>Commissione approva il programma riveduto conformemente all’articolo 24, compresa l’assegnazione definitiva </a:t>
            </a:r>
            <a:r>
              <a:rPr lang="it-IT" sz="2100" i="1" dirty="0" smtClean="0">
                <a:solidFill>
                  <a:schemeClr val="accent1">
                    <a:lumMod val="50000"/>
                  </a:schemeClr>
                </a:solidFill>
                <a:latin typeface="Times New Roman" panose="02020603050405020304" pitchFamily="18" charset="0"/>
                <a:cs typeface="Times New Roman" panose="02020603050405020304" pitchFamily="18" charset="0"/>
              </a:rPr>
              <a:t>dell’importo </a:t>
            </a:r>
            <a:r>
              <a:rPr lang="it-IT" sz="2100" i="1" dirty="0">
                <a:solidFill>
                  <a:schemeClr val="accent1">
                    <a:lumMod val="50000"/>
                  </a:schemeClr>
                </a:solidFill>
                <a:latin typeface="Times New Roman" panose="02020603050405020304" pitchFamily="18" charset="0"/>
                <a:cs typeface="Times New Roman" panose="02020603050405020304" pitchFamily="18" charset="0"/>
              </a:rPr>
              <a:t>di flessibilità</a:t>
            </a:r>
            <a:endParaRPr lang="it-IT" sz="2100" i="1" dirty="0" smtClean="0">
              <a:solidFill>
                <a:schemeClr val="accent1">
                  <a:lumMod val="50000"/>
                </a:schemeClr>
              </a:solidFill>
              <a:latin typeface="Times New Roman" panose="02020603050405020304" pitchFamily="18" charset="0"/>
              <a:cs typeface="Times New Roman" panose="02020603050405020304" pitchFamily="18" charset="0"/>
            </a:endParaRPr>
          </a:p>
          <a:p>
            <a:pPr algn="just"/>
            <a:endParaRPr lang="it-IT" sz="2100" dirty="0"/>
          </a:p>
        </p:txBody>
      </p:sp>
    </p:spTree>
    <p:extLst>
      <p:ext uri="{BB962C8B-B14F-4D97-AF65-F5344CB8AC3E}">
        <p14:creationId xmlns:p14="http://schemas.microsoft.com/office/powerpoint/2010/main" val="16201800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asellaDiTesto 10">
            <a:extLst>
              <a:ext uri="{FF2B5EF4-FFF2-40B4-BE49-F238E27FC236}">
                <a16:creationId xmlns:a16="http://schemas.microsoft.com/office/drawing/2014/main" id="{81DFFE58-41E4-473E-B889-0483BEED83DE}"/>
              </a:ext>
            </a:extLst>
          </p:cNvPr>
          <p:cNvSpPr txBox="1"/>
          <p:nvPr/>
        </p:nvSpPr>
        <p:spPr>
          <a:xfrm>
            <a:off x="359999" y="1015429"/>
            <a:ext cx="8596921" cy="584775"/>
          </a:xfrm>
          <a:prstGeom prst="rect">
            <a:avLst/>
          </a:prstGeom>
          <a:noFill/>
        </p:spPr>
        <p:txBody>
          <a:bodyPr wrap="square" rtlCol="0">
            <a:spAutoFit/>
          </a:bodyPr>
          <a:lstStyle/>
          <a:p>
            <a:pPr algn="ctr"/>
            <a:r>
              <a:rPr lang="it-IT" sz="3200" b="1" dirty="0">
                <a:solidFill>
                  <a:schemeClr val="accent1">
                    <a:lumMod val="50000"/>
                  </a:schemeClr>
                </a:solidFill>
              </a:rPr>
              <a:t>Programmazione europea 2021 - 2027</a:t>
            </a:r>
          </a:p>
        </p:txBody>
      </p:sp>
      <p:sp>
        <p:nvSpPr>
          <p:cNvPr id="12" name="CasellaDiTesto 11">
            <a:extLst>
              <a:ext uri="{FF2B5EF4-FFF2-40B4-BE49-F238E27FC236}">
                <a16:creationId xmlns:a16="http://schemas.microsoft.com/office/drawing/2014/main" id="{8619DC46-F542-45F4-9A34-6D250131FBEF}"/>
              </a:ext>
            </a:extLst>
          </p:cNvPr>
          <p:cNvSpPr txBox="1"/>
          <p:nvPr/>
        </p:nvSpPr>
        <p:spPr>
          <a:xfrm>
            <a:off x="359999" y="1520258"/>
            <a:ext cx="8596921" cy="461665"/>
          </a:xfrm>
          <a:prstGeom prst="rect">
            <a:avLst/>
          </a:prstGeom>
          <a:noFill/>
        </p:spPr>
        <p:txBody>
          <a:bodyPr wrap="square" rtlCol="0">
            <a:spAutoFit/>
          </a:bodyPr>
          <a:lstStyle/>
          <a:p>
            <a:pPr algn="ctr"/>
            <a:r>
              <a:rPr lang="it-IT" sz="2400" b="1" dirty="0">
                <a:solidFill>
                  <a:schemeClr val="accent1">
                    <a:lumMod val="50000"/>
                  </a:schemeClr>
                </a:solidFill>
              </a:rPr>
              <a:t>PR FESR e PR FSE+ Abruzzo 2021 - 2027</a:t>
            </a:r>
          </a:p>
        </p:txBody>
      </p:sp>
      <p:sp>
        <p:nvSpPr>
          <p:cNvPr id="3" name="Sottotitolo 2">
            <a:extLst>
              <a:ext uri="{FF2B5EF4-FFF2-40B4-BE49-F238E27FC236}">
                <a16:creationId xmlns:a16="http://schemas.microsoft.com/office/drawing/2014/main" id="{3A9F237A-6D40-45D6-C6B2-71D410162671}"/>
              </a:ext>
            </a:extLst>
          </p:cNvPr>
          <p:cNvSpPr>
            <a:spLocks noGrp="1"/>
          </p:cNvSpPr>
          <p:nvPr>
            <p:ph type="subTitle" idx="1"/>
          </p:nvPr>
        </p:nvSpPr>
        <p:spPr>
          <a:xfrm>
            <a:off x="1034561" y="2486752"/>
            <a:ext cx="7074877" cy="1123956"/>
          </a:xfrm>
        </p:spPr>
        <p:txBody>
          <a:bodyPr>
            <a:normAutofit fontScale="92500" lnSpcReduction="20000"/>
          </a:bodyPr>
          <a:lstStyle/>
          <a:p>
            <a:r>
              <a:rPr kumimoji="0" lang="it-IT" sz="2400" b="0" i="0" u="none" strike="noStrike" cap="none" spc="0" normalizeH="0" baseline="0" dirty="0" smtClean="0">
                <a:ln>
                  <a:noFill/>
                </a:ln>
                <a:solidFill>
                  <a:srgbClr val="002060"/>
                </a:solidFill>
                <a:effectLst/>
                <a:uFillTx/>
                <a:sym typeface="Helvetica"/>
              </a:rPr>
              <a:t>Comitato di Sorveglianza</a:t>
            </a:r>
            <a:endParaRPr kumimoji="0" lang="it-IT" sz="2400" b="0" i="0" u="none" strike="noStrike" cap="none" spc="0" normalizeH="0" baseline="0" dirty="0">
              <a:ln>
                <a:noFill/>
              </a:ln>
              <a:solidFill>
                <a:srgbClr val="002060"/>
              </a:solidFill>
              <a:effectLst/>
              <a:uFillTx/>
              <a:sym typeface="Helvetica"/>
            </a:endParaRPr>
          </a:p>
          <a:p>
            <a:r>
              <a:rPr lang="it-IT" dirty="0" smtClean="0">
                <a:solidFill>
                  <a:srgbClr val="002060"/>
                </a:solidFill>
                <a:sym typeface="Helvetica"/>
              </a:rPr>
              <a:t>Riesame Intermedio ex art. 18 del</a:t>
            </a:r>
          </a:p>
          <a:p>
            <a:r>
              <a:rPr lang="it-IT" sz="2400" dirty="0" smtClean="0">
                <a:solidFill>
                  <a:srgbClr val="002060"/>
                </a:solidFill>
                <a:sym typeface="Helvetica"/>
              </a:rPr>
              <a:t>Regolamento UE 1060/2021</a:t>
            </a:r>
            <a:endParaRPr lang="it-IT" sz="2400" dirty="0">
              <a:solidFill>
                <a:srgbClr val="002060"/>
              </a:solidFill>
            </a:endParaRPr>
          </a:p>
          <a:p>
            <a:endParaRPr lang="it-IT" dirty="0"/>
          </a:p>
          <a:p>
            <a:endParaRPr lang="it-IT" dirty="0"/>
          </a:p>
          <a:p>
            <a:endParaRPr lang="it-IT" dirty="0"/>
          </a:p>
          <a:p>
            <a:endParaRPr lang="it-IT" dirty="0"/>
          </a:p>
        </p:txBody>
      </p:sp>
      <p:sp>
        <p:nvSpPr>
          <p:cNvPr id="2" name="CasellaDiTesto 1">
            <a:extLst>
              <a:ext uri="{FF2B5EF4-FFF2-40B4-BE49-F238E27FC236}">
                <a16:creationId xmlns:a16="http://schemas.microsoft.com/office/drawing/2014/main" id="{181B198D-CEE7-D0C1-BECF-D1DDA7B2E45E}"/>
              </a:ext>
            </a:extLst>
          </p:cNvPr>
          <p:cNvSpPr txBox="1"/>
          <p:nvPr/>
        </p:nvSpPr>
        <p:spPr>
          <a:xfrm>
            <a:off x="2812158" y="5153076"/>
            <a:ext cx="3519681" cy="369332"/>
          </a:xfrm>
          <a:prstGeom prst="rect">
            <a:avLst/>
          </a:prstGeom>
          <a:noFill/>
        </p:spPr>
        <p:txBody>
          <a:bodyPr wrap="none" rtlCol="0">
            <a:spAutoFit/>
          </a:bodyPr>
          <a:lstStyle/>
          <a:p>
            <a:pPr algn="ctr"/>
            <a:r>
              <a:rPr lang="it-IT" i="1" dirty="0">
                <a:solidFill>
                  <a:schemeClr val="accent6">
                    <a:lumMod val="50000"/>
                  </a:schemeClr>
                </a:solidFill>
              </a:rPr>
              <a:t>Siamo l’</a:t>
            </a:r>
            <a:r>
              <a:rPr lang="it-IT" b="1" i="1" dirty="0">
                <a:solidFill>
                  <a:schemeClr val="accent6">
                    <a:lumMod val="50000"/>
                  </a:schemeClr>
                </a:solidFill>
              </a:rPr>
              <a:t>Abruzzo</a:t>
            </a:r>
            <a:r>
              <a:rPr lang="it-IT" i="1" dirty="0">
                <a:solidFill>
                  <a:schemeClr val="accent6">
                    <a:lumMod val="50000"/>
                  </a:schemeClr>
                </a:solidFill>
              </a:rPr>
              <a:t>, generiamo </a:t>
            </a:r>
            <a:r>
              <a:rPr lang="it-IT" b="1" i="1" dirty="0">
                <a:solidFill>
                  <a:schemeClr val="accent6">
                    <a:lumMod val="50000"/>
                  </a:schemeClr>
                </a:solidFill>
              </a:rPr>
              <a:t>valore</a:t>
            </a:r>
          </a:p>
        </p:txBody>
      </p:sp>
      <p:sp>
        <p:nvSpPr>
          <p:cNvPr id="4" name="CasellaDiTesto 3">
            <a:extLst>
              <a:ext uri="{FF2B5EF4-FFF2-40B4-BE49-F238E27FC236}">
                <a16:creationId xmlns:a16="http://schemas.microsoft.com/office/drawing/2014/main" id="{0E49C2FD-D9A1-DA60-2060-E8E26F41C1DA}"/>
              </a:ext>
            </a:extLst>
          </p:cNvPr>
          <p:cNvSpPr txBox="1"/>
          <p:nvPr/>
        </p:nvSpPr>
        <p:spPr>
          <a:xfrm>
            <a:off x="3424776" y="5532518"/>
            <a:ext cx="2907063" cy="322845"/>
          </a:xfrm>
          <a:prstGeom prst="rect">
            <a:avLst/>
          </a:prstGeom>
          <a:noFill/>
        </p:spPr>
        <p:txBody>
          <a:bodyPr wrap="square">
            <a:spAutoFit/>
          </a:bodyPr>
          <a:lstStyle/>
          <a:p>
            <a:pPr algn="ctr">
              <a:lnSpc>
                <a:spcPct val="107000"/>
              </a:lnSpc>
              <a:spcAft>
                <a:spcPts val="600"/>
              </a:spcAft>
            </a:pPr>
            <a:r>
              <a:rPr lang="it-IT" sz="1400" b="1" i="1" dirty="0">
                <a:effectLst/>
                <a:ea typeface="Calibri" panose="020F0502020204030204" pitchFamily="34" charset="0"/>
                <a:cs typeface="Times New Roman" panose="02020603050405020304" pitchFamily="18" charset="0"/>
              </a:rPr>
              <a:t>L’Aquila, </a:t>
            </a:r>
            <a:r>
              <a:rPr lang="it-IT" sz="1400" b="1" i="1" dirty="0" smtClean="0">
                <a:effectLst/>
                <a:ea typeface="Calibri" panose="020F0502020204030204" pitchFamily="34" charset="0"/>
                <a:cs typeface="Times New Roman" panose="02020603050405020304" pitchFamily="18" charset="0"/>
              </a:rPr>
              <a:t>18 marzo 2025</a:t>
            </a:r>
            <a:endParaRPr lang="it-IT" sz="1400" dirty="0">
              <a:effectLst/>
              <a:ea typeface="Calibri" panose="020F0502020204030204" pitchFamily="34" charset="0"/>
              <a:cs typeface="Times New Roman" panose="02020603050405020304" pitchFamily="18" charset="0"/>
            </a:endParaRPr>
          </a:p>
        </p:txBody>
      </p:sp>
      <p:sp>
        <p:nvSpPr>
          <p:cNvPr id="8" name="Sottotitolo 2">
            <a:extLst>
              <a:ext uri="{FF2B5EF4-FFF2-40B4-BE49-F238E27FC236}">
                <a16:creationId xmlns:a16="http://schemas.microsoft.com/office/drawing/2014/main" id="{3A9F237A-6D40-45D6-C6B2-71D410162671}"/>
              </a:ext>
            </a:extLst>
          </p:cNvPr>
          <p:cNvSpPr txBox="1">
            <a:spLocks/>
          </p:cNvSpPr>
          <p:nvPr/>
        </p:nvSpPr>
        <p:spPr>
          <a:xfrm>
            <a:off x="1121020" y="3819914"/>
            <a:ext cx="7074877" cy="71725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it-IT" sz="2200" b="1" dirty="0" smtClean="0">
                <a:solidFill>
                  <a:srgbClr val="C00000"/>
                </a:solidFill>
                <a:sym typeface="Helvetica"/>
              </a:rPr>
              <a:t>Punto 5) Esame della Valutazione relativa ai risultati del Riesame intermedio del PR Abruzzo FSE+ 2021 2027</a:t>
            </a:r>
            <a:endParaRPr lang="it-IT" dirty="0" smtClean="0"/>
          </a:p>
          <a:p>
            <a:endParaRPr lang="it-IT" dirty="0" smtClean="0"/>
          </a:p>
          <a:p>
            <a:endParaRPr lang="it-IT" dirty="0" smtClean="0"/>
          </a:p>
          <a:p>
            <a:endParaRPr lang="it-IT" dirty="0"/>
          </a:p>
        </p:txBody>
      </p:sp>
    </p:spTree>
    <p:extLst>
      <p:ext uri="{BB962C8B-B14F-4D97-AF65-F5344CB8AC3E}">
        <p14:creationId xmlns:p14="http://schemas.microsoft.com/office/powerpoint/2010/main" val="3480230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98A50D-7062-1365-9F1C-13992372A6E0}"/>
            </a:ext>
          </a:extLst>
        </p:cNvPr>
        <p:cNvGrpSpPr/>
        <p:nvPr/>
      </p:nvGrpSpPr>
      <p:grpSpPr>
        <a:xfrm>
          <a:off x="0" y="0"/>
          <a:ext cx="0" cy="0"/>
          <a:chOff x="0" y="0"/>
          <a:chExt cx="0" cy="0"/>
        </a:xfrm>
      </p:grpSpPr>
      <p:sp>
        <p:nvSpPr>
          <p:cNvPr id="11" name="CasellaDiTesto 10">
            <a:extLst>
              <a:ext uri="{FF2B5EF4-FFF2-40B4-BE49-F238E27FC236}">
                <a16:creationId xmlns:a16="http://schemas.microsoft.com/office/drawing/2014/main" id="{3E6E223F-0337-8FF7-F807-97CD9F937052}"/>
              </a:ext>
            </a:extLst>
          </p:cNvPr>
          <p:cNvSpPr txBox="1"/>
          <p:nvPr/>
        </p:nvSpPr>
        <p:spPr>
          <a:xfrm>
            <a:off x="359999" y="1015429"/>
            <a:ext cx="8596921" cy="430887"/>
          </a:xfrm>
          <a:prstGeom prst="rect">
            <a:avLst/>
          </a:prstGeom>
          <a:noFill/>
        </p:spPr>
        <p:txBody>
          <a:bodyPr wrap="square" rtlCol="0">
            <a:spAutoFit/>
          </a:bodyPr>
          <a:lstStyle/>
          <a:p>
            <a:pPr algn="ctr"/>
            <a:r>
              <a:rPr lang="it-IT" sz="2200" b="1" dirty="0" smtClean="0">
                <a:solidFill>
                  <a:srgbClr val="C00000"/>
                </a:solidFill>
              </a:rPr>
              <a:t>Istruttoria Riesame </a:t>
            </a:r>
            <a:r>
              <a:rPr lang="it-IT" sz="2200" b="1" dirty="0" smtClean="0">
                <a:solidFill>
                  <a:srgbClr val="C00000"/>
                </a:solidFill>
              </a:rPr>
              <a:t>intermedio FSE+</a:t>
            </a:r>
            <a:endParaRPr lang="it-IT" sz="2200" b="1" dirty="0">
              <a:solidFill>
                <a:srgbClr val="C00000"/>
              </a:solidFill>
            </a:endParaRPr>
          </a:p>
        </p:txBody>
      </p:sp>
      <p:sp>
        <p:nvSpPr>
          <p:cNvPr id="3" name="Sottotitolo 2">
            <a:extLst>
              <a:ext uri="{FF2B5EF4-FFF2-40B4-BE49-F238E27FC236}">
                <a16:creationId xmlns:a16="http://schemas.microsoft.com/office/drawing/2014/main" id="{C69ED44A-EBB8-C0F2-4322-E47C2AE0E58F}"/>
              </a:ext>
            </a:extLst>
          </p:cNvPr>
          <p:cNvSpPr>
            <a:spLocks noGrp="1"/>
          </p:cNvSpPr>
          <p:nvPr>
            <p:ph type="subTitle" idx="1"/>
          </p:nvPr>
        </p:nvSpPr>
        <p:spPr>
          <a:xfrm>
            <a:off x="460885" y="1777935"/>
            <a:ext cx="8088923" cy="3900054"/>
          </a:xfrm>
        </p:spPr>
        <p:txBody>
          <a:bodyPr>
            <a:noAutofit/>
          </a:bodyPr>
          <a:lstStyle/>
          <a:p>
            <a:pPr algn="just"/>
            <a:r>
              <a:rPr lang="it-IT" sz="2000" dirty="0" smtClean="0"/>
              <a:t>Per </a:t>
            </a:r>
            <a:r>
              <a:rPr lang="it-IT" sz="2000" dirty="0" smtClean="0"/>
              <a:t>il perseguimento degli obiettivi previsti dall’articolo 18 del Regolamento (UE) 2021/1060, la Regione ha svolto le seguenti attività:</a:t>
            </a:r>
          </a:p>
          <a:p>
            <a:pPr marL="342900" indent="-342900" algn="just">
              <a:buFont typeface="Wingdings" panose="05000000000000000000" pitchFamily="2" charset="2"/>
              <a:buChar char="Ø"/>
            </a:pPr>
            <a:r>
              <a:rPr lang="it-IT" sz="2000" dirty="0" smtClean="0"/>
              <a:t>Avvio istruttoria per la verifica delle condizioni di sussistenza dei requisiti per la conferma delle Azioni presenti nei Programmi ovvero sostituzione delle Azioni per le quali sono stati riscontrate criticità di attuazione</a:t>
            </a:r>
            <a:r>
              <a:rPr lang="it-IT" sz="2000" dirty="0" smtClean="0"/>
              <a:t>;</a:t>
            </a:r>
          </a:p>
          <a:p>
            <a:pPr marL="342900" indent="-342900" algn="just">
              <a:buFont typeface="Wingdings" panose="05000000000000000000" pitchFamily="2" charset="2"/>
              <a:buChar char="Ø"/>
            </a:pPr>
            <a:r>
              <a:rPr lang="it-IT" sz="2000" dirty="0" smtClean="0"/>
              <a:t>Avvio dell’analisi del contesto socio economico della Regione;</a:t>
            </a:r>
            <a:endParaRPr lang="it-IT" sz="2000" dirty="0" smtClean="0"/>
          </a:p>
          <a:p>
            <a:pPr marL="342900" indent="-342900" algn="just">
              <a:buFont typeface="Wingdings" panose="05000000000000000000" pitchFamily="2" charset="2"/>
              <a:buChar char="Ø"/>
            </a:pPr>
            <a:r>
              <a:rPr lang="it-IT" sz="2000" dirty="0" smtClean="0"/>
              <a:t>Incontri con il partenariato per illustrare le modalità operative dell’istruttoria del Riesame intermedio e per condividerne le risultanze;</a:t>
            </a:r>
          </a:p>
          <a:p>
            <a:pPr marL="342900" indent="-342900" algn="just">
              <a:buFont typeface="Wingdings" panose="05000000000000000000" pitchFamily="2" charset="2"/>
              <a:buChar char="Ø"/>
            </a:pPr>
            <a:r>
              <a:rPr lang="it-IT" sz="2000" dirty="0" smtClean="0"/>
              <a:t>Ulteriori confronti e approfondimenti per esaminare e approfondire le analisi e le valutazioni per la predisposizione della documentazione rilevante ai fini del Riesame </a:t>
            </a:r>
            <a:r>
              <a:rPr lang="it-IT" sz="2000" dirty="0" smtClean="0"/>
              <a:t>intermedio.</a:t>
            </a:r>
            <a:endParaRPr lang="it-IT" sz="2000" dirty="0"/>
          </a:p>
        </p:txBody>
      </p:sp>
    </p:spTree>
    <p:extLst>
      <p:ext uri="{BB962C8B-B14F-4D97-AF65-F5344CB8AC3E}">
        <p14:creationId xmlns:p14="http://schemas.microsoft.com/office/powerpoint/2010/main" val="14180468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80604" y="1021958"/>
            <a:ext cx="8596921" cy="394710"/>
          </a:xfrm>
        </p:spPr>
        <p:txBody>
          <a:bodyPr>
            <a:normAutofit fontScale="90000"/>
          </a:bodyPr>
          <a:lstStyle/>
          <a:p>
            <a:r>
              <a:rPr lang="it-IT" b="1" dirty="0" smtClean="0">
                <a:solidFill>
                  <a:srgbClr val="C00000"/>
                </a:solidFill>
              </a:rPr>
              <a:t>OS 4.1 (a) – Migliorare l’accesso all’occupazione</a:t>
            </a:r>
            <a:endParaRPr lang="it-IT" b="1" dirty="0">
              <a:solidFill>
                <a:srgbClr val="C00000"/>
              </a:solidFill>
            </a:endParaRPr>
          </a:p>
        </p:txBody>
      </p:sp>
      <p:pic>
        <p:nvPicPr>
          <p:cNvPr id="4" name="Immagine 3"/>
          <p:cNvPicPr>
            <a:picLocks noChangeAspect="1"/>
          </p:cNvPicPr>
          <p:nvPr/>
        </p:nvPicPr>
        <p:blipFill>
          <a:blip r:embed="rId2"/>
          <a:stretch>
            <a:fillRect/>
          </a:stretch>
        </p:blipFill>
        <p:spPr>
          <a:xfrm>
            <a:off x="323364" y="1416668"/>
            <a:ext cx="8711400" cy="4169660"/>
          </a:xfrm>
          <a:prstGeom prst="rect">
            <a:avLst/>
          </a:prstGeom>
        </p:spPr>
      </p:pic>
      <p:sp>
        <p:nvSpPr>
          <p:cNvPr id="5" name="Sottotitolo 2">
            <a:extLst>
              <a:ext uri="{FF2B5EF4-FFF2-40B4-BE49-F238E27FC236}">
                <a16:creationId xmlns:a16="http://schemas.microsoft.com/office/drawing/2014/main" id="{3A9F237A-6D40-45D6-C6B2-71D410162671}"/>
              </a:ext>
            </a:extLst>
          </p:cNvPr>
          <p:cNvSpPr txBox="1">
            <a:spLocks/>
          </p:cNvSpPr>
          <p:nvPr/>
        </p:nvSpPr>
        <p:spPr>
          <a:xfrm>
            <a:off x="323364" y="5622412"/>
            <a:ext cx="8654161" cy="717252"/>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it-IT" sz="1400" dirty="0" smtClean="0">
                <a:solidFill>
                  <a:srgbClr val="C00000"/>
                </a:solidFill>
                <a:sym typeface="Helvetica"/>
              </a:rPr>
              <a:t>L’eliminazione dell’Azione a.3 è determinata dalle difficoltà di attuare tale misura dovendo riguardare interventi a favore di aziende che difficilmente risponderanno ad avvisi per incentivi a causa dello stato di crisi, con evidenti difficoltà, tra l’altro, a dimostrare coerenza con i requisiti di regolarità normalmente richiesti. (OS a: Impegni </a:t>
            </a:r>
            <a:r>
              <a:rPr lang="it-IT" sz="1400" dirty="0" err="1" smtClean="0">
                <a:solidFill>
                  <a:srgbClr val="C00000"/>
                </a:solidFill>
                <a:sym typeface="Helvetica"/>
              </a:rPr>
              <a:t>Meuro</a:t>
            </a:r>
            <a:r>
              <a:rPr lang="it-IT" sz="1400" dirty="0" smtClean="0">
                <a:solidFill>
                  <a:srgbClr val="C00000"/>
                </a:solidFill>
                <a:sym typeface="Helvetica"/>
              </a:rPr>
              <a:t> Azione a.1)</a:t>
            </a:r>
            <a:endParaRPr lang="it-IT" sz="1400" dirty="0" smtClean="0"/>
          </a:p>
          <a:p>
            <a:endParaRPr lang="it-IT" dirty="0" smtClean="0"/>
          </a:p>
          <a:p>
            <a:endParaRPr lang="it-IT" dirty="0" smtClean="0"/>
          </a:p>
          <a:p>
            <a:endParaRPr lang="it-IT" dirty="0"/>
          </a:p>
        </p:txBody>
      </p:sp>
    </p:spTree>
    <p:extLst>
      <p:ext uri="{BB962C8B-B14F-4D97-AF65-F5344CB8AC3E}">
        <p14:creationId xmlns:p14="http://schemas.microsoft.com/office/powerpoint/2010/main" val="32078537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81539" y="1143878"/>
            <a:ext cx="8596921" cy="780716"/>
          </a:xfrm>
        </p:spPr>
        <p:txBody>
          <a:bodyPr>
            <a:normAutofit fontScale="90000"/>
          </a:bodyPr>
          <a:lstStyle/>
          <a:p>
            <a:r>
              <a:rPr lang="it-IT" b="1" dirty="0" smtClean="0">
                <a:solidFill>
                  <a:srgbClr val="C00000"/>
                </a:solidFill>
              </a:rPr>
              <a:t>OS 4.3 (c) – Promuovere una partecipazione equilibrata al mercato del lavoro</a:t>
            </a:r>
            <a:endParaRPr lang="it-IT" b="1" dirty="0">
              <a:solidFill>
                <a:srgbClr val="C00000"/>
              </a:solidFill>
            </a:endParaRPr>
          </a:p>
        </p:txBody>
      </p:sp>
      <p:pic>
        <p:nvPicPr>
          <p:cNvPr id="3" name="Immagine 2"/>
          <p:cNvPicPr>
            <a:picLocks noChangeAspect="1"/>
          </p:cNvPicPr>
          <p:nvPr/>
        </p:nvPicPr>
        <p:blipFill>
          <a:blip r:embed="rId2"/>
          <a:stretch>
            <a:fillRect/>
          </a:stretch>
        </p:blipFill>
        <p:spPr>
          <a:xfrm>
            <a:off x="142642" y="2610203"/>
            <a:ext cx="8835818" cy="2306298"/>
          </a:xfrm>
          <a:prstGeom prst="rect">
            <a:avLst/>
          </a:prstGeom>
        </p:spPr>
      </p:pic>
      <p:sp>
        <p:nvSpPr>
          <p:cNvPr id="4" name="Sottotitolo 2">
            <a:extLst>
              <a:ext uri="{FF2B5EF4-FFF2-40B4-BE49-F238E27FC236}">
                <a16:creationId xmlns:a16="http://schemas.microsoft.com/office/drawing/2014/main" id="{3A9F237A-6D40-45D6-C6B2-71D410162671}"/>
              </a:ext>
            </a:extLst>
          </p:cNvPr>
          <p:cNvSpPr txBox="1">
            <a:spLocks/>
          </p:cNvSpPr>
          <p:nvPr/>
        </p:nvSpPr>
        <p:spPr>
          <a:xfrm>
            <a:off x="324299" y="5091189"/>
            <a:ext cx="8654161" cy="71725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it-IT" sz="1400" dirty="0" smtClean="0">
                <a:solidFill>
                  <a:srgbClr val="C00000"/>
                </a:solidFill>
                <a:sym typeface="Helvetica"/>
              </a:rPr>
              <a:t>L’Obiettivo specifico è stato  confermato. Le Azioni previste sono in fase di avvio di realizzazione. Per l’Azione c.2 Welfare aziendale l’avviso è in fase di pubblicazione, la misura c.3 e in fase di affidamento e la misura c.1 in fase di definizione.</a:t>
            </a:r>
            <a:endParaRPr lang="it-IT" sz="1400" dirty="0" smtClean="0"/>
          </a:p>
          <a:p>
            <a:endParaRPr lang="it-IT" dirty="0" smtClean="0"/>
          </a:p>
          <a:p>
            <a:endParaRPr lang="it-IT" dirty="0" smtClean="0"/>
          </a:p>
          <a:p>
            <a:endParaRPr lang="it-IT" dirty="0"/>
          </a:p>
        </p:txBody>
      </p:sp>
    </p:spTree>
    <p:extLst>
      <p:ext uri="{BB962C8B-B14F-4D97-AF65-F5344CB8AC3E}">
        <p14:creationId xmlns:p14="http://schemas.microsoft.com/office/powerpoint/2010/main" val="15692341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81539" y="1143878"/>
            <a:ext cx="8596921" cy="780716"/>
          </a:xfrm>
        </p:spPr>
        <p:txBody>
          <a:bodyPr>
            <a:normAutofit fontScale="90000"/>
          </a:bodyPr>
          <a:lstStyle/>
          <a:p>
            <a:r>
              <a:rPr lang="it-IT" b="1" dirty="0" smtClean="0">
                <a:solidFill>
                  <a:srgbClr val="C00000"/>
                </a:solidFill>
              </a:rPr>
              <a:t>OS 4.4 (d) – Promuovere l’adattamento dei lavoratori, delle imprese e degli imprenditori ai cambiamenti</a:t>
            </a:r>
            <a:endParaRPr lang="it-IT" b="1" dirty="0">
              <a:solidFill>
                <a:srgbClr val="C00000"/>
              </a:solidFill>
            </a:endParaRPr>
          </a:p>
        </p:txBody>
      </p:sp>
      <p:pic>
        <p:nvPicPr>
          <p:cNvPr id="4" name="Immagine 3"/>
          <p:cNvPicPr>
            <a:picLocks noChangeAspect="1"/>
          </p:cNvPicPr>
          <p:nvPr/>
        </p:nvPicPr>
        <p:blipFill>
          <a:blip r:embed="rId2"/>
          <a:stretch>
            <a:fillRect/>
          </a:stretch>
        </p:blipFill>
        <p:spPr>
          <a:xfrm>
            <a:off x="381539" y="2345121"/>
            <a:ext cx="8678447" cy="2630010"/>
          </a:xfrm>
          <a:prstGeom prst="rect">
            <a:avLst/>
          </a:prstGeom>
        </p:spPr>
      </p:pic>
      <p:sp>
        <p:nvSpPr>
          <p:cNvPr id="5" name="Sottotitolo 2">
            <a:extLst>
              <a:ext uri="{FF2B5EF4-FFF2-40B4-BE49-F238E27FC236}">
                <a16:creationId xmlns:a16="http://schemas.microsoft.com/office/drawing/2014/main" id="{3A9F237A-6D40-45D6-C6B2-71D410162671}"/>
              </a:ext>
            </a:extLst>
          </p:cNvPr>
          <p:cNvSpPr txBox="1">
            <a:spLocks/>
          </p:cNvSpPr>
          <p:nvPr/>
        </p:nvSpPr>
        <p:spPr>
          <a:xfrm>
            <a:off x="324299" y="5091189"/>
            <a:ext cx="8654161" cy="71725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it-IT" sz="1400" dirty="0" smtClean="0">
                <a:solidFill>
                  <a:srgbClr val="C00000"/>
                </a:solidFill>
                <a:sym typeface="Helvetica"/>
              </a:rPr>
              <a:t>L’Obiettivo specifico è stato potenziato con parte delle risorse eliminato dall’Azione a.3 (Incentivi aziende in crisi). La misura di riqualificazione dei lavoratori costituisce uno strumento efficace e richiesto anche in altre Regioni.</a:t>
            </a:r>
            <a:endParaRPr lang="it-IT" sz="1400" dirty="0" smtClean="0"/>
          </a:p>
          <a:p>
            <a:endParaRPr lang="it-IT" dirty="0" smtClean="0"/>
          </a:p>
          <a:p>
            <a:endParaRPr lang="it-IT" dirty="0" smtClean="0"/>
          </a:p>
          <a:p>
            <a:endParaRPr lang="it-IT" dirty="0"/>
          </a:p>
        </p:txBody>
      </p:sp>
    </p:spTree>
    <p:extLst>
      <p:ext uri="{BB962C8B-B14F-4D97-AF65-F5344CB8AC3E}">
        <p14:creationId xmlns:p14="http://schemas.microsoft.com/office/powerpoint/2010/main" val="3707504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81539" y="1143878"/>
            <a:ext cx="8596921" cy="832968"/>
          </a:xfrm>
        </p:spPr>
        <p:txBody>
          <a:bodyPr>
            <a:normAutofit fontScale="90000"/>
          </a:bodyPr>
          <a:lstStyle/>
          <a:p>
            <a:r>
              <a:rPr lang="it-IT" b="1" dirty="0" smtClean="0">
                <a:solidFill>
                  <a:srgbClr val="C00000"/>
                </a:solidFill>
              </a:rPr>
              <a:t>OS 4.6 (f) – Promuovere la parità di accesso e di completamento di istruzione e formazione inclusiva e di qualità</a:t>
            </a:r>
            <a:endParaRPr lang="it-IT" b="1" dirty="0">
              <a:solidFill>
                <a:srgbClr val="C00000"/>
              </a:solidFill>
            </a:endParaRPr>
          </a:p>
        </p:txBody>
      </p:sp>
      <p:pic>
        <p:nvPicPr>
          <p:cNvPr id="5" name="Immagine 4"/>
          <p:cNvPicPr>
            <a:picLocks noChangeAspect="1"/>
          </p:cNvPicPr>
          <p:nvPr/>
        </p:nvPicPr>
        <p:blipFill>
          <a:blip r:embed="rId2"/>
          <a:stretch>
            <a:fillRect/>
          </a:stretch>
        </p:blipFill>
        <p:spPr>
          <a:xfrm>
            <a:off x="363330" y="1976846"/>
            <a:ext cx="8633338" cy="3061177"/>
          </a:xfrm>
          <a:prstGeom prst="rect">
            <a:avLst/>
          </a:prstGeom>
        </p:spPr>
      </p:pic>
    </p:spTree>
    <p:extLst>
      <p:ext uri="{BB962C8B-B14F-4D97-AF65-F5344CB8AC3E}">
        <p14:creationId xmlns:p14="http://schemas.microsoft.com/office/powerpoint/2010/main" val="10470995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b="1" dirty="0" smtClean="0">
                <a:solidFill>
                  <a:srgbClr val="C00000"/>
                </a:solidFill>
              </a:rPr>
              <a:t>OS 4.7 (g) – Promuovere l’apprendimento permanente (1 di 2)</a:t>
            </a:r>
            <a:endParaRPr lang="it-IT" b="1" dirty="0">
              <a:solidFill>
                <a:srgbClr val="C00000"/>
              </a:solidFill>
            </a:endParaRPr>
          </a:p>
        </p:txBody>
      </p:sp>
      <p:pic>
        <p:nvPicPr>
          <p:cNvPr id="3" name="Immagine 2"/>
          <p:cNvPicPr>
            <a:picLocks noChangeAspect="1"/>
          </p:cNvPicPr>
          <p:nvPr/>
        </p:nvPicPr>
        <p:blipFill>
          <a:blip r:embed="rId2"/>
          <a:stretch>
            <a:fillRect/>
          </a:stretch>
        </p:blipFill>
        <p:spPr>
          <a:xfrm>
            <a:off x="336222" y="1733982"/>
            <a:ext cx="8710124" cy="3299657"/>
          </a:xfrm>
          <a:prstGeom prst="rect">
            <a:avLst/>
          </a:prstGeom>
        </p:spPr>
      </p:pic>
    </p:spTree>
    <p:extLst>
      <p:ext uri="{BB962C8B-B14F-4D97-AF65-F5344CB8AC3E}">
        <p14:creationId xmlns:p14="http://schemas.microsoft.com/office/powerpoint/2010/main" val="37779316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81539" y="1352884"/>
            <a:ext cx="8596921" cy="394710"/>
          </a:xfrm>
        </p:spPr>
        <p:txBody>
          <a:bodyPr>
            <a:normAutofit fontScale="90000"/>
          </a:bodyPr>
          <a:lstStyle/>
          <a:p>
            <a:r>
              <a:rPr lang="it-IT" b="1" dirty="0" smtClean="0">
                <a:solidFill>
                  <a:srgbClr val="C00000"/>
                </a:solidFill>
              </a:rPr>
              <a:t>OS 4.7 (g) – Promuovere l’apprendimento permanente (2 di 2)</a:t>
            </a:r>
            <a:endParaRPr lang="it-IT" b="1" dirty="0">
              <a:solidFill>
                <a:srgbClr val="C00000"/>
              </a:solidFill>
            </a:endParaRPr>
          </a:p>
        </p:txBody>
      </p:sp>
      <p:pic>
        <p:nvPicPr>
          <p:cNvPr id="6" name="Immagine 5"/>
          <p:cNvPicPr>
            <a:picLocks noChangeAspect="1"/>
          </p:cNvPicPr>
          <p:nvPr/>
        </p:nvPicPr>
        <p:blipFill>
          <a:blip r:embed="rId2"/>
          <a:stretch>
            <a:fillRect/>
          </a:stretch>
        </p:blipFill>
        <p:spPr>
          <a:xfrm>
            <a:off x="257451" y="2199252"/>
            <a:ext cx="8721009" cy="1892016"/>
          </a:xfrm>
          <a:prstGeom prst="rect">
            <a:avLst/>
          </a:prstGeom>
        </p:spPr>
      </p:pic>
    </p:spTree>
    <p:extLst>
      <p:ext uri="{BB962C8B-B14F-4D97-AF65-F5344CB8AC3E}">
        <p14:creationId xmlns:p14="http://schemas.microsoft.com/office/powerpoint/2010/main" val="2966463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b="1" dirty="0" smtClean="0">
                <a:solidFill>
                  <a:srgbClr val="C00000"/>
                </a:solidFill>
              </a:rPr>
              <a:t>OS 4.8 (h) – Incentivare l’inclusione attiva</a:t>
            </a:r>
            <a:endParaRPr lang="it-IT" b="1" dirty="0">
              <a:solidFill>
                <a:srgbClr val="C00000"/>
              </a:solidFill>
            </a:endParaRPr>
          </a:p>
        </p:txBody>
      </p:sp>
      <p:pic>
        <p:nvPicPr>
          <p:cNvPr id="3" name="Immagine 2"/>
          <p:cNvPicPr>
            <a:picLocks noChangeAspect="1"/>
          </p:cNvPicPr>
          <p:nvPr/>
        </p:nvPicPr>
        <p:blipFill>
          <a:blip r:embed="rId2"/>
          <a:stretch>
            <a:fillRect/>
          </a:stretch>
        </p:blipFill>
        <p:spPr>
          <a:xfrm>
            <a:off x="319395" y="1935331"/>
            <a:ext cx="8478376" cy="2770561"/>
          </a:xfrm>
          <a:prstGeom prst="rect">
            <a:avLst/>
          </a:prstGeom>
        </p:spPr>
      </p:pic>
    </p:spTree>
    <p:extLst>
      <p:ext uri="{BB962C8B-B14F-4D97-AF65-F5344CB8AC3E}">
        <p14:creationId xmlns:p14="http://schemas.microsoft.com/office/powerpoint/2010/main" val="2875958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81539" y="1143877"/>
            <a:ext cx="8596921" cy="763299"/>
          </a:xfrm>
        </p:spPr>
        <p:txBody>
          <a:bodyPr>
            <a:normAutofit fontScale="90000"/>
          </a:bodyPr>
          <a:lstStyle/>
          <a:p>
            <a:r>
              <a:rPr lang="it-IT" b="1" dirty="0" smtClean="0">
                <a:solidFill>
                  <a:srgbClr val="C00000"/>
                </a:solidFill>
              </a:rPr>
              <a:t>OS 4.11 (k) – Migliorare l’accesso paritario e tempestivo ai servizi di qualità (1 di 2)</a:t>
            </a:r>
            <a:endParaRPr lang="it-IT" b="1" dirty="0">
              <a:solidFill>
                <a:srgbClr val="C00000"/>
              </a:solidFill>
            </a:endParaRPr>
          </a:p>
        </p:txBody>
      </p:sp>
      <p:pic>
        <p:nvPicPr>
          <p:cNvPr id="4" name="Immagine 3"/>
          <p:cNvPicPr>
            <a:picLocks noChangeAspect="1"/>
          </p:cNvPicPr>
          <p:nvPr/>
        </p:nvPicPr>
        <p:blipFill>
          <a:blip r:embed="rId2"/>
          <a:stretch>
            <a:fillRect/>
          </a:stretch>
        </p:blipFill>
        <p:spPr>
          <a:xfrm>
            <a:off x="213976" y="2223364"/>
            <a:ext cx="8684922" cy="2878846"/>
          </a:xfrm>
          <a:prstGeom prst="rect">
            <a:avLst/>
          </a:prstGeom>
        </p:spPr>
      </p:pic>
    </p:spTree>
    <p:extLst>
      <p:ext uri="{BB962C8B-B14F-4D97-AF65-F5344CB8AC3E}">
        <p14:creationId xmlns:p14="http://schemas.microsoft.com/office/powerpoint/2010/main" val="860605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98A50D-7062-1365-9F1C-13992372A6E0}"/>
            </a:ext>
          </a:extLst>
        </p:cNvPr>
        <p:cNvGrpSpPr/>
        <p:nvPr/>
      </p:nvGrpSpPr>
      <p:grpSpPr>
        <a:xfrm>
          <a:off x="0" y="0"/>
          <a:ext cx="0" cy="0"/>
          <a:chOff x="0" y="0"/>
          <a:chExt cx="0" cy="0"/>
        </a:xfrm>
      </p:grpSpPr>
      <p:sp>
        <p:nvSpPr>
          <p:cNvPr id="11" name="CasellaDiTesto 10">
            <a:extLst>
              <a:ext uri="{FF2B5EF4-FFF2-40B4-BE49-F238E27FC236}">
                <a16:creationId xmlns:a16="http://schemas.microsoft.com/office/drawing/2014/main" id="{3E6E223F-0337-8FF7-F807-97CD9F937052}"/>
              </a:ext>
            </a:extLst>
          </p:cNvPr>
          <p:cNvSpPr txBox="1"/>
          <p:nvPr/>
        </p:nvSpPr>
        <p:spPr>
          <a:xfrm>
            <a:off x="359999" y="1015429"/>
            <a:ext cx="8596921" cy="430887"/>
          </a:xfrm>
          <a:prstGeom prst="rect">
            <a:avLst/>
          </a:prstGeom>
          <a:noFill/>
        </p:spPr>
        <p:txBody>
          <a:bodyPr wrap="square" rtlCol="0">
            <a:spAutoFit/>
          </a:bodyPr>
          <a:lstStyle/>
          <a:p>
            <a:pPr algn="ctr"/>
            <a:r>
              <a:rPr lang="it-IT" sz="2200" b="1" dirty="0" smtClean="0">
                <a:solidFill>
                  <a:schemeClr val="accent1">
                    <a:lumMod val="50000"/>
                  </a:schemeClr>
                </a:solidFill>
              </a:rPr>
              <a:t>Istruttoria Riesame </a:t>
            </a:r>
            <a:r>
              <a:rPr lang="it-IT" sz="2200" b="1" dirty="0" smtClean="0">
                <a:solidFill>
                  <a:schemeClr val="accent1">
                    <a:lumMod val="50000"/>
                  </a:schemeClr>
                </a:solidFill>
              </a:rPr>
              <a:t>intermedio FESR</a:t>
            </a:r>
            <a:endParaRPr lang="it-IT" sz="2200" b="1" dirty="0">
              <a:solidFill>
                <a:schemeClr val="accent1">
                  <a:lumMod val="50000"/>
                </a:schemeClr>
              </a:solidFill>
            </a:endParaRPr>
          </a:p>
        </p:txBody>
      </p:sp>
      <p:sp>
        <p:nvSpPr>
          <p:cNvPr id="3" name="Sottotitolo 2">
            <a:extLst>
              <a:ext uri="{FF2B5EF4-FFF2-40B4-BE49-F238E27FC236}">
                <a16:creationId xmlns:a16="http://schemas.microsoft.com/office/drawing/2014/main" id="{C69ED44A-EBB8-C0F2-4322-E47C2AE0E58F}"/>
              </a:ext>
            </a:extLst>
          </p:cNvPr>
          <p:cNvSpPr>
            <a:spLocks noGrp="1"/>
          </p:cNvSpPr>
          <p:nvPr>
            <p:ph type="subTitle" idx="1"/>
          </p:nvPr>
        </p:nvSpPr>
        <p:spPr>
          <a:xfrm>
            <a:off x="452176" y="1473135"/>
            <a:ext cx="8088923" cy="4710644"/>
          </a:xfrm>
        </p:spPr>
        <p:txBody>
          <a:bodyPr>
            <a:noAutofit/>
          </a:bodyPr>
          <a:lstStyle/>
          <a:p>
            <a:pPr algn="just"/>
            <a:r>
              <a:rPr lang="it-IT" sz="2000" dirty="0" smtClean="0"/>
              <a:t>La Regione Abruzzo non ha realizzato la riprogrammazione in ambito STEP al 31.08.2024 e non prevede interventi diretti STEP nella attuale riprogrammazione.</a:t>
            </a:r>
          </a:p>
          <a:p>
            <a:pPr algn="just"/>
            <a:r>
              <a:rPr lang="it-IT" sz="2000" dirty="0" smtClean="0"/>
              <a:t>Per il perseguimento degli obiettivi previsti dall’articolo 18 del Regolamento (UE) 2021/1060, la Regione ha svolto le seguenti attività:</a:t>
            </a:r>
          </a:p>
          <a:p>
            <a:pPr marL="342900" indent="-342900" algn="just">
              <a:buFont typeface="Wingdings" panose="05000000000000000000" pitchFamily="2" charset="2"/>
              <a:buChar char="Ø"/>
            </a:pPr>
            <a:r>
              <a:rPr lang="it-IT" sz="2000" dirty="0" smtClean="0"/>
              <a:t>Avvio istruttoria per la verifica delle condizioni di sussistenza dei requisiti per la conferma delle Azioni presenti nei Programmi ovvero sostituzione delle Azioni per le quali sono stati riscontrate criticità di attuazione</a:t>
            </a:r>
            <a:r>
              <a:rPr lang="it-IT" sz="2000" dirty="0" smtClean="0"/>
              <a:t>;</a:t>
            </a:r>
          </a:p>
          <a:p>
            <a:pPr marL="342900" indent="-342900" algn="just">
              <a:buFont typeface="Wingdings" panose="05000000000000000000" pitchFamily="2" charset="2"/>
              <a:buChar char="Ø"/>
            </a:pPr>
            <a:r>
              <a:rPr lang="it-IT" sz="2000" dirty="0" smtClean="0"/>
              <a:t>Avvio dell’analisi del contesto socio economico della Regione;</a:t>
            </a:r>
            <a:endParaRPr lang="it-IT" sz="2000" dirty="0" smtClean="0"/>
          </a:p>
          <a:p>
            <a:pPr marL="342900" indent="-342900" algn="just">
              <a:buFont typeface="Wingdings" panose="05000000000000000000" pitchFamily="2" charset="2"/>
              <a:buChar char="Ø"/>
            </a:pPr>
            <a:r>
              <a:rPr lang="it-IT" sz="2000" dirty="0" smtClean="0"/>
              <a:t>Incontri con il partenariato per illustrare le modalità operative dell’istruttoria del Riesame intermedio e per condividerne le risultanze;</a:t>
            </a:r>
          </a:p>
          <a:p>
            <a:pPr marL="342900" indent="-342900" algn="just">
              <a:buFont typeface="Wingdings" panose="05000000000000000000" pitchFamily="2" charset="2"/>
              <a:buChar char="Ø"/>
            </a:pPr>
            <a:r>
              <a:rPr lang="it-IT" sz="2000" dirty="0" smtClean="0"/>
              <a:t>Ulteriori confronti e approfondimenti per esaminare e approfondire le analisi e le valutazioni per la predisposizione della documentazione rilevante ai fini del Riesame </a:t>
            </a:r>
            <a:r>
              <a:rPr lang="it-IT" sz="2000" dirty="0" smtClean="0"/>
              <a:t>intermedio.</a:t>
            </a:r>
            <a:endParaRPr lang="it-IT" sz="2000" dirty="0"/>
          </a:p>
        </p:txBody>
      </p:sp>
    </p:spTree>
    <p:extLst>
      <p:ext uri="{BB962C8B-B14F-4D97-AF65-F5344CB8AC3E}">
        <p14:creationId xmlns:p14="http://schemas.microsoft.com/office/powerpoint/2010/main" val="23935856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81539" y="1143877"/>
            <a:ext cx="8596921" cy="876511"/>
          </a:xfrm>
        </p:spPr>
        <p:txBody>
          <a:bodyPr>
            <a:normAutofit/>
          </a:bodyPr>
          <a:lstStyle/>
          <a:p>
            <a:r>
              <a:rPr lang="it-IT" b="1" dirty="0" smtClean="0">
                <a:solidFill>
                  <a:srgbClr val="C00000"/>
                </a:solidFill>
              </a:rPr>
              <a:t>OS 4.11 (k) – </a:t>
            </a:r>
            <a:r>
              <a:rPr lang="it-IT" b="1" dirty="0">
                <a:solidFill>
                  <a:srgbClr val="C00000"/>
                </a:solidFill>
              </a:rPr>
              <a:t>Migliorare l’accesso paritario e tempestivo ai servizi di qualità </a:t>
            </a:r>
            <a:r>
              <a:rPr lang="it-IT" b="1" dirty="0" smtClean="0">
                <a:solidFill>
                  <a:srgbClr val="C00000"/>
                </a:solidFill>
              </a:rPr>
              <a:t>(2 di 2)</a:t>
            </a:r>
            <a:endParaRPr lang="it-IT" b="1" dirty="0">
              <a:solidFill>
                <a:srgbClr val="C00000"/>
              </a:solidFill>
            </a:endParaRPr>
          </a:p>
        </p:txBody>
      </p:sp>
      <p:pic>
        <p:nvPicPr>
          <p:cNvPr id="3" name="Immagine 2"/>
          <p:cNvPicPr>
            <a:picLocks noChangeAspect="1"/>
          </p:cNvPicPr>
          <p:nvPr/>
        </p:nvPicPr>
        <p:blipFill>
          <a:blip r:embed="rId2"/>
          <a:stretch>
            <a:fillRect/>
          </a:stretch>
        </p:blipFill>
        <p:spPr>
          <a:xfrm>
            <a:off x="266675" y="2583909"/>
            <a:ext cx="8650825" cy="2920753"/>
          </a:xfrm>
          <a:prstGeom prst="rect">
            <a:avLst/>
          </a:prstGeom>
        </p:spPr>
      </p:pic>
    </p:spTree>
    <p:extLst>
      <p:ext uri="{BB962C8B-B14F-4D97-AF65-F5344CB8AC3E}">
        <p14:creationId xmlns:p14="http://schemas.microsoft.com/office/powerpoint/2010/main" val="15367280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81540" y="1239672"/>
            <a:ext cx="8596921" cy="859093"/>
          </a:xfrm>
        </p:spPr>
        <p:txBody>
          <a:bodyPr>
            <a:normAutofit fontScale="90000"/>
          </a:bodyPr>
          <a:lstStyle/>
          <a:p>
            <a:r>
              <a:rPr lang="it-IT" b="1" dirty="0" smtClean="0">
                <a:solidFill>
                  <a:srgbClr val="C00000"/>
                </a:solidFill>
              </a:rPr>
              <a:t>OS 4.12 (l) – Promuovere l’integrazione sociale delle persone a rischio di povertà o di esclusione sociale</a:t>
            </a:r>
            <a:endParaRPr lang="it-IT" b="1" dirty="0">
              <a:solidFill>
                <a:srgbClr val="C00000"/>
              </a:solidFill>
            </a:endParaRPr>
          </a:p>
        </p:txBody>
      </p:sp>
      <p:pic>
        <p:nvPicPr>
          <p:cNvPr id="5" name="Immagine 4"/>
          <p:cNvPicPr>
            <a:picLocks noChangeAspect="1"/>
          </p:cNvPicPr>
          <p:nvPr/>
        </p:nvPicPr>
        <p:blipFill>
          <a:blip r:embed="rId2"/>
          <a:stretch>
            <a:fillRect/>
          </a:stretch>
        </p:blipFill>
        <p:spPr>
          <a:xfrm>
            <a:off x="174549" y="2412274"/>
            <a:ext cx="8803912" cy="3563076"/>
          </a:xfrm>
          <a:prstGeom prst="rect">
            <a:avLst/>
          </a:prstGeom>
        </p:spPr>
      </p:pic>
    </p:spTree>
    <p:extLst>
      <p:ext uri="{BB962C8B-B14F-4D97-AF65-F5344CB8AC3E}">
        <p14:creationId xmlns:p14="http://schemas.microsoft.com/office/powerpoint/2010/main" val="6442104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asellaDiTesto 10">
            <a:extLst>
              <a:ext uri="{FF2B5EF4-FFF2-40B4-BE49-F238E27FC236}">
                <a16:creationId xmlns:a16="http://schemas.microsoft.com/office/drawing/2014/main" id="{81DFFE58-41E4-473E-B889-0483BEED83DE}"/>
              </a:ext>
            </a:extLst>
          </p:cNvPr>
          <p:cNvSpPr txBox="1"/>
          <p:nvPr/>
        </p:nvSpPr>
        <p:spPr>
          <a:xfrm>
            <a:off x="359999" y="1015429"/>
            <a:ext cx="8596921" cy="584775"/>
          </a:xfrm>
          <a:prstGeom prst="rect">
            <a:avLst/>
          </a:prstGeom>
          <a:noFill/>
        </p:spPr>
        <p:txBody>
          <a:bodyPr wrap="square" rtlCol="0">
            <a:spAutoFit/>
          </a:bodyPr>
          <a:lstStyle/>
          <a:p>
            <a:pPr algn="ctr"/>
            <a:r>
              <a:rPr lang="it-IT" sz="3200" b="1" dirty="0">
                <a:solidFill>
                  <a:schemeClr val="accent1">
                    <a:lumMod val="50000"/>
                  </a:schemeClr>
                </a:solidFill>
              </a:rPr>
              <a:t>Programmazione europea 2021 - 2027</a:t>
            </a:r>
          </a:p>
        </p:txBody>
      </p:sp>
      <p:sp>
        <p:nvSpPr>
          <p:cNvPr id="12" name="CasellaDiTesto 11">
            <a:extLst>
              <a:ext uri="{FF2B5EF4-FFF2-40B4-BE49-F238E27FC236}">
                <a16:creationId xmlns:a16="http://schemas.microsoft.com/office/drawing/2014/main" id="{8619DC46-F542-45F4-9A34-6D250131FBEF}"/>
              </a:ext>
            </a:extLst>
          </p:cNvPr>
          <p:cNvSpPr txBox="1"/>
          <p:nvPr/>
        </p:nvSpPr>
        <p:spPr>
          <a:xfrm>
            <a:off x="359999" y="1520258"/>
            <a:ext cx="8596921" cy="461665"/>
          </a:xfrm>
          <a:prstGeom prst="rect">
            <a:avLst/>
          </a:prstGeom>
          <a:noFill/>
        </p:spPr>
        <p:txBody>
          <a:bodyPr wrap="square" rtlCol="0">
            <a:spAutoFit/>
          </a:bodyPr>
          <a:lstStyle/>
          <a:p>
            <a:pPr algn="ctr"/>
            <a:r>
              <a:rPr lang="it-IT" sz="2400" b="1" dirty="0">
                <a:solidFill>
                  <a:schemeClr val="accent1">
                    <a:lumMod val="50000"/>
                  </a:schemeClr>
                </a:solidFill>
              </a:rPr>
              <a:t>PR FESR e PR FSE+ Abruzzo 2021 - 2027</a:t>
            </a:r>
          </a:p>
        </p:txBody>
      </p:sp>
      <p:sp>
        <p:nvSpPr>
          <p:cNvPr id="3" name="Sottotitolo 2">
            <a:extLst>
              <a:ext uri="{FF2B5EF4-FFF2-40B4-BE49-F238E27FC236}">
                <a16:creationId xmlns:a16="http://schemas.microsoft.com/office/drawing/2014/main" id="{3A9F237A-6D40-45D6-C6B2-71D410162671}"/>
              </a:ext>
            </a:extLst>
          </p:cNvPr>
          <p:cNvSpPr>
            <a:spLocks noGrp="1"/>
          </p:cNvSpPr>
          <p:nvPr>
            <p:ph type="subTitle" idx="1"/>
          </p:nvPr>
        </p:nvSpPr>
        <p:spPr>
          <a:xfrm>
            <a:off x="1034561" y="2486752"/>
            <a:ext cx="7074877" cy="1123956"/>
          </a:xfrm>
        </p:spPr>
        <p:txBody>
          <a:bodyPr>
            <a:normAutofit fontScale="92500" lnSpcReduction="20000"/>
          </a:bodyPr>
          <a:lstStyle/>
          <a:p>
            <a:r>
              <a:rPr kumimoji="0" lang="it-IT" sz="2400" b="0" i="0" u="none" strike="noStrike" cap="none" spc="0" normalizeH="0" baseline="0" dirty="0" smtClean="0">
                <a:ln>
                  <a:noFill/>
                </a:ln>
                <a:solidFill>
                  <a:srgbClr val="002060"/>
                </a:solidFill>
                <a:effectLst/>
                <a:uFillTx/>
                <a:sym typeface="Helvetica"/>
              </a:rPr>
              <a:t>Comitato di Sorveglianza</a:t>
            </a:r>
            <a:endParaRPr kumimoji="0" lang="it-IT" sz="2400" b="0" i="0" u="none" strike="noStrike" cap="none" spc="0" normalizeH="0" baseline="0" dirty="0">
              <a:ln>
                <a:noFill/>
              </a:ln>
              <a:solidFill>
                <a:srgbClr val="002060"/>
              </a:solidFill>
              <a:effectLst/>
              <a:uFillTx/>
              <a:sym typeface="Helvetica"/>
            </a:endParaRPr>
          </a:p>
          <a:p>
            <a:r>
              <a:rPr lang="it-IT" dirty="0" smtClean="0">
                <a:solidFill>
                  <a:srgbClr val="002060"/>
                </a:solidFill>
                <a:sym typeface="Helvetica"/>
              </a:rPr>
              <a:t>Riesame Intermedio ex art. 18 del</a:t>
            </a:r>
          </a:p>
          <a:p>
            <a:r>
              <a:rPr lang="it-IT" sz="2400" dirty="0" smtClean="0">
                <a:solidFill>
                  <a:srgbClr val="002060"/>
                </a:solidFill>
                <a:sym typeface="Helvetica"/>
              </a:rPr>
              <a:t>Regolamento UE 1060/2021</a:t>
            </a:r>
            <a:endParaRPr lang="it-IT" sz="2400" dirty="0">
              <a:solidFill>
                <a:srgbClr val="002060"/>
              </a:solidFill>
            </a:endParaRPr>
          </a:p>
          <a:p>
            <a:endParaRPr lang="it-IT" dirty="0"/>
          </a:p>
          <a:p>
            <a:endParaRPr lang="it-IT" dirty="0"/>
          </a:p>
          <a:p>
            <a:endParaRPr lang="it-IT" dirty="0"/>
          </a:p>
          <a:p>
            <a:endParaRPr lang="it-IT" dirty="0"/>
          </a:p>
        </p:txBody>
      </p:sp>
      <p:sp>
        <p:nvSpPr>
          <p:cNvPr id="2" name="CasellaDiTesto 1">
            <a:extLst>
              <a:ext uri="{FF2B5EF4-FFF2-40B4-BE49-F238E27FC236}">
                <a16:creationId xmlns:a16="http://schemas.microsoft.com/office/drawing/2014/main" id="{181B198D-CEE7-D0C1-BECF-D1DDA7B2E45E}"/>
              </a:ext>
            </a:extLst>
          </p:cNvPr>
          <p:cNvSpPr txBox="1"/>
          <p:nvPr/>
        </p:nvSpPr>
        <p:spPr>
          <a:xfrm>
            <a:off x="2812158" y="5153076"/>
            <a:ext cx="3519681" cy="369332"/>
          </a:xfrm>
          <a:prstGeom prst="rect">
            <a:avLst/>
          </a:prstGeom>
          <a:noFill/>
        </p:spPr>
        <p:txBody>
          <a:bodyPr wrap="none" rtlCol="0">
            <a:spAutoFit/>
          </a:bodyPr>
          <a:lstStyle/>
          <a:p>
            <a:pPr algn="ctr"/>
            <a:r>
              <a:rPr lang="it-IT" i="1" dirty="0">
                <a:solidFill>
                  <a:schemeClr val="accent6">
                    <a:lumMod val="50000"/>
                  </a:schemeClr>
                </a:solidFill>
              </a:rPr>
              <a:t>Siamo l’</a:t>
            </a:r>
            <a:r>
              <a:rPr lang="it-IT" b="1" i="1" dirty="0">
                <a:solidFill>
                  <a:schemeClr val="accent6">
                    <a:lumMod val="50000"/>
                  </a:schemeClr>
                </a:solidFill>
              </a:rPr>
              <a:t>Abruzzo</a:t>
            </a:r>
            <a:r>
              <a:rPr lang="it-IT" i="1" dirty="0">
                <a:solidFill>
                  <a:schemeClr val="accent6">
                    <a:lumMod val="50000"/>
                  </a:schemeClr>
                </a:solidFill>
              </a:rPr>
              <a:t>, generiamo </a:t>
            </a:r>
            <a:r>
              <a:rPr lang="it-IT" b="1" i="1" dirty="0">
                <a:solidFill>
                  <a:schemeClr val="accent6">
                    <a:lumMod val="50000"/>
                  </a:schemeClr>
                </a:solidFill>
              </a:rPr>
              <a:t>valore</a:t>
            </a:r>
          </a:p>
        </p:txBody>
      </p:sp>
      <p:sp>
        <p:nvSpPr>
          <p:cNvPr id="4" name="CasellaDiTesto 3">
            <a:extLst>
              <a:ext uri="{FF2B5EF4-FFF2-40B4-BE49-F238E27FC236}">
                <a16:creationId xmlns:a16="http://schemas.microsoft.com/office/drawing/2014/main" id="{0E49C2FD-D9A1-DA60-2060-E8E26F41C1DA}"/>
              </a:ext>
            </a:extLst>
          </p:cNvPr>
          <p:cNvSpPr txBox="1"/>
          <p:nvPr/>
        </p:nvSpPr>
        <p:spPr>
          <a:xfrm>
            <a:off x="3424776" y="5532518"/>
            <a:ext cx="2907063" cy="322845"/>
          </a:xfrm>
          <a:prstGeom prst="rect">
            <a:avLst/>
          </a:prstGeom>
          <a:noFill/>
        </p:spPr>
        <p:txBody>
          <a:bodyPr wrap="square">
            <a:spAutoFit/>
          </a:bodyPr>
          <a:lstStyle/>
          <a:p>
            <a:pPr algn="ctr">
              <a:lnSpc>
                <a:spcPct val="107000"/>
              </a:lnSpc>
              <a:spcAft>
                <a:spcPts val="600"/>
              </a:spcAft>
            </a:pPr>
            <a:r>
              <a:rPr lang="it-IT" sz="1400" b="1" i="1" dirty="0">
                <a:effectLst/>
                <a:ea typeface="Calibri" panose="020F0502020204030204" pitchFamily="34" charset="0"/>
                <a:cs typeface="Times New Roman" panose="02020603050405020304" pitchFamily="18" charset="0"/>
              </a:rPr>
              <a:t>L’Aquila, </a:t>
            </a:r>
            <a:r>
              <a:rPr lang="it-IT" sz="1400" b="1" i="1" dirty="0" smtClean="0">
                <a:effectLst/>
                <a:ea typeface="Calibri" panose="020F0502020204030204" pitchFamily="34" charset="0"/>
                <a:cs typeface="Times New Roman" panose="02020603050405020304" pitchFamily="18" charset="0"/>
              </a:rPr>
              <a:t>18 marzo 2025</a:t>
            </a:r>
            <a:endParaRPr lang="it-IT" sz="1400" dirty="0">
              <a:effectLst/>
              <a:ea typeface="Calibri" panose="020F0502020204030204" pitchFamily="34" charset="0"/>
              <a:cs typeface="Times New Roman" panose="02020603050405020304" pitchFamily="18" charset="0"/>
            </a:endParaRPr>
          </a:p>
        </p:txBody>
      </p:sp>
      <p:sp>
        <p:nvSpPr>
          <p:cNvPr id="8" name="Sottotitolo 2">
            <a:extLst>
              <a:ext uri="{FF2B5EF4-FFF2-40B4-BE49-F238E27FC236}">
                <a16:creationId xmlns:a16="http://schemas.microsoft.com/office/drawing/2014/main" id="{3A9F237A-6D40-45D6-C6B2-71D410162671}"/>
              </a:ext>
            </a:extLst>
          </p:cNvPr>
          <p:cNvSpPr txBox="1">
            <a:spLocks/>
          </p:cNvSpPr>
          <p:nvPr/>
        </p:nvSpPr>
        <p:spPr>
          <a:xfrm>
            <a:off x="1121020" y="3819914"/>
            <a:ext cx="7074877" cy="112395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it-IT" sz="2200" b="1" dirty="0" smtClean="0">
                <a:solidFill>
                  <a:srgbClr val="C00000"/>
                </a:solidFill>
                <a:sym typeface="Helvetica"/>
              </a:rPr>
              <a:t>Punto 6) Approvazione modifica del </a:t>
            </a:r>
          </a:p>
          <a:p>
            <a:r>
              <a:rPr lang="it-IT" sz="2200" b="1" dirty="0" smtClean="0">
                <a:solidFill>
                  <a:srgbClr val="C00000"/>
                </a:solidFill>
                <a:sym typeface="Helvetica"/>
              </a:rPr>
              <a:t>PR Abruzzo FSE+ 2021 2027</a:t>
            </a:r>
            <a:endParaRPr lang="it-IT" sz="2200" b="1" dirty="0" smtClean="0">
              <a:solidFill>
                <a:srgbClr val="C00000"/>
              </a:solidFill>
            </a:endParaRPr>
          </a:p>
          <a:p>
            <a:endParaRPr lang="it-IT" dirty="0" smtClean="0"/>
          </a:p>
          <a:p>
            <a:endParaRPr lang="it-IT" dirty="0" smtClean="0"/>
          </a:p>
          <a:p>
            <a:endParaRPr lang="it-IT" dirty="0" smtClean="0"/>
          </a:p>
          <a:p>
            <a:endParaRPr lang="it-IT" dirty="0"/>
          </a:p>
        </p:txBody>
      </p:sp>
    </p:spTree>
    <p:extLst>
      <p:ext uri="{BB962C8B-B14F-4D97-AF65-F5344CB8AC3E}">
        <p14:creationId xmlns:p14="http://schemas.microsoft.com/office/powerpoint/2010/main" val="9619859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6322E6-666E-7EB8-FE46-216B26285C73}"/>
            </a:ext>
          </a:extLst>
        </p:cNvPr>
        <p:cNvGrpSpPr/>
        <p:nvPr/>
      </p:nvGrpSpPr>
      <p:grpSpPr>
        <a:xfrm>
          <a:off x="0" y="0"/>
          <a:ext cx="0" cy="0"/>
          <a:chOff x="0" y="0"/>
          <a:chExt cx="0" cy="0"/>
        </a:xfrm>
      </p:grpSpPr>
      <p:sp>
        <p:nvSpPr>
          <p:cNvPr id="11" name="CasellaDiTesto 10">
            <a:extLst>
              <a:ext uri="{FF2B5EF4-FFF2-40B4-BE49-F238E27FC236}">
                <a16:creationId xmlns:a16="http://schemas.microsoft.com/office/drawing/2014/main" id="{367B5877-92FC-51B8-C17A-E14DED1E8B3B}"/>
              </a:ext>
            </a:extLst>
          </p:cNvPr>
          <p:cNvSpPr txBox="1"/>
          <p:nvPr/>
        </p:nvSpPr>
        <p:spPr>
          <a:xfrm>
            <a:off x="360000" y="1015429"/>
            <a:ext cx="8596921" cy="430887"/>
          </a:xfrm>
          <a:prstGeom prst="rect">
            <a:avLst/>
          </a:prstGeom>
          <a:noFill/>
        </p:spPr>
        <p:txBody>
          <a:bodyPr wrap="square" rtlCol="0">
            <a:spAutoFit/>
          </a:bodyPr>
          <a:lstStyle/>
          <a:p>
            <a:pPr algn="ctr"/>
            <a:r>
              <a:rPr lang="it-IT" sz="2200" b="1" dirty="0" smtClean="0">
                <a:solidFill>
                  <a:srgbClr val="C00000"/>
                </a:solidFill>
              </a:rPr>
              <a:t>FSE+ - Le modifiche proposte dai Dipartimenti</a:t>
            </a:r>
            <a:endParaRPr lang="it-IT" sz="2200" b="1" dirty="0">
              <a:solidFill>
                <a:schemeClr val="accent1">
                  <a:lumMod val="50000"/>
                </a:schemeClr>
              </a:solidFill>
            </a:endParaRPr>
          </a:p>
        </p:txBody>
      </p:sp>
      <p:sp>
        <p:nvSpPr>
          <p:cNvPr id="3" name="Sottotitolo 2">
            <a:extLst>
              <a:ext uri="{FF2B5EF4-FFF2-40B4-BE49-F238E27FC236}">
                <a16:creationId xmlns:a16="http://schemas.microsoft.com/office/drawing/2014/main" id="{8C4A1723-7F03-8E83-A22F-B9B7AFBA3024}"/>
              </a:ext>
            </a:extLst>
          </p:cNvPr>
          <p:cNvSpPr>
            <a:spLocks noGrp="1"/>
          </p:cNvSpPr>
          <p:nvPr>
            <p:ph type="subTitle" idx="1"/>
          </p:nvPr>
        </p:nvSpPr>
        <p:spPr>
          <a:xfrm>
            <a:off x="553036" y="4624251"/>
            <a:ext cx="8088923" cy="1602378"/>
          </a:xfrm>
        </p:spPr>
        <p:txBody>
          <a:bodyPr>
            <a:noAutofit/>
          </a:bodyPr>
          <a:lstStyle/>
          <a:p>
            <a:pPr algn="just"/>
            <a:r>
              <a:rPr lang="it-IT" sz="1800" dirty="0" smtClean="0">
                <a:solidFill>
                  <a:srgbClr val="C00000"/>
                </a:solidFill>
              </a:rPr>
              <a:t>Il valore della flessibilità in termini di contributo UE per il PR Abruzzo FSE+ 2021 2027 è di Euro 24,3 mln per una spesa complessiva di Euro 61 mln circa.</a:t>
            </a:r>
          </a:p>
          <a:p>
            <a:pPr algn="just"/>
            <a:r>
              <a:rPr lang="it-IT" sz="1800" dirty="0" smtClean="0">
                <a:solidFill>
                  <a:srgbClr val="C00000"/>
                </a:solidFill>
              </a:rPr>
              <a:t>Le modifiche proposte prevedono una riallocazione delle risorse nell’ambito delle Priorità ma con una sostanziale conferma dell’impianto preesistente e una razionalizzazione delle Azioni.</a:t>
            </a:r>
          </a:p>
        </p:txBody>
      </p:sp>
      <p:pic>
        <p:nvPicPr>
          <p:cNvPr id="4" name="Immagine 3"/>
          <p:cNvPicPr>
            <a:picLocks noChangeAspect="1"/>
          </p:cNvPicPr>
          <p:nvPr/>
        </p:nvPicPr>
        <p:blipFill>
          <a:blip r:embed="rId2"/>
          <a:stretch>
            <a:fillRect/>
          </a:stretch>
        </p:blipFill>
        <p:spPr>
          <a:xfrm>
            <a:off x="553036" y="1446316"/>
            <a:ext cx="8032160" cy="2895014"/>
          </a:xfrm>
          <a:prstGeom prst="rect">
            <a:avLst/>
          </a:prstGeom>
        </p:spPr>
      </p:pic>
    </p:spTree>
    <p:extLst>
      <p:ext uri="{BB962C8B-B14F-4D97-AF65-F5344CB8AC3E}">
        <p14:creationId xmlns:p14="http://schemas.microsoft.com/office/powerpoint/2010/main" val="25895399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6322E6-666E-7EB8-FE46-216B26285C73}"/>
            </a:ext>
          </a:extLst>
        </p:cNvPr>
        <p:cNvGrpSpPr/>
        <p:nvPr/>
      </p:nvGrpSpPr>
      <p:grpSpPr>
        <a:xfrm>
          <a:off x="0" y="0"/>
          <a:ext cx="0" cy="0"/>
          <a:chOff x="0" y="0"/>
          <a:chExt cx="0" cy="0"/>
        </a:xfrm>
      </p:grpSpPr>
      <p:sp>
        <p:nvSpPr>
          <p:cNvPr id="11" name="CasellaDiTesto 10">
            <a:extLst>
              <a:ext uri="{FF2B5EF4-FFF2-40B4-BE49-F238E27FC236}">
                <a16:creationId xmlns:a16="http://schemas.microsoft.com/office/drawing/2014/main" id="{367B5877-92FC-51B8-C17A-E14DED1E8B3B}"/>
              </a:ext>
            </a:extLst>
          </p:cNvPr>
          <p:cNvSpPr txBox="1"/>
          <p:nvPr/>
        </p:nvSpPr>
        <p:spPr>
          <a:xfrm>
            <a:off x="360000" y="1015429"/>
            <a:ext cx="8596921" cy="430887"/>
          </a:xfrm>
          <a:prstGeom prst="rect">
            <a:avLst/>
          </a:prstGeom>
          <a:noFill/>
        </p:spPr>
        <p:txBody>
          <a:bodyPr wrap="square" rtlCol="0">
            <a:spAutoFit/>
          </a:bodyPr>
          <a:lstStyle/>
          <a:p>
            <a:pPr algn="ctr"/>
            <a:r>
              <a:rPr lang="it-IT" sz="2200" b="1" dirty="0" smtClean="0">
                <a:solidFill>
                  <a:srgbClr val="C00000"/>
                </a:solidFill>
              </a:rPr>
              <a:t>OS FSE+ - Le modifiche proposte </a:t>
            </a:r>
            <a:r>
              <a:rPr lang="it-IT" sz="2200" b="1" dirty="0" smtClean="0">
                <a:solidFill>
                  <a:srgbClr val="C00000"/>
                </a:solidFill>
              </a:rPr>
              <a:t>a seguito del Riesame</a:t>
            </a:r>
            <a:endParaRPr lang="it-IT" sz="2200" b="1" dirty="0">
              <a:solidFill>
                <a:schemeClr val="accent1">
                  <a:lumMod val="50000"/>
                </a:schemeClr>
              </a:solidFill>
            </a:endParaRPr>
          </a:p>
        </p:txBody>
      </p:sp>
      <p:pic>
        <p:nvPicPr>
          <p:cNvPr id="7" name="Immagine 6"/>
          <p:cNvPicPr>
            <a:picLocks noChangeAspect="1"/>
          </p:cNvPicPr>
          <p:nvPr/>
        </p:nvPicPr>
        <p:blipFill>
          <a:blip r:embed="rId2"/>
          <a:stretch>
            <a:fillRect/>
          </a:stretch>
        </p:blipFill>
        <p:spPr>
          <a:xfrm>
            <a:off x="290013" y="1446316"/>
            <a:ext cx="8523061" cy="4524125"/>
          </a:xfrm>
          <a:prstGeom prst="rect">
            <a:avLst/>
          </a:prstGeom>
        </p:spPr>
      </p:pic>
    </p:spTree>
    <p:extLst>
      <p:ext uri="{BB962C8B-B14F-4D97-AF65-F5344CB8AC3E}">
        <p14:creationId xmlns:p14="http://schemas.microsoft.com/office/powerpoint/2010/main" val="30724803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BDB14FA7-775B-CD18-3167-52956ED88CD7}"/>
              </a:ext>
            </a:extLst>
          </p:cNvPr>
          <p:cNvSpPr txBox="1"/>
          <p:nvPr/>
        </p:nvSpPr>
        <p:spPr>
          <a:xfrm>
            <a:off x="2286000" y="3244334"/>
            <a:ext cx="4572000" cy="369332"/>
          </a:xfrm>
          <a:prstGeom prst="rect">
            <a:avLst/>
          </a:prstGeom>
          <a:noFill/>
        </p:spPr>
        <p:txBody>
          <a:bodyPr wrap="square">
            <a:spAutoFit/>
          </a:bodyPr>
          <a:lstStyle/>
          <a:p>
            <a:pPr algn="ctr"/>
            <a:r>
              <a:rPr lang="it-IT" b="1" dirty="0">
                <a:solidFill>
                  <a:srgbClr val="FF0000"/>
                </a:solidFill>
              </a:rPr>
              <a:t>GRAZIE PER L’ATTENZIONE</a:t>
            </a:r>
          </a:p>
        </p:txBody>
      </p:sp>
    </p:spTree>
    <p:extLst>
      <p:ext uri="{BB962C8B-B14F-4D97-AF65-F5344CB8AC3E}">
        <p14:creationId xmlns:p14="http://schemas.microsoft.com/office/powerpoint/2010/main" val="2902038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98A50D-7062-1365-9F1C-13992372A6E0}"/>
            </a:ext>
          </a:extLst>
        </p:cNvPr>
        <p:cNvGrpSpPr/>
        <p:nvPr/>
      </p:nvGrpSpPr>
      <p:grpSpPr>
        <a:xfrm>
          <a:off x="0" y="0"/>
          <a:ext cx="0" cy="0"/>
          <a:chOff x="0" y="0"/>
          <a:chExt cx="0" cy="0"/>
        </a:xfrm>
      </p:grpSpPr>
      <p:sp>
        <p:nvSpPr>
          <p:cNvPr id="11" name="CasellaDiTesto 10">
            <a:extLst>
              <a:ext uri="{FF2B5EF4-FFF2-40B4-BE49-F238E27FC236}">
                <a16:creationId xmlns:a16="http://schemas.microsoft.com/office/drawing/2014/main" id="{3E6E223F-0337-8FF7-F807-97CD9F937052}"/>
              </a:ext>
            </a:extLst>
          </p:cNvPr>
          <p:cNvSpPr txBox="1"/>
          <p:nvPr/>
        </p:nvSpPr>
        <p:spPr>
          <a:xfrm>
            <a:off x="359999" y="1015429"/>
            <a:ext cx="8596921" cy="430887"/>
          </a:xfrm>
          <a:prstGeom prst="rect">
            <a:avLst/>
          </a:prstGeom>
          <a:noFill/>
        </p:spPr>
        <p:txBody>
          <a:bodyPr wrap="square" rtlCol="0">
            <a:spAutoFit/>
          </a:bodyPr>
          <a:lstStyle/>
          <a:p>
            <a:pPr algn="ctr"/>
            <a:r>
              <a:rPr lang="it-IT" sz="2200" b="1" dirty="0" smtClean="0">
                <a:solidFill>
                  <a:schemeClr val="accent1">
                    <a:lumMod val="50000"/>
                  </a:schemeClr>
                </a:solidFill>
              </a:rPr>
              <a:t>Esiti Riesame intermedio e procedimenti conseguenti</a:t>
            </a:r>
            <a:endParaRPr lang="it-IT" sz="2200" b="1" dirty="0">
              <a:solidFill>
                <a:schemeClr val="accent1">
                  <a:lumMod val="50000"/>
                </a:schemeClr>
              </a:solidFill>
            </a:endParaRPr>
          </a:p>
        </p:txBody>
      </p:sp>
      <p:sp>
        <p:nvSpPr>
          <p:cNvPr id="3" name="Sottotitolo 2">
            <a:extLst>
              <a:ext uri="{FF2B5EF4-FFF2-40B4-BE49-F238E27FC236}">
                <a16:creationId xmlns:a16="http://schemas.microsoft.com/office/drawing/2014/main" id="{C69ED44A-EBB8-C0F2-4322-E47C2AE0E58F}"/>
              </a:ext>
            </a:extLst>
          </p:cNvPr>
          <p:cNvSpPr>
            <a:spLocks noGrp="1"/>
          </p:cNvSpPr>
          <p:nvPr>
            <p:ph type="subTitle" idx="1"/>
          </p:nvPr>
        </p:nvSpPr>
        <p:spPr>
          <a:xfrm>
            <a:off x="487010" y="1769226"/>
            <a:ext cx="8088923" cy="3386248"/>
          </a:xfrm>
        </p:spPr>
        <p:txBody>
          <a:bodyPr>
            <a:noAutofit/>
          </a:bodyPr>
          <a:lstStyle/>
          <a:p>
            <a:pPr algn="just"/>
            <a:r>
              <a:rPr lang="it-IT" sz="2000" dirty="0" smtClean="0"/>
              <a:t>Le procedure di Riesame hanno evidenziato la necessità e l’opportunità di apportare modifiche ai Programmi regionali. Tenuto conto dell’unicità del Comitato di Sorveglianza per i programmi FESR e FSE+ è stato convocato il Comitato di Sorveglianza con le seguenti finalità: </a:t>
            </a:r>
          </a:p>
          <a:p>
            <a:pPr marL="342900" indent="-342900" algn="just">
              <a:buFont typeface="Wingdings" panose="05000000000000000000" pitchFamily="2" charset="2"/>
              <a:buChar char="Ø"/>
            </a:pPr>
            <a:r>
              <a:rPr lang="it-IT" sz="2000" dirty="0" smtClean="0"/>
              <a:t>Approvazione della riprogrammazione per il PR Abruzzo FESR 2021 2027 e del PR Abruzzo FSE+ 2021 2027;</a:t>
            </a:r>
          </a:p>
          <a:p>
            <a:pPr marL="342900" indent="-342900" algn="just">
              <a:buFont typeface="Wingdings" panose="05000000000000000000" pitchFamily="2" charset="2"/>
              <a:buChar char="Ø"/>
            </a:pPr>
            <a:r>
              <a:rPr lang="it-IT" sz="2000" dirty="0" smtClean="0"/>
              <a:t>Esame delle note di accompagnamento illustrative delle modifiche proposte per la riprogrammazione;</a:t>
            </a:r>
          </a:p>
          <a:p>
            <a:pPr marL="342900" indent="-342900" algn="just">
              <a:buFont typeface="Wingdings" panose="05000000000000000000" pitchFamily="2" charset="2"/>
              <a:buChar char="Ø"/>
            </a:pPr>
            <a:r>
              <a:rPr lang="it-IT" sz="2000" dirty="0" smtClean="0"/>
              <a:t>Esame della bozza di Relazione per la Valutazione e richiesta dell’importo per la flessibilità.</a:t>
            </a:r>
            <a:endParaRPr lang="it-IT" sz="2000" dirty="0"/>
          </a:p>
        </p:txBody>
      </p:sp>
    </p:spTree>
    <p:extLst>
      <p:ext uri="{BB962C8B-B14F-4D97-AF65-F5344CB8AC3E}">
        <p14:creationId xmlns:p14="http://schemas.microsoft.com/office/powerpoint/2010/main" val="3919556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6322E6-666E-7EB8-FE46-216B26285C73}"/>
            </a:ext>
          </a:extLst>
        </p:cNvPr>
        <p:cNvGrpSpPr/>
        <p:nvPr/>
      </p:nvGrpSpPr>
      <p:grpSpPr>
        <a:xfrm>
          <a:off x="0" y="0"/>
          <a:ext cx="0" cy="0"/>
          <a:chOff x="0" y="0"/>
          <a:chExt cx="0" cy="0"/>
        </a:xfrm>
      </p:grpSpPr>
      <p:sp>
        <p:nvSpPr>
          <p:cNvPr id="11" name="CasellaDiTesto 10">
            <a:extLst>
              <a:ext uri="{FF2B5EF4-FFF2-40B4-BE49-F238E27FC236}">
                <a16:creationId xmlns:a16="http://schemas.microsoft.com/office/drawing/2014/main" id="{367B5877-92FC-51B8-C17A-E14DED1E8B3B}"/>
              </a:ext>
            </a:extLst>
          </p:cNvPr>
          <p:cNvSpPr txBox="1"/>
          <p:nvPr/>
        </p:nvSpPr>
        <p:spPr>
          <a:xfrm>
            <a:off x="359996" y="945761"/>
            <a:ext cx="8596921" cy="430887"/>
          </a:xfrm>
          <a:prstGeom prst="rect">
            <a:avLst/>
          </a:prstGeom>
          <a:noFill/>
        </p:spPr>
        <p:txBody>
          <a:bodyPr wrap="square" rtlCol="0">
            <a:spAutoFit/>
          </a:bodyPr>
          <a:lstStyle/>
          <a:p>
            <a:pPr algn="ctr"/>
            <a:r>
              <a:rPr lang="it-IT" sz="2200" b="1" dirty="0" smtClean="0">
                <a:solidFill>
                  <a:schemeClr val="accent1">
                    <a:lumMod val="50000"/>
                  </a:schemeClr>
                </a:solidFill>
              </a:rPr>
              <a:t>PR Abruzzo FESR 2021 2027 – Stato di attuazione OP 1</a:t>
            </a:r>
            <a:endParaRPr lang="it-IT" sz="2200" b="1" dirty="0">
              <a:solidFill>
                <a:schemeClr val="accent1">
                  <a:lumMod val="50000"/>
                </a:schemeClr>
              </a:solidFill>
            </a:endParaRPr>
          </a:p>
        </p:txBody>
      </p:sp>
      <p:sp>
        <p:nvSpPr>
          <p:cNvPr id="3" name="Sottotitolo 2">
            <a:extLst>
              <a:ext uri="{FF2B5EF4-FFF2-40B4-BE49-F238E27FC236}">
                <a16:creationId xmlns:a16="http://schemas.microsoft.com/office/drawing/2014/main" id="{8C4A1723-7F03-8E83-A22F-B9B7AFBA3024}"/>
              </a:ext>
            </a:extLst>
          </p:cNvPr>
          <p:cNvSpPr>
            <a:spLocks noGrp="1"/>
          </p:cNvSpPr>
          <p:nvPr>
            <p:ph type="subTitle" idx="1"/>
          </p:nvPr>
        </p:nvSpPr>
        <p:spPr>
          <a:xfrm>
            <a:off x="613994" y="3474719"/>
            <a:ext cx="8088923" cy="2865121"/>
          </a:xfrm>
        </p:spPr>
        <p:txBody>
          <a:bodyPr>
            <a:noAutofit/>
          </a:bodyPr>
          <a:lstStyle/>
          <a:p>
            <a:pPr algn="just"/>
            <a:r>
              <a:rPr lang="it-IT" sz="1600" dirty="0" smtClean="0">
                <a:solidFill>
                  <a:schemeClr val="accent5">
                    <a:lumMod val="50000"/>
                  </a:schemeClr>
                </a:solidFill>
              </a:rPr>
              <a:t>La carenza di risorse regionali a titolo di cofinanziamento regionale ha limitato l’avvio della realizzazione in generale del Programma. L’Accordo di Coesione ha consentito di impiegare 97 </a:t>
            </a:r>
            <a:r>
              <a:rPr lang="it-IT" sz="1600" dirty="0" err="1" smtClean="0">
                <a:solidFill>
                  <a:schemeClr val="accent5">
                    <a:lumMod val="50000"/>
                  </a:schemeClr>
                </a:solidFill>
              </a:rPr>
              <a:t>Meuro</a:t>
            </a:r>
            <a:r>
              <a:rPr lang="it-IT" sz="1600" dirty="0" smtClean="0">
                <a:solidFill>
                  <a:schemeClr val="accent5">
                    <a:lumMod val="50000"/>
                  </a:schemeClr>
                </a:solidFill>
              </a:rPr>
              <a:t> del FSE 2021 2027 in sostituzione del cofinanziamento regionale. Tutti gli interventi sono ormai in fase di avvio.</a:t>
            </a:r>
          </a:p>
          <a:p>
            <a:pPr algn="just"/>
            <a:r>
              <a:rPr lang="it-IT" sz="1600" dirty="0" smtClean="0">
                <a:solidFill>
                  <a:schemeClr val="accent5">
                    <a:lumMod val="50000"/>
                  </a:schemeClr>
                </a:solidFill>
              </a:rPr>
              <a:t>Per l’Azione 1.1 è stato realizzato un primo avviso di 35 </a:t>
            </a:r>
            <a:r>
              <a:rPr lang="it-IT" sz="1600" dirty="0" err="1" smtClean="0">
                <a:solidFill>
                  <a:schemeClr val="accent5">
                    <a:lumMod val="50000"/>
                  </a:schemeClr>
                </a:solidFill>
              </a:rPr>
              <a:t>Meuro</a:t>
            </a:r>
            <a:r>
              <a:rPr lang="it-IT" sz="1600" dirty="0" smtClean="0">
                <a:solidFill>
                  <a:schemeClr val="accent5">
                    <a:lumMod val="50000"/>
                  </a:schemeClr>
                </a:solidFill>
              </a:rPr>
              <a:t> ed è in fase di lancio il secondo avviso per 50 </a:t>
            </a:r>
            <a:r>
              <a:rPr lang="it-IT" sz="1600" dirty="0" err="1" smtClean="0">
                <a:solidFill>
                  <a:schemeClr val="accent5">
                    <a:lumMod val="50000"/>
                  </a:schemeClr>
                </a:solidFill>
              </a:rPr>
              <a:t>Meuro</a:t>
            </a:r>
            <a:r>
              <a:rPr lang="it-IT" sz="1600" dirty="0" smtClean="0">
                <a:solidFill>
                  <a:schemeClr val="accent5">
                    <a:lumMod val="50000"/>
                  </a:schemeClr>
                </a:solidFill>
              </a:rPr>
              <a:t> + 8 </a:t>
            </a:r>
            <a:r>
              <a:rPr lang="it-IT" sz="1600" dirty="0" err="1" smtClean="0">
                <a:solidFill>
                  <a:schemeClr val="accent5">
                    <a:lumMod val="50000"/>
                  </a:schemeClr>
                </a:solidFill>
              </a:rPr>
              <a:t>Meuro</a:t>
            </a:r>
            <a:r>
              <a:rPr lang="it-IT" sz="1600" dirty="0" smtClean="0">
                <a:solidFill>
                  <a:schemeClr val="accent5">
                    <a:lumMod val="50000"/>
                  </a:schemeClr>
                </a:solidFill>
              </a:rPr>
              <a:t> Azione 1.2. Le risorse dell’Azione 1.3.1 «Sostegno alla competitività» e dell’Azione 1.3.2 «Sostegno alla nascita di imprese innovative» saranno impiegato a seguito della riprogrammazione. </a:t>
            </a:r>
          </a:p>
          <a:p>
            <a:pPr algn="just"/>
            <a:r>
              <a:rPr lang="it-IT" sz="1600" dirty="0" smtClean="0">
                <a:solidFill>
                  <a:schemeClr val="accent5">
                    <a:lumMod val="50000"/>
                  </a:schemeClr>
                </a:solidFill>
              </a:rPr>
              <a:t>L’Azione 1.5.1 inerente la connettività digitale (Progetto RAN «strategico») è stato avviato con convenzione sottoscritta.</a:t>
            </a:r>
            <a:endParaRPr lang="it-IT" sz="1600" dirty="0">
              <a:solidFill>
                <a:schemeClr val="accent5">
                  <a:lumMod val="50000"/>
                </a:schemeClr>
              </a:solidFill>
            </a:endParaRPr>
          </a:p>
        </p:txBody>
      </p:sp>
      <p:pic>
        <p:nvPicPr>
          <p:cNvPr id="6" name="Immagine 5"/>
          <p:cNvPicPr>
            <a:picLocks noChangeAspect="1"/>
          </p:cNvPicPr>
          <p:nvPr/>
        </p:nvPicPr>
        <p:blipFill>
          <a:blip r:embed="rId2"/>
          <a:stretch>
            <a:fillRect/>
          </a:stretch>
        </p:blipFill>
        <p:spPr>
          <a:xfrm>
            <a:off x="794676" y="1376648"/>
            <a:ext cx="7727557" cy="1992052"/>
          </a:xfrm>
          <a:prstGeom prst="rect">
            <a:avLst/>
          </a:prstGeom>
        </p:spPr>
      </p:pic>
    </p:spTree>
    <p:extLst>
      <p:ext uri="{BB962C8B-B14F-4D97-AF65-F5344CB8AC3E}">
        <p14:creationId xmlns:p14="http://schemas.microsoft.com/office/powerpoint/2010/main" val="4198707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6322E6-666E-7EB8-FE46-216B26285C73}"/>
            </a:ext>
          </a:extLst>
        </p:cNvPr>
        <p:cNvGrpSpPr/>
        <p:nvPr/>
      </p:nvGrpSpPr>
      <p:grpSpPr>
        <a:xfrm>
          <a:off x="0" y="0"/>
          <a:ext cx="0" cy="0"/>
          <a:chOff x="0" y="0"/>
          <a:chExt cx="0" cy="0"/>
        </a:xfrm>
      </p:grpSpPr>
      <p:sp>
        <p:nvSpPr>
          <p:cNvPr id="11" name="CasellaDiTesto 10">
            <a:extLst>
              <a:ext uri="{FF2B5EF4-FFF2-40B4-BE49-F238E27FC236}">
                <a16:creationId xmlns:a16="http://schemas.microsoft.com/office/drawing/2014/main" id="{367B5877-92FC-51B8-C17A-E14DED1E8B3B}"/>
              </a:ext>
            </a:extLst>
          </p:cNvPr>
          <p:cNvSpPr txBox="1"/>
          <p:nvPr/>
        </p:nvSpPr>
        <p:spPr>
          <a:xfrm>
            <a:off x="342578" y="945761"/>
            <a:ext cx="8596921" cy="430887"/>
          </a:xfrm>
          <a:prstGeom prst="rect">
            <a:avLst/>
          </a:prstGeom>
          <a:noFill/>
        </p:spPr>
        <p:txBody>
          <a:bodyPr wrap="square" rtlCol="0">
            <a:spAutoFit/>
          </a:bodyPr>
          <a:lstStyle/>
          <a:p>
            <a:pPr algn="ctr"/>
            <a:r>
              <a:rPr lang="it-IT" sz="2200" b="1" dirty="0" smtClean="0">
                <a:solidFill>
                  <a:schemeClr val="accent1">
                    <a:lumMod val="50000"/>
                  </a:schemeClr>
                </a:solidFill>
              </a:rPr>
              <a:t>PR Abruzzo FESR 2021 2027 – Stato di attuazione Priorità III (1 di 2)</a:t>
            </a:r>
            <a:endParaRPr lang="it-IT" sz="2200" b="1" dirty="0">
              <a:solidFill>
                <a:schemeClr val="accent1">
                  <a:lumMod val="50000"/>
                </a:schemeClr>
              </a:solidFill>
            </a:endParaRPr>
          </a:p>
        </p:txBody>
      </p:sp>
      <p:sp>
        <p:nvSpPr>
          <p:cNvPr id="3" name="Sottotitolo 2">
            <a:extLst>
              <a:ext uri="{FF2B5EF4-FFF2-40B4-BE49-F238E27FC236}">
                <a16:creationId xmlns:a16="http://schemas.microsoft.com/office/drawing/2014/main" id="{8C4A1723-7F03-8E83-A22F-B9B7AFBA3024}"/>
              </a:ext>
            </a:extLst>
          </p:cNvPr>
          <p:cNvSpPr>
            <a:spLocks noGrp="1"/>
          </p:cNvSpPr>
          <p:nvPr>
            <p:ph type="subTitle" idx="1"/>
          </p:nvPr>
        </p:nvSpPr>
        <p:spPr>
          <a:xfrm>
            <a:off x="613994" y="3474719"/>
            <a:ext cx="8088923" cy="2865121"/>
          </a:xfrm>
        </p:spPr>
        <p:txBody>
          <a:bodyPr>
            <a:noAutofit/>
          </a:bodyPr>
          <a:lstStyle/>
          <a:p>
            <a:pPr algn="just"/>
            <a:r>
              <a:rPr lang="it-IT" sz="1600" dirty="0" smtClean="0">
                <a:solidFill>
                  <a:schemeClr val="accent5">
                    <a:lumMod val="50000"/>
                  </a:schemeClr>
                </a:solidFill>
              </a:rPr>
              <a:t>L’Obiettivo specifico 2.1 sarà avviato a seguito della riprogrammazione (sostituzione edifici scolastici con edifici pubblici settore sanitario).</a:t>
            </a:r>
          </a:p>
          <a:p>
            <a:pPr algn="just"/>
            <a:r>
              <a:rPr lang="it-IT" sz="1600" dirty="0" smtClean="0">
                <a:solidFill>
                  <a:schemeClr val="accent5">
                    <a:lumMod val="50000"/>
                  </a:schemeClr>
                </a:solidFill>
              </a:rPr>
              <a:t>Per l’Obiettivo specifico 2.2 la Giunta regionale ha approvato le schede attuative con la DGR 745 del 19.11.2024. Le Azioni 2.2.1 e 2.2.2 sono in fase di affidamento. </a:t>
            </a:r>
          </a:p>
          <a:p>
            <a:pPr algn="just"/>
            <a:r>
              <a:rPr lang="it-IT" sz="1600" dirty="0" smtClean="0">
                <a:solidFill>
                  <a:schemeClr val="accent5">
                    <a:lumMod val="50000"/>
                  </a:schemeClr>
                </a:solidFill>
              </a:rPr>
              <a:t>L’Obiettivo specifico 2.4 è l’obiettivo più composito. L’utilizzo delle risorse FSC per il cofinanziamento ha consentito l’avvio della realizzazione dell’Azione 2.4.1 per interventi per fronteggiare il dissesto idrogeologico. Si tratta di interventi già presenti nel Repertorio Nazionale della Difesa del Suolo.</a:t>
            </a:r>
          </a:p>
          <a:p>
            <a:pPr algn="just"/>
            <a:r>
              <a:rPr lang="it-IT" sz="1600" dirty="0" smtClean="0">
                <a:solidFill>
                  <a:schemeClr val="accent5">
                    <a:lumMod val="50000"/>
                  </a:schemeClr>
                </a:solidFill>
              </a:rPr>
              <a:t>Sono in avvio le Azioni 2.4.1 e 2.4.2 per interventi per la protezione civile (Piano </a:t>
            </a:r>
            <a:r>
              <a:rPr lang="it-IT" sz="1600" dirty="0" err="1" smtClean="0">
                <a:solidFill>
                  <a:schemeClr val="accent5">
                    <a:lumMod val="50000"/>
                  </a:schemeClr>
                </a:solidFill>
              </a:rPr>
              <a:t>valanghivo</a:t>
            </a:r>
            <a:r>
              <a:rPr lang="it-IT" sz="1600" dirty="0" smtClean="0">
                <a:solidFill>
                  <a:schemeClr val="accent5">
                    <a:lumMod val="50000"/>
                  </a:schemeClr>
                </a:solidFill>
              </a:rPr>
              <a:t> e rete di rilevazione e gestione emergenze).</a:t>
            </a:r>
            <a:endParaRPr lang="it-IT" sz="1600" dirty="0">
              <a:solidFill>
                <a:schemeClr val="accent5">
                  <a:lumMod val="50000"/>
                </a:schemeClr>
              </a:solidFill>
            </a:endParaRPr>
          </a:p>
        </p:txBody>
      </p:sp>
      <p:pic>
        <p:nvPicPr>
          <p:cNvPr id="2" name="Immagine 1"/>
          <p:cNvPicPr>
            <a:picLocks noChangeAspect="1"/>
          </p:cNvPicPr>
          <p:nvPr/>
        </p:nvPicPr>
        <p:blipFill>
          <a:blip r:embed="rId2"/>
          <a:stretch>
            <a:fillRect/>
          </a:stretch>
        </p:blipFill>
        <p:spPr>
          <a:xfrm>
            <a:off x="613994" y="1494880"/>
            <a:ext cx="7776755" cy="1735643"/>
          </a:xfrm>
          <a:prstGeom prst="rect">
            <a:avLst/>
          </a:prstGeom>
        </p:spPr>
      </p:pic>
    </p:spTree>
    <p:extLst>
      <p:ext uri="{BB962C8B-B14F-4D97-AF65-F5344CB8AC3E}">
        <p14:creationId xmlns:p14="http://schemas.microsoft.com/office/powerpoint/2010/main" val="3608630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6322E6-666E-7EB8-FE46-216B26285C73}"/>
            </a:ext>
          </a:extLst>
        </p:cNvPr>
        <p:cNvGrpSpPr/>
        <p:nvPr/>
      </p:nvGrpSpPr>
      <p:grpSpPr>
        <a:xfrm>
          <a:off x="0" y="0"/>
          <a:ext cx="0" cy="0"/>
          <a:chOff x="0" y="0"/>
          <a:chExt cx="0" cy="0"/>
        </a:xfrm>
      </p:grpSpPr>
      <p:sp>
        <p:nvSpPr>
          <p:cNvPr id="11" name="CasellaDiTesto 10">
            <a:extLst>
              <a:ext uri="{FF2B5EF4-FFF2-40B4-BE49-F238E27FC236}">
                <a16:creationId xmlns:a16="http://schemas.microsoft.com/office/drawing/2014/main" id="{367B5877-92FC-51B8-C17A-E14DED1E8B3B}"/>
              </a:ext>
            </a:extLst>
          </p:cNvPr>
          <p:cNvSpPr txBox="1"/>
          <p:nvPr/>
        </p:nvSpPr>
        <p:spPr>
          <a:xfrm>
            <a:off x="342578" y="945761"/>
            <a:ext cx="8596921" cy="430887"/>
          </a:xfrm>
          <a:prstGeom prst="rect">
            <a:avLst/>
          </a:prstGeom>
          <a:noFill/>
        </p:spPr>
        <p:txBody>
          <a:bodyPr wrap="square" rtlCol="0">
            <a:spAutoFit/>
          </a:bodyPr>
          <a:lstStyle/>
          <a:p>
            <a:pPr algn="ctr"/>
            <a:r>
              <a:rPr lang="it-IT" sz="2200" b="1" dirty="0" smtClean="0">
                <a:solidFill>
                  <a:schemeClr val="accent1">
                    <a:lumMod val="50000"/>
                  </a:schemeClr>
                </a:solidFill>
              </a:rPr>
              <a:t>PR Abruzzo FESR 2021 2027 – Stato di attuazione Priorità III (2 di 2)</a:t>
            </a:r>
            <a:endParaRPr lang="it-IT" sz="2200" b="1" dirty="0">
              <a:solidFill>
                <a:schemeClr val="accent1">
                  <a:lumMod val="50000"/>
                </a:schemeClr>
              </a:solidFill>
            </a:endParaRPr>
          </a:p>
        </p:txBody>
      </p:sp>
      <p:sp>
        <p:nvSpPr>
          <p:cNvPr id="3" name="Sottotitolo 2">
            <a:extLst>
              <a:ext uri="{FF2B5EF4-FFF2-40B4-BE49-F238E27FC236}">
                <a16:creationId xmlns:a16="http://schemas.microsoft.com/office/drawing/2014/main" id="{8C4A1723-7F03-8E83-A22F-B9B7AFBA3024}"/>
              </a:ext>
            </a:extLst>
          </p:cNvPr>
          <p:cNvSpPr>
            <a:spLocks noGrp="1"/>
          </p:cNvSpPr>
          <p:nvPr>
            <p:ph type="subTitle" idx="1"/>
          </p:nvPr>
        </p:nvSpPr>
        <p:spPr>
          <a:xfrm>
            <a:off x="613994" y="3474719"/>
            <a:ext cx="8088923" cy="2865121"/>
          </a:xfrm>
        </p:spPr>
        <p:txBody>
          <a:bodyPr>
            <a:noAutofit/>
          </a:bodyPr>
          <a:lstStyle/>
          <a:p>
            <a:pPr algn="just"/>
            <a:r>
              <a:rPr lang="it-IT" sz="1600" dirty="0" smtClean="0">
                <a:solidFill>
                  <a:schemeClr val="accent5">
                    <a:lumMod val="50000"/>
                  </a:schemeClr>
                </a:solidFill>
              </a:rPr>
              <a:t>L’Obiettivo specifico 2.5 prevede la realizzazione di interventi per operazioni già selezionate con la DGR 873/2024. Gli interventi sono complementari a quelli realizzati con le risorse del PNRR.</a:t>
            </a:r>
          </a:p>
          <a:p>
            <a:pPr algn="just"/>
            <a:r>
              <a:rPr lang="it-IT" sz="1600" dirty="0" smtClean="0">
                <a:solidFill>
                  <a:schemeClr val="accent5">
                    <a:lumMod val="50000"/>
                  </a:schemeClr>
                </a:solidFill>
              </a:rPr>
              <a:t>Per l’Obiettivo specifico 2.6 l’impiego di risorse è in fase di imminente avvio. Le operazioni risultano già selezionate in quanto relative a interventi già previsti nella graduatoria MASE ma non finanziabili con le risorse PNRR per insufficienza risorse. </a:t>
            </a:r>
          </a:p>
          <a:p>
            <a:pPr algn="just"/>
            <a:r>
              <a:rPr lang="it-IT" sz="1600" dirty="0" smtClean="0">
                <a:solidFill>
                  <a:schemeClr val="accent5">
                    <a:lumMod val="50000"/>
                  </a:schemeClr>
                </a:solidFill>
              </a:rPr>
              <a:t>L’Obiettivo specifico 2.7 è in fase di avvio completo, sia con riferimento all’Azione 2.7.1 per la tutela della biodiversità che per l’Azione 2.7.2 per i contratti di fiume. L’iscrizione di risorse in bilancio già effettuata sul bilancio corrente consentirà l’avvio delle attività.</a:t>
            </a:r>
          </a:p>
          <a:p>
            <a:pPr algn="just"/>
            <a:r>
              <a:rPr lang="it-IT" sz="1600" dirty="0" smtClean="0">
                <a:solidFill>
                  <a:schemeClr val="accent5">
                    <a:lumMod val="50000"/>
                  </a:schemeClr>
                </a:solidFill>
              </a:rPr>
              <a:t>L’Azione 2.8.2 per 14,3 </a:t>
            </a:r>
            <a:r>
              <a:rPr lang="it-IT" sz="1600" dirty="0" err="1" smtClean="0">
                <a:solidFill>
                  <a:schemeClr val="accent5">
                    <a:lumMod val="50000"/>
                  </a:schemeClr>
                </a:solidFill>
              </a:rPr>
              <a:t>Meuro</a:t>
            </a:r>
            <a:r>
              <a:rPr lang="it-IT" sz="1600" dirty="0" smtClean="0">
                <a:solidFill>
                  <a:schemeClr val="accent5">
                    <a:lumMod val="50000"/>
                  </a:schemeClr>
                </a:solidFill>
              </a:rPr>
              <a:t> è in fase di realizzazione. Per l’Azione 2.8.1 la scheda attuativa è stata predisposta e entro brevissimo termine sarà sottoposta all’approvazione della Giunta.</a:t>
            </a:r>
            <a:endParaRPr lang="it-IT" sz="1600" dirty="0">
              <a:solidFill>
                <a:schemeClr val="accent5">
                  <a:lumMod val="50000"/>
                </a:schemeClr>
              </a:solidFill>
            </a:endParaRPr>
          </a:p>
        </p:txBody>
      </p:sp>
      <p:pic>
        <p:nvPicPr>
          <p:cNvPr id="4" name="Immagine 3"/>
          <p:cNvPicPr>
            <a:picLocks noChangeAspect="1"/>
          </p:cNvPicPr>
          <p:nvPr/>
        </p:nvPicPr>
        <p:blipFill>
          <a:blip r:embed="rId2"/>
          <a:stretch>
            <a:fillRect/>
          </a:stretch>
        </p:blipFill>
        <p:spPr>
          <a:xfrm>
            <a:off x="613994" y="1354380"/>
            <a:ext cx="8225206" cy="2120339"/>
          </a:xfrm>
          <a:prstGeom prst="rect">
            <a:avLst/>
          </a:prstGeom>
        </p:spPr>
      </p:pic>
    </p:spTree>
    <p:extLst>
      <p:ext uri="{BB962C8B-B14F-4D97-AF65-F5344CB8AC3E}">
        <p14:creationId xmlns:p14="http://schemas.microsoft.com/office/powerpoint/2010/main" val="2814260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6322E6-666E-7EB8-FE46-216B26285C73}"/>
            </a:ext>
          </a:extLst>
        </p:cNvPr>
        <p:cNvGrpSpPr/>
        <p:nvPr/>
      </p:nvGrpSpPr>
      <p:grpSpPr>
        <a:xfrm>
          <a:off x="0" y="0"/>
          <a:ext cx="0" cy="0"/>
          <a:chOff x="0" y="0"/>
          <a:chExt cx="0" cy="0"/>
        </a:xfrm>
      </p:grpSpPr>
      <p:sp>
        <p:nvSpPr>
          <p:cNvPr id="11" name="CasellaDiTesto 10">
            <a:extLst>
              <a:ext uri="{FF2B5EF4-FFF2-40B4-BE49-F238E27FC236}">
                <a16:creationId xmlns:a16="http://schemas.microsoft.com/office/drawing/2014/main" id="{367B5877-92FC-51B8-C17A-E14DED1E8B3B}"/>
              </a:ext>
            </a:extLst>
          </p:cNvPr>
          <p:cNvSpPr txBox="1"/>
          <p:nvPr/>
        </p:nvSpPr>
        <p:spPr>
          <a:xfrm>
            <a:off x="342578" y="945761"/>
            <a:ext cx="8596921" cy="430887"/>
          </a:xfrm>
          <a:prstGeom prst="rect">
            <a:avLst/>
          </a:prstGeom>
          <a:noFill/>
        </p:spPr>
        <p:txBody>
          <a:bodyPr wrap="square" rtlCol="0">
            <a:spAutoFit/>
          </a:bodyPr>
          <a:lstStyle/>
          <a:p>
            <a:pPr algn="ctr"/>
            <a:r>
              <a:rPr lang="it-IT" sz="2200" b="1" dirty="0" smtClean="0">
                <a:solidFill>
                  <a:schemeClr val="accent1">
                    <a:lumMod val="50000"/>
                  </a:schemeClr>
                </a:solidFill>
              </a:rPr>
              <a:t>PR Abruzzo FESR 2021 2027 – Stato di attuazione OP 5</a:t>
            </a:r>
            <a:endParaRPr lang="it-IT" sz="2200" b="1" dirty="0">
              <a:solidFill>
                <a:schemeClr val="accent1">
                  <a:lumMod val="50000"/>
                </a:schemeClr>
              </a:solidFill>
            </a:endParaRPr>
          </a:p>
        </p:txBody>
      </p:sp>
      <p:sp>
        <p:nvSpPr>
          <p:cNvPr id="3" name="Sottotitolo 2">
            <a:extLst>
              <a:ext uri="{FF2B5EF4-FFF2-40B4-BE49-F238E27FC236}">
                <a16:creationId xmlns:a16="http://schemas.microsoft.com/office/drawing/2014/main" id="{8C4A1723-7F03-8E83-A22F-B9B7AFBA3024}"/>
              </a:ext>
            </a:extLst>
          </p:cNvPr>
          <p:cNvSpPr>
            <a:spLocks noGrp="1"/>
          </p:cNvSpPr>
          <p:nvPr>
            <p:ph type="subTitle" idx="1"/>
          </p:nvPr>
        </p:nvSpPr>
        <p:spPr>
          <a:xfrm>
            <a:off x="613994" y="3474719"/>
            <a:ext cx="8088923" cy="2865121"/>
          </a:xfrm>
        </p:spPr>
        <p:txBody>
          <a:bodyPr>
            <a:noAutofit/>
          </a:bodyPr>
          <a:lstStyle/>
          <a:p>
            <a:pPr algn="just"/>
            <a:r>
              <a:rPr lang="it-IT" sz="1600" dirty="0" smtClean="0">
                <a:solidFill>
                  <a:schemeClr val="accent5">
                    <a:lumMod val="50000"/>
                  </a:schemeClr>
                </a:solidFill>
              </a:rPr>
              <a:t>L’Obiettivo di Policy 5 è stato avviato con l’emanazione di Avvisi nel secondo semestre 2024. Tutti le Aree hanno aderito all’Avviso e sono impegnate nella fase di predisposizione e progettazione delle Strategie Territoriali.</a:t>
            </a:r>
          </a:p>
          <a:p>
            <a:pPr algn="just"/>
            <a:r>
              <a:rPr lang="it-IT" sz="1600" dirty="0" smtClean="0">
                <a:solidFill>
                  <a:schemeClr val="accent5">
                    <a:lumMod val="50000"/>
                  </a:schemeClr>
                </a:solidFill>
              </a:rPr>
              <a:t>La Regione ha disposto l’affidamento delle risorse per la strutturazione della </a:t>
            </a:r>
            <a:r>
              <a:rPr lang="it-IT" sz="1600" dirty="0" err="1" smtClean="0">
                <a:solidFill>
                  <a:schemeClr val="accent5">
                    <a:lumMod val="50000"/>
                  </a:schemeClr>
                </a:solidFill>
              </a:rPr>
              <a:t>Governance</a:t>
            </a:r>
            <a:r>
              <a:rPr lang="it-IT" sz="1600" dirty="0" smtClean="0">
                <a:solidFill>
                  <a:schemeClr val="accent5">
                    <a:lumMod val="50000"/>
                  </a:schemeClr>
                </a:solidFill>
              </a:rPr>
              <a:t> delle Aree: 5 </a:t>
            </a:r>
            <a:r>
              <a:rPr lang="it-IT" sz="1600" dirty="0" err="1" smtClean="0">
                <a:solidFill>
                  <a:schemeClr val="accent5">
                    <a:lumMod val="50000"/>
                  </a:schemeClr>
                </a:solidFill>
              </a:rPr>
              <a:t>Meuro</a:t>
            </a:r>
            <a:r>
              <a:rPr lang="it-IT" sz="1600" dirty="0" smtClean="0">
                <a:solidFill>
                  <a:schemeClr val="accent5">
                    <a:lumMod val="50000"/>
                  </a:schemeClr>
                </a:solidFill>
              </a:rPr>
              <a:t> per le 8 Aree Urbane Funzionali e 5 </a:t>
            </a:r>
            <a:r>
              <a:rPr lang="it-IT" sz="1600" dirty="0" err="1" smtClean="0">
                <a:solidFill>
                  <a:schemeClr val="accent5">
                    <a:lumMod val="50000"/>
                  </a:schemeClr>
                </a:solidFill>
              </a:rPr>
              <a:t>Meuro</a:t>
            </a:r>
            <a:r>
              <a:rPr lang="it-IT" sz="1600" dirty="0" smtClean="0">
                <a:solidFill>
                  <a:schemeClr val="accent5">
                    <a:lumMod val="50000"/>
                  </a:schemeClr>
                </a:solidFill>
              </a:rPr>
              <a:t> per le Aree Interne.</a:t>
            </a:r>
          </a:p>
          <a:p>
            <a:pPr algn="just"/>
            <a:r>
              <a:rPr lang="it-IT" sz="1600" dirty="0" smtClean="0">
                <a:solidFill>
                  <a:schemeClr val="accent5">
                    <a:lumMod val="50000"/>
                  </a:schemeClr>
                </a:solidFill>
              </a:rPr>
              <a:t>Con tempistiche differenti tra le Aree, le Strategie saranno presentate nei mesi di aprile e maggio. A seguito della approvazione delle Strategie da parte della Giunta regionale si procederà alla stipula di convenzioni di attuazione degli interventi e all’impegno delle somme previste nell’Obietto di Policy.</a:t>
            </a:r>
            <a:endParaRPr lang="it-IT" sz="1600" dirty="0">
              <a:solidFill>
                <a:schemeClr val="accent5">
                  <a:lumMod val="50000"/>
                </a:schemeClr>
              </a:solidFill>
            </a:endParaRPr>
          </a:p>
        </p:txBody>
      </p:sp>
      <p:pic>
        <p:nvPicPr>
          <p:cNvPr id="2" name="Immagine 1"/>
          <p:cNvPicPr>
            <a:picLocks noChangeAspect="1"/>
          </p:cNvPicPr>
          <p:nvPr/>
        </p:nvPicPr>
        <p:blipFill>
          <a:blip r:embed="rId2"/>
          <a:stretch>
            <a:fillRect/>
          </a:stretch>
        </p:blipFill>
        <p:spPr>
          <a:xfrm>
            <a:off x="657539" y="1376648"/>
            <a:ext cx="7802881" cy="1822472"/>
          </a:xfrm>
          <a:prstGeom prst="rect">
            <a:avLst/>
          </a:prstGeom>
        </p:spPr>
      </p:pic>
    </p:spTree>
    <p:extLst>
      <p:ext uri="{BB962C8B-B14F-4D97-AF65-F5344CB8AC3E}">
        <p14:creationId xmlns:p14="http://schemas.microsoft.com/office/powerpoint/2010/main" val="32578300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6322E6-666E-7EB8-FE46-216B26285C73}"/>
            </a:ext>
          </a:extLst>
        </p:cNvPr>
        <p:cNvGrpSpPr/>
        <p:nvPr/>
      </p:nvGrpSpPr>
      <p:grpSpPr>
        <a:xfrm>
          <a:off x="0" y="0"/>
          <a:ext cx="0" cy="0"/>
          <a:chOff x="0" y="0"/>
          <a:chExt cx="0" cy="0"/>
        </a:xfrm>
      </p:grpSpPr>
      <p:sp>
        <p:nvSpPr>
          <p:cNvPr id="11" name="CasellaDiTesto 10">
            <a:extLst>
              <a:ext uri="{FF2B5EF4-FFF2-40B4-BE49-F238E27FC236}">
                <a16:creationId xmlns:a16="http://schemas.microsoft.com/office/drawing/2014/main" id="{367B5877-92FC-51B8-C17A-E14DED1E8B3B}"/>
              </a:ext>
            </a:extLst>
          </p:cNvPr>
          <p:cNvSpPr txBox="1"/>
          <p:nvPr/>
        </p:nvSpPr>
        <p:spPr>
          <a:xfrm>
            <a:off x="359999" y="1015429"/>
            <a:ext cx="8596921" cy="430887"/>
          </a:xfrm>
          <a:prstGeom prst="rect">
            <a:avLst/>
          </a:prstGeom>
          <a:noFill/>
        </p:spPr>
        <p:txBody>
          <a:bodyPr wrap="square" rtlCol="0">
            <a:spAutoFit/>
          </a:bodyPr>
          <a:lstStyle/>
          <a:p>
            <a:pPr algn="ctr"/>
            <a:r>
              <a:rPr lang="it-IT" sz="2200" b="1" dirty="0" smtClean="0">
                <a:solidFill>
                  <a:schemeClr val="accent1">
                    <a:lumMod val="50000"/>
                  </a:schemeClr>
                </a:solidFill>
              </a:rPr>
              <a:t>PR Abruzzo FESR 2021 2027 – Elementi su stato di attuazione</a:t>
            </a:r>
            <a:endParaRPr lang="it-IT" sz="2200" b="1" dirty="0">
              <a:solidFill>
                <a:schemeClr val="accent1">
                  <a:lumMod val="50000"/>
                </a:schemeClr>
              </a:solidFill>
            </a:endParaRPr>
          </a:p>
        </p:txBody>
      </p:sp>
      <p:sp>
        <p:nvSpPr>
          <p:cNvPr id="6" name="Sottotitolo 2">
            <a:extLst>
              <a:ext uri="{FF2B5EF4-FFF2-40B4-BE49-F238E27FC236}">
                <a16:creationId xmlns:a16="http://schemas.microsoft.com/office/drawing/2014/main" id="{8C4A1723-7F03-8E83-A22F-B9B7AFBA3024}"/>
              </a:ext>
            </a:extLst>
          </p:cNvPr>
          <p:cNvSpPr txBox="1">
            <a:spLocks/>
          </p:cNvSpPr>
          <p:nvPr/>
        </p:nvSpPr>
        <p:spPr>
          <a:xfrm>
            <a:off x="613997" y="1994955"/>
            <a:ext cx="8088923" cy="417071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it-IT" sz="1800" dirty="0" smtClean="0">
                <a:solidFill>
                  <a:schemeClr val="accent5">
                    <a:lumMod val="50000"/>
                  </a:schemeClr>
                </a:solidFill>
              </a:rPr>
              <a:t>Al 31.12.2024 la Regione ha impegnato risorse del PR Abruzzo FESR 2021 2027 per 114 </a:t>
            </a:r>
            <a:r>
              <a:rPr lang="it-IT" sz="1800" dirty="0" err="1" smtClean="0">
                <a:solidFill>
                  <a:schemeClr val="accent5">
                    <a:lumMod val="50000"/>
                  </a:schemeClr>
                </a:solidFill>
              </a:rPr>
              <a:t>Meuro</a:t>
            </a:r>
            <a:r>
              <a:rPr lang="it-IT" sz="1800" dirty="0" smtClean="0">
                <a:solidFill>
                  <a:schemeClr val="accent5">
                    <a:lumMod val="50000"/>
                  </a:schemeClr>
                </a:solidFill>
              </a:rPr>
              <a:t> pari a circa il 16,74 % .</a:t>
            </a:r>
          </a:p>
          <a:p>
            <a:pPr algn="just"/>
            <a:r>
              <a:rPr lang="it-IT" sz="1800" dirty="0">
                <a:solidFill>
                  <a:schemeClr val="accent5">
                    <a:lumMod val="50000"/>
                  </a:schemeClr>
                </a:solidFill>
              </a:rPr>
              <a:t>Sulla base della documentazione presentata all’AdG, sono stati avviati e sono in fase di avvio nel 2025 interventi per 381 </a:t>
            </a:r>
            <a:r>
              <a:rPr lang="it-IT" sz="1800" dirty="0" err="1">
                <a:solidFill>
                  <a:schemeClr val="accent5">
                    <a:lumMod val="50000"/>
                  </a:schemeClr>
                </a:solidFill>
              </a:rPr>
              <a:t>Meuro</a:t>
            </a:r>
            <a:r>
              <a:rPr lang="it-IT" sz="1800" dirty="0">
                <a:solidFill>
                  <a:schemeClr val="accent5">
                    <a:lumMod val="50000"/>
                  </a:schemeClr>
                </a:solidFill>
              </a:rPr>
              <a:t> per un ulteriore 56% circa di impiego di risorse</a:t>
            </a:r>
            <a:r>
              <a:rPr lang="it-IT" sz="1800" dirty="0" smtClean="0">
                <a:solidFill>
                  <a:schemeClr val="accent5">
                    <a:lumMod val="50000"/>
                  </a:schemeClr>
                </a:solidFill>
              </a:rPr>
              <a:t>.</a:t>
            </a:r>
            <a:endParaRPr lang="it-IT" sz="1800" dirty="0">
              <a:solidFill>
                <a:schemeClr val="accent5">
                  <a:lumMod val="50000"/>
                </a:schemeClr>
              </a:solidFill>
            </a:endParaRPr>
          </a:p>
          <a:p>
            <a:pPr algn="just"/>
            <a:r>
              <a:rPr lang="it-IT" sz="1800" dirty="0" smtClean="0">
                <a:solidFill>
                  <a:schemeClr val="accent5">
                    <a:lumMod val="50000"/>
                  </a:schemeClr>
                </a:solidFill>
              </a:rPr>
              <a:t>A seguito della riprogrammazione potranno essere ulteriormente programmati nel 2025 interventi nell’ambito dell’OP 1 per circa 50/60 </a:t>
            </a:r>
            <a:r>
              <a:rPr lang="it-IT" sz="1800" dirty="0" err="1" smtClean="0">
                <a:solidFill>
                  <a:schemeClr val="accent5">
                    <a:lumMod val="50000"/>
                  </a:schemeClr>
                </a:solidFill>
              </a:rPr>
              <a:t>Meuro</a:t>
            </a:r>
            <a:r>
              <a:rPr lang="it-IT" sz="1800" dirty="0" smtClean="0">
                <a:solidFill>
                  <a:schemeClr val="accent5">
                    <a:lumMod val="50000"/>
                  </a:schemeClr>
                </a:solidFill>
              </a:rPr>
              <a:t> (Azioni 1.1.1, 1.3.1 e 1.3.2 importi in variazione</a:t>
            </a:r>
            <a:r>
              <a:rPr lang="it-IT" sz="1800" dirty="0" smtClean="0">
                <a:solidFill>
                  <a:schemeClr val="accent5">
                    <a:lumMod val="50000"/>
                  </a:schemeClr>
                </a:solidFill>
              </a:rPr>
              <a:t>).</a:t>
            </a:r>
            <a:endParaRPr lang="it-IT" sz="1800" dirty="0">
              <a:solidFill>
                <a:schemeClr val="accent5">
                  <a:lumMod val="50000"/>
                </a:schemeClr>
              </a:solidFill>
            </a:endParaRPr>
          </a:p>
          <a:p>
            <a:pPr algn="just"/>
            <a:endParaRPr lang="it-IT" sz="1800" dirty="0" smtClean="0">
              <a:solidFill>
                <a:schemeClr val="accent5">
                  <a:lumMod val="50000"/>
                </a:schemeClr>
              </a:solidFill>
            </a:endParaRPr>
          </a:p>
        </p:txBody>
      </p:sp>
    </p:spTree>
    <p:extLst>
      <p:ext uri="{BB962C8B-B14F-4D97-AF65-F5344CB8AC3E}">
        <p14:creationId xmlns:p14="http://schemas.microsoft.com/office/powerpoint/2010/main" val="3082158830"/>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zione standard1-FESR 2021-2027.potx" id="{3F947581-A776-42A5-ACF6-4BD4A0387B15}" vid="{025B3115-D5BE-416B-AA53-BCD6443BE717}"/>
    </a:ext>
  </a:extLst>
</a:theme>
</file>

<file path=docProps/app.xml><?xml version="1.0" encoding="utf-8"?>
<Properties xmlns="http://schemas.openxmlformats.org/officeDocument/2006/extended-properties" xmlns:vt="http://schemas.openxmlformats.org/officeDocument/2006/docPropsVTypes">
  <Template>Presentazione standard1-FESR 2021-2027</Template>
  <TotalTime>1720</TotalTime>
  <Words>2311</Words>
  <Application>Microsoft Office PowerPoint</Application>
  <PresentationFormat>Presentazione su schermo (4:3)</PresentationFormat>
  <Paragraphs>145</Paragraphs>
  <Slides>35</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35</vt:i4>
      </vt:variant>
    </vt:vector>
  </HeadingPairs>
  <TitlesOfParts>
    <vt:vector size="42" baseType="lpstr">
      <vt:lpstr>Arial</vt:lpstr>
      <vt:lpstr>Calibri</vt:lpstr>
      <vt:lpstr>Calibri Light</vt:lpstr>
      <vt:lpstr>Helvetica</vt:lpstr>
      <vt:lpstr>Times New Roman</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La redistribuzione delle risorse e il potenziamento </vt:lpstr>
      <vt:lpstr>Presentazione standard di PowerPoint</vt:lpstr>
      <vt:lpstr>Presentazione standard di PowerPoint</vt:lpstr>
      <vt:lpstr>Presentazione standard di PowerPoint</vt:lpstr>
      <vt:lpstr>Presentazione standard di PowerPoint</vt:lpstr>
      <vt:lpstr>Presentazione standard di PowerPoint</vt:lpstr>
      <vt:lpstr>OS 4.1 (a) – Migliorare l’accesso all’occupazione</vt:lpstr>
      <vt:lpstr>OS 4.3 (c) – Promuovere una partecipazione equilibrata al mercato del lavoro</vt:lpstr>
      <vt:lpstr>OS 4.4 (d) – Promuovere l’adattamento dei lavoratori, delle imprese e degli imprenditori ai cambiamenti</vt:lpstr>
      <vt:lpstr>OS 4.6 (f) – Promuovere la parità di accesso e di completamento di istruzione e formazione inclusiva e di qualità</vt:lpstr>
      <vt:lpstr>OS 4.7 (g) – Promuovere l’apprendimento permanente (1 di 2)</vt:lpstr>
      <vt:lpstr>OS 4.7 (g) – Promuovere l’apprendimento permanente (2 di 2)</vt:lpstr>
      <vt:lpstr>OS 4.8 (h) – Incentivare l’inclusione attiva</vt:lpstr>
      <vt:lpstr>OS 4.11 (k) – Migliorare l’accesso paritario e tempestivo ai servizi di qualità (1 di 2)</vt:lpstr>
      <vt:lpstr>OS 4.11 (k) – Migliorare l’accesso paritario e tempestivo ai servizi di qualità (2 di 2)</vt:lpstr>
      <vt:lpstr>OS 4.12 (l) – Promuovere l’integrazione sociale delle persone a rischio di povertà o di esclusione sociale</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Marcello Bonitatibus</dc:creator>
  <cp:lastModifiedBy>Carmine Cipollone</cp:lastModifiedBy>
  <cp:revision>68</cp:revision>
  <cp:lastPrinted>2025-03-17T16:23:41Z</cp:lastPrinted>
  <dcterms:created xsi:type="dcterms:W3CDTF">2024-04-23T09:19:37Z</dcterms:created>
  <dcterms:modified xsi:type="dcterms:W3CDTF">2025-03-17T16:57:25Z</dcterms:modified>
</cp:coreProperties>
</file>