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256" r:id="rId2"/>
    <p:sldId id="266" r:id="rId3"/>
    <p:sldId id="258" r:id="rId4"/>
    <p:sldId id="265" r:id="rId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000000"/>
    <a:srgbClr val="009193"/>
    <a:srgbClr val="002465"/>
    <a:srgbClr val="FFFCFC"/>
    <a:srgbClr val="C88800"/>
    <a:srgbClr val="4A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475" autoAdjust="0"/>
  </p:normalViewPr>
  <p:slideViewPr>
    <p:cSldViewPr snapToGrid="0">
      <p:cViewPr varScale="1">
        <p:scale>
          <a:sx n="43" d="100"/>
          <a:sy n="43" d="100"/>
        </p:scale>
        <p:origin x="78" y="8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64"/>
    </p:cViewPr>
  </p:sorterViewPr>
  <p:notesViewPr>
    <p:cSldViewPr snapToGrid="0">
      <p:cViewPr varScale="1">
        <p:scale>
          <a:sx n="67" d="100"/>
          <a:sy n="67" d="100"/>
        </p:scale>
        <p:origin x="23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B176AD0-0234-D290-C51F-DDB676B700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A2D409-2B35-A26C-7AA6-05B988CC6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339B-DCAA-4DF0-96DE-504B7A5B5CC2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91F67E-4D2F-A213-6A49-73ED55F517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24D384-E264-06E1-FB04-E82249677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8A5CE-BDA7-4F2F-A11A-5B5056B643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9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7B54-9C75-4841-AAD6-F7E8899EA5AD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209B-8FF1-0845-9905-D65B683D7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2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F209B-8FF1-0845-9905-D65B683D7F2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91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6B33F-626E-A078-E26D-8AC1B0A03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9583E2-99F9-CD98-A211-5CE7244A8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95C95B-94DA-E7E3-7597-23075EB8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0123A3-9DB7-1F40-4A1F-8B25E782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020E1-7F7B-CD9D-DBB7-A56C6E64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16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B97EB-F211-5668-D0E4-65628D1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59F13B-C6AA-32DE-D401-D45B0B0E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C15E49-B7B0-EC2A-6AC8-A6821BD0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F6F02C-2F9B-AEB8-886A-A7AA7BCF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A0C3D1-9BF7-5D53-7B6F-01867D7C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50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41F5C2-11BA-6563-3B71-4F9783A83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FDBCD-601C-1E13-FE37-ECD45103F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AC60F-F8F3-B1DC-9345-FD74B11B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9544D-B376-33FF-A800-28EFFABA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C2518C-05A5-7EB3-1004-B5B0DDDE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21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4C96869-D6FF-456D-8AF4-1DA0D8D00D9D}"/>
              </a:ext>
            </a:extLst>
          </p:cNvPr>
          <p:cNvCxnSpPr>
            <a:cxnSpLocks/>
          </p:cNvCxnSpPr>
          <p:nvPr userDrawn="1"/>
        </p:nvCxnSpPr>
        <p:spPr>
          <a:xfrm>
            <a:off x="719138" y="720000"/>
            <a:ext cx="10800000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F139B26-9FB5-4E11-A658-3C871A369262}"/>
              </a:ext>
            </a:extLst>
          </p:cNvPr>
          <p:cNvCxnSpPr>
            <a:cxnSpLocks/>
          </p:cNvCxnSpPr>
          <p:nvPr userDrawn="1"/>
        </p:nvCxnSpPr>
        <p:spPr>
          <a:xfrm>
            <a:off x="720000" y="6084000"/>
            <a:ext cx="10714037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DC59A09D-9889-99F5-1482-CE6027C8A0AB}"/>
              </a:ext>
            </a:extLst>
          </p:cNvPr>
          <p:cNvGrpSpPr/>
          <p:nvPr userDrawn="1"/>
        </p:nvGrpSpPr>
        <p:grpSpPr>
          <a:xfrm>
            <a:off x="1709744" y="0"/>
            <a:ext cx="8734548" cy="773999"/>
            <a:chOff x="486939" y="4941376"/>
            <a:chExt cx="10307039" cy="88551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BDE7DB1-6B62-881D-FC1F-970DBD5BF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39" y="4964151"/>
              <a:ext cx="1565097" cy="862739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E73CA8F-EE25-195A-BEC4-358356EE5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58219" y="5064854"/>
              <a:ext cx="2278250" cy="59329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93446DB-E71B-CBC5-A60D-779836FF2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782" y="4941376"/>
              <a:ext cx="720354" cy="750792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5E1B5C95-8823-EA15-BDBB-12B8C989A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441" y="4991061"/>
              <a:ext cx="369537" cy="740881"/>
            </a:xfrm>
            <a:prstGeom prst="rect">
              <a:avLst/>
            </a:prstGeom>
          </p:spPr>
        </p:pic>
      </p:grpSp>
      <p:sp>
        <p:nvSpPr>
          <p:cNvPr id="16" name="Segnaposto piè di pagina 2">
            <a:extLst>
              <a:ext uri="{FF2B5EF4-FFF2-40B4-BE49-F238E27FC236}">
                <a16:creationId xmlns:a16="http://schemas.microsoft.com/office/drawing/2014/main" id="{FBF9C407-CA62-010F-1FD9-D447DF09F937}"/>
              </a:ext>
            </a:extLst>
          </p:cNvPr>
          <p:cNvSpPr txBox="1">
            <a:spLocks/>
          </p:cNvSpPr>
          <p:nvPr userDrawn="1"/>
        </p:nvSpPr>
        <p:spPr>
          <a:xfrm>
            <a:off x="480000" y="6292925"/>
            <a:ext cx="11520000" cy="52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Dipartimento Presidenza – Programmazione - Turismo</a:t>
            </a:r>
          </a:p>
          <a:p>
            <a:pPr>
              <a:defRPr/>
            </a:pPr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Servizio Autorità di Gestione Unica FESR - FSE</a:t>
            </a:r>
          </a:p>
          <a:p>
            <a:pPr>
              <a:defRPr/>
            </a:pPr>
            <a:endParaRPr lang="it-IT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0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2DE1FC-A3CD-83AE-8A61-1E31CB56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9D9C9F-5901-46B9-C43A-5532078A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F83-22B1-43B3-8300-023F81A372F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E1A7C5-28AB-BA97-3924-A2AA25CA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381B39-4506-E5AB-785B-A616E062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6345-4845-4AAB-82DF-D83EA4DFB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41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AC47B-234C-C3E3-7FBE-D42FE4A9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BA4FD6-C384-079C-07F1-E90E09AA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4462A3-3BB7-26D9-E14B-09D2AA60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36478A-98D6-E5D9-4B06-281EFFD8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703F1F-BEF1-9B89-923B-CE099106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7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E68E7-C97E-75EB-4E2A-999D0D90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0AE275-CBB0-CD24-9631-959877AA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685B8-2307-1A6E-1110-488606C8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24F247-A1BB-78F2-27F9-A5A3045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93082D-9B1C-25A1-D594-697FD87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28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03F22-B78B-07AF-8A6F-77B95DDB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90BFB-F0F2-9849-FFBF-78263425A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59B606-1B49-6BFE-04E2-234C11441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1E09EE-B08C-6595-8A80-ED8CE301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6D6881-9150-7C93-6EEB-872E1C70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601B7D-9F87-FBAC-20D1-893335E7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83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AC36B-D387-8B93-3698-BBAC1724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BB20CA-2A28-4652-9C03-E094C97F7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D58C87-A78D-1D62-97B4-73DA388C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812A70-A5F7-BEE5-E9C6-3EB5D9A71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2610B3-E5C7-C607-93EA-43A1B3609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051FE1-790B-6627-AB09-4F2EC8BF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FB210D-C8A7-850F-BC70-98FE82F6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C8739D-0C6D-8210-7FD7-E4626BC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23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46E51-2306-EFC2-48F1-7F58EFB3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376162-B321-2B47-2BD2-4482DBC7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922F55-8CB3-7823-4AAE-B17E5D28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FFF049-DE2B-6BFC-66D9-AB773B3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C9856C-FD9C-31A3-A5BC-EF66CB2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5659BF-EB8A-50CF-9676-E0750711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06EEAA-F831-366F-0D8B-70E1890C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22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9C22C-019E-7696-A671-5A86E10A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A311C-242A-A0B4-081F-5571FED9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BD31A6-A835-EA2B-1688-36AA0EA18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AEF784-B1CF-5A6B-95B5-1FADB5F7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3BBD4-9F1E-2551-400E-F0BADC13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1B9BF6-B270-8067-1976-5AE88E26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20CE6-A8A5-ADF7-867C-1C1AA5D8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5908F9-875E-9529-7496-08D67DF89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02E0A9-F3E2-54BB-F451-BE2DF580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C16CBB-D832-773B-9EF4-D7982BA7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ABF3E2-57D4-A726-E1AB-056F3778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2BC3D1-00F1-6D4C-D7BE-366A6C84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49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E9B8E4-295F-4FE1-3CA3-776B8804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08CFA0-2B20-F582-7826-FFEBC8F84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CC96DC-1C8E-CD0F-09D4-81DB18AF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B338-49B6-4817-9E1B-9E1FC870FB61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9FBEF5-3D2B-BA5D-DF6B-4606B11D4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D4AE5A-57E7-0798-D4FE-00E18E6C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F30-0B79-4EDF-BC8A-658C59291E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06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/>
          <p:nvPr/>
        </p:nvSpPr>
        <p:spPr>
          <a:xfrm>
            <a:off x="1457924" y="3293230"/>
            <a:ext cx="9606986" cy="21936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38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Comitato di sorveglianza unico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Pescara, 2 dicembre 2025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consiliare del Comune di Pescara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Italia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4200" b="1" cap="sm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chermata 2022-09-08 alle 10.16.35.png" descr="Schermata 2022-09-08 alle 10.1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82" y="966368"/>
            <a:ext cx="8310870" cy="4047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Schermata 2022-09-08 alle 10.17.00.png" descr="Schermata 2022-09-08 alle 10.17.00.png"/>
          <p:cNvPicPr>
            <a:picLocks noChangeAspect="1"/>
          </p:cNvPicPr>
          <p:nvPr/>
        </p:nvPicPr>
        <p:blipFill rotWithShape="1">
          <a:blip r:embed="rId3"/>
          <a:srcRect l="-200" t="1960" r="59465" b="-1280"/>
          <a:stretch>
            <a:fillRect/>
          </a:stretch>
        </p:blipFill>
        <p:spPr>
          <a:xfrm>
            <a:off x="5138300" y="1809782"/>
            <a:ext cx="1915396" cy="55146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3965697" y="2185098"/>
            <a:ext cx="466088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Montserrat SemiBold" panose="00000700000000000000" pitchFamily="2" charset="0"/>
                <a:sym typeface="Helvetica"/>
              </a:rPr>
              <a:t>Comitato di sorveglianza Unico –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pitchFamily="2" charset="0"/>
              </a:rPr>
              <a:t>02.12.2025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Montserrat SemiBold" panose="00000700000000000000" pitchFamily="2" charset="0"/>
              <a:sym typeface="Helvetica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212746B-002D-C346-7D5B-7C246BF4A508}"/>
              </a:ext>
            </a:extLst>
          </p:cNvPr>
          <p:cNvSpPr/>
          <p:nvPr/>
        </p:nvSpPr>
        <p:spPr>
          <a:xfrm>
            <a:off x="2153744" y="712623"/>
            <a:ext cx="831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</a:t>
            </a:r>
            <a:r>
              <a:rPr lang="it-IT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FESR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FSE+ </a:t>
            </a:r>
            <a:r>
              <a:rPr lang="it-IT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975F69-EB10-AD50-B152-2CAF9D527F1C}"/>
              </a:ext>
            </a:extLst>
          </p:cNvPr>
          <p:cNvSpPr txBox="1">
            <a:spLocks/>
          </p:cNvSpPr>
          <p:nvPr/>
        </p:nvSpPr>
        <p:spPr>
          <a:xfrm>
            <a:off x="696000" y="3017450"/>
            <a:ext cx="10800000" cy="1155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600" b="1" dirty="0">
                <a:solidFill>
                  <a:srgbClr val="002060"/>
                </a:solidFill>
              </a:rPr>
              <a:t>Punto 10 - Comunicazione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400" b="1" dirty="0">
              <a:solidFill>
                <a:srgbClr val="002060"/>
              </a:solidFill>
            </a:endParaRP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r>
              <a:rPr lang="it-IT" sz="2200" b="1" dirty="0">
                <a:solidFill>
                  <a:srgbClr val="002060"/>
                </a:solidFill>
              </a:rPr>
              <a:t>Presentazione concorso per le scuole</a:t>
            </a:r>
          </a:p>
          <a:p>
            <a:pPr marL="1260475" marR="71120" indent="0" algn="ctr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43535" algn="l"/>
              </a:tabLst>
            </a:pPr>
            <a:endParaRPr lang="it-IT" sz="2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4BFBA-5F91-F469-CF71-10E4766FB07B}"/>
              </a:ext>
            </a:extLst>
          </p:cNvPr>
          <p:cNvSpPr txBox="1"/>
          <p:nvPr/>
        </p:nvSpPr>
        <p:spPr>
          <a:xfrm>
            <a:off x="671288" y="772649"/>
            <a:ext cx="31482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Cos’è</a:t>
            </a:r>
            <a:endParaRPr lang="it-IT" sz="2000" dirty="0">
              <a:solidFill>
                <a:srgbClr val="FF0000"/>
              </a:solidFill>
              <a:effectLst>
                <a:outerShdw blurRad="50800" dir="12840000" sx="99504" sy="99504" algn="ctr" rotWithShape="0">
                  <a:srgbClr val="000000">
                    <a:alpha val="81000"/>
                  </a:srgbClr>
                </a:outerShdw>
              </a:effectLst>
            </a:endParaRPr>
          </a:p>
          <a:p>
            <a:pPr lvl="0"/>
            <a:r>
              <a:rPr lang="it-IT" dirty="0">
                <a:solidFill>
                  <a:srgbClr val="FF000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Un concorso per raccontare, con un </a:t>
            </a:r>
            <a:r>
              <a:rPr lang="it-IT" b="1" dirty="0">
                <a:solidFill>
                  <a:srgbClr val="FF000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video creativo</a:t>
            </a:r>
            <a:r>
              <a:rPr lang="it-IT" dirty="0">
                <a:solidFill>
                  <a:srgbClr val="FF000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, come i fondi europei migliorano la vita delle persone e dei territori.</a:t>
            </a:r>
          </a:p>
          <a:p>
            <a:pPr lvl="0"/>
            <a:endParaRPr lang="it-IT" sz="1600" dirty="0">
              <a:effectLst>
                <a:outerShdw blurRad="50800" dir="12840000" sx="99504" sy="99504" algn="ctr" rotWithShape="0">
                  <a:srgbClr val="000000">
                    <a:alpha val="81000"/>
                  </a:srgbClr>
                </a:outerShdw>
              </a:effectLst>
            </a:endParaRP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A chi è rivolto</a:t>
            </a:r>
            <a:endParaRPr lang="it-IT" sz="2000" dirty="0">
              <a:solidFill>
                <a:schemeClr val="accent1">
                  <a:lumMod val="75000"/>
                </a:schemeClr>
              </a:solidFill>
              <a:effectLst>
                <a:outerShdw blurRad="50800" dir="12840000" sx="99504" sy="99504" algn="ctr" rotWithShape="0">
                  <a:srgbClr val="000000">
                    <a:alpha val="81000"/>
                  </a:srgbClr>
                </a:outerShdw>
              </a:effectLst>
            </a:endParaRPr>
          </a:p>
          <a:p>
            <a:pPr lvl="0"/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Studenti delle 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classi quarte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 delle scuole superiori abruzzesi.</a:t>
            </a:r>
          </a:p>
          <a:p>
            <a:pPr lvl="0"/>
            <a:endParaRPr lang="it-IT" sz="1600" dirty="0">
              <a:solidFill>
                <a:schemeClr val="accent1">
                  <a:lumMod val="75000"/>
                </a:schemeClr>
              </a:solidFill>
              <a:effectLst>
                <a:outerShdw blurRad="50800" dir="12840000" sx="99504" sy="99504" algn="ctr" rotWithShape="0">
                  <a:srgbClr val="000000">
                    <a:alpha val="81000"/>
                  </a:srgbClr>
                </a:outerShdw>
              </a:effectLst>
            </a:endParaRPr>
          </a:p>
          <a:p>
            <a:r>
              <a:rPr lang="it-IT" sz="2000" b="1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Cosa bisogna fare</a:t>
            </a:r>
            <a:endParaRPr lang="it-IT" sz="2000" dirty="0">
              <a:solidFill>
                <a:srgbClr val="00B050"/>
              </a:solidFill>
              <a:effectLst>
                <a:outerShdw blurRad="50800" dir="12840000" sx="99504" sy="99504" algn="ctr" rotWithShape="0">
                  <a:srgbClr val="000000">
                    <a:alpha val="81000"/>
                  </a:srgbClr>
                </a:outerShdw>
              </a:effectLst>
            </a:endParaRPr>
          </a:p>
          <a:p>
            <a:pPr lvl="0"/>
            <a:r>
              <a:rPr lang="it-IT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Realizzare un </a:t>
            </a:r>
            <a:r>
              <a:rPr lang="it-IT" b="1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video (max 5 minuti)</a:t>
            </a:r>
            <a:r>
              <a:rPr lang="it-IT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 per spiegare il ruolo dei fondi europei.</a:t>
            </a:r>
          </a:p>
          <a:p>
            <a:r>
              <a:rPr lang="it-IT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Formato: .</a:t>
            </a:r>
            <a:r>
              <a:rPr lang="it-IT" b="1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mp4 o .</a:t>
            </a:r>
            <a:r>
              <a:rPr lang="it-IT" b="1" dirty="0" err="1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mov</a:t>
            </a:r>
            <a:r>
              <a:rPr lang="it-IT" b="1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 – risoluzione min. 720p</a:t>
            </a:r>
            <a:r>
              <a:rPr lang="it-IT" dirty="0">
                <a:solidFill>
                  <a:srgbClr val="00B050"/>
                </a:solidFill>
                <a:effectLst>
                  <a:outerShdw blurRad="50800" dir="12840000" sx="99504" sy="99504" algn="ctr" rotWithShape="0">
                    <a:srgbClr val="000000">
                      <a:alpha val="81000"/>
                    </a:srgbClr>
                  </a:outerShdw>
                </a:effectLst>
              </a:rPr>
              <a:t>. - durata max 5 minuti.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897E45-5A8B-9E22-610B-5074D08CF474}"/>
              </a:ext>
            </a:extLst>
          </p:cNvPr>
          <p:cNvSpPr txBox="1"/>
          <p:nvPr/>
        </p:nvSpPr>
        <p:spPr>
          <a:xfrm>
            <a:off x="8521480" y="772649"/>
            <a:ext cx="31482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7030A0"/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Come partecipare</a:t>
            </a:r>
            <a:endParaRPr lang="it-IT" sz="2000" dirty="0">
              <a:solidFill>
                <a:srgbClr val="7030A0"/>
              </a:solidFill>
              <a:effectLst>
                <a:outerShdw blurRad="50800" dir="12840000" algn="ctr" rotWithShape="0">
                  <a:schemeClr val="tx1">
                    <a:alpha val="81000"/>
                  </a:schemeClr>
                </a:outerShdw>
              </a:effectLst>
            </a:endParaRPr>
          </a:p>
          <a:p>
            <a:pPr lvl="0"/>
            <a:r>
              <a:rPr lang="it-IT" dirty="0">
                <a:solidFill>
                  <a:srgbClr val="7030A0"/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Invio entro </a:t>
            </a:r>
            <a:r>
              <a:rPr lang="it-IT" b="1" dirty="0">
                <a:solidFill>
                  <a:srgbClr val="7030A0"/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30 gennaio 2026</a:t>
            </a:r>
            <a:r>
              <a:rPr lang="it-IT" dirty="0">
                <a:solidFill>
                  <a:srgbClr val="7030A0"/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 all’indirizzo: programmazione2127@regione.abruzzo.it</a:t>
            </a:r>
          </a:p>
          <a:p>
            <a:pPr lvl="0"/>
            <a:r>
              <a:rPr lang="it-IT" dirty="0">
                <a:solidFill>
                  <a:srgbClr val="7030A0"/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tramite link di condivisione (es. Swiss Transfer).</a:t>
            </a:r>
          </a:p>
          <a:p>
            <a:endParaRPr lang="it-IT" sz="1600" b="1" dirty="0">
              <a:effectLst>
                <a:outerShdw blurRad="50800" dir="12840000" algn="ctr" rotWithShape="0">
                  <a:schemeClr val="tx1">
                    <a:alpha val="81000"/>
                  </a:schemeClr>
                </a:outerShdw>
              </a:effectLst>
            </a:endParaRPr>
          </a:p>
          <a:p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Cosa valutiamo</a:t>
            </a:r>
            <a:endParaRPr lang="it-IT" sz="2000" dirty="0">
              <a:solidFill>
                <a:schemeClr val="accent6">
                  <a:lumMod val="50000"/>
                </a:schemeClr>
              </a:solidFill>
              <a:effectLst>
                <a:outerShdw blurRad="50800" dir="12840000" algn="ctr" rotWithShape="0">
                  <a:schemeClr val="tx1">
                    <a:alpha val="81000"/>
                  </a:schemeClr>
                </a:outerShdw>
              </a:effectLst>
            </a:endParaRPr>
          </a:p>
          <a:p>
            <a:pPr lvl="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Creatività e innovazione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 (60 punti)</a:t>
            </a:r>
          </a:p>
          <a:p>
            <a:pPr lvl="0"/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Chiarezza e qualità della presentazione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 (40 punti).</a:t>
            </a:r>
          </a:p>
          <a:p>
            <a:endParaRPr lang="it-IT" sz="1600" b="1" dirty="0">
              <a:effectLst>
                <a:outerShdw blurRad="50800" dir="12840000" algn="ctr" rotWithShape="0">
                  <a:schemeClr val="tx1">
                    <a:alpha val="81000"/>
                  </a:schemeClr>
                </a:outerShdw>
              </a:effectLst>
            </a:endParaRPr>
          </a:p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Il premio</a:t>
            </a:r>
            <a:endParaRPr lang="it-IT" sz="2000" dirty="0">
              <a:solidFill>
                <a:schemeClr val="accent2">
                  <a:lumMod val="75000"/>
                </a:schemeClr>
              </a:solidFill>
              <a:effectLst>
                <a:outerShdw blurRad="50800" dir="12840000" algn="ctr" rotWithShape="0">
                  <a:schemeClr val="tx1">
                    <a:alpha val="81000"/>
                  </a:schemeClr>
                </a:outerShdw>
              </a:effectLst>
            </a:endParaRPr>
          </a:p>
          <a:p>
            <a:pPr lvl="0"/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Viaggio a Bruxelles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50800" dir="12840000" algn="ctr" rotWithShape="0">
                    <a:schemeClr val="tx1">
                      <a:alpha val="81000"/>
                    </a:schemeClr>
                  </a:outerShdw>
                </a:effectLst>
              </a:rPr>
              <a:t> per tutta la classe (fino a 30 partecipanti): volo, hotel, pasti, trasporti, visita alle istituzioni europee.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5C4AE8-EB82-104A-3A87-B3B08D00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00" y="895637"/>
            <a:ext cx="4341219" cy="42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sentazione standard di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9" y="1953166"/>
            <a:ext cx="6447064" cy="29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3166</TotalTime>
  <Words>185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Montserrat SemiBold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Bonitatibus</dc:creator>
  <cp:lastModifiedBy>Marcello Bonitatibus</cp:lastModifiedBy>
  <cp:revision>131</cp:revision>
  <cp:lastPrinted>2025-12-01T11:26:09Z</cp:lastPrinted>
  <dcterms:created xsi:type="dcterms:W3CDTF">2023-03-01T09:45:12Z</dcterms:created>
  <dcterms:modified xsi:type="dcterms:W3CDTF">2025-12-01T11:29:28Z</dcterms:modified>
</cp:coreProperties>
</file>