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8" r:id="rId3"/>
    <p:sldId id="276" r:id="rId4"/>
    <p:sldId id="277" r:id="rId5"/>
    <p:sldId id="272" r:id="rId6"/>
    <p:sldId id="278" r:id="rId7"/>
    <p:sldId id="262" r:id="rId8"/>
    <p:sldId id="260" r:id="rId9"/>
    <p:sldId id="264" r:id="rId10"/>
    <p:sldId id="280" r:id="rId11"/>
    <p:sldId id="266" r:id="rId12"/>
    <p:sldId id="267" r:id="rId13"/>
    <p:sldId id="275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5492" autoAdjust="0"/>
  </p:normalViewPr>
  <p:slideViewPr>
    <p:cSldViewPr snapToGrid="0">
      <p:cViewPr varScale="1">
        <p:scale>
          <a:sx n="110" d="100"/>
          <a:sy n="110" d="100"/>
        </p:scale>
        <p:origin x="1680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A9E8E1E-04B5-4E20-84B3-898315604144}" type="doc">
      <dgm:prSet loTypeId="urn:microsoft.com/office/officeart/2005/8/layout/matrix3" loCatId="matrix" qsTypeId="urn:microsoft.com/office/officeart/2005/8/quickstyle/3d2" qsCatId="3D" csTypeId="urn:microsoft.com/office/officeart/2005/8/colors/colorful5" csCatId="colorful" phldr="1"/>
      <dgm:spPr/>
      <dgm:t>
        <a:bodyPr/>
        <a:lstStyle/>
        <a:p>
          <a:endParaRPr lang="it-IT"/>
        </a:p>
      </dgm:t>
    </dgm:pt>
    <dgm:pt modelId="{D072AE6F-C3E3-402F-8A31-8FA6CFB72CA8}">
      <dgm:prSet phldrT="[Testo]"/>
      <dgm:spPr/>
      <dgm:t>
        <a:bodyPr/>
        <a:lstStyle/>
        <a:p>
          <a:r>
            <a:rPr lang="it-IT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Verifiche sulla stabilità delle operazioni - art 71 del RDC</a:t>
          </a:r>
          <a:endParaRPr lang="it-IT" dirty="0">
            <a:solidFill>
              <a:schemeClr val="tx1"/>
            </a:solidFill>
          </a:endParaRPr>
        </a:p>
      </dgm:t>
    </dgm:pt>
    <dgm:pt modelId="{15823A84-DDB9-4D99-8D8E-0699893594CB}" type="parTrans" cxnId="{B029850E-8EEE-4791-BADF-0930FB4F6915}">
      <dgm:prSet/>
      <dgm:spPr/>
      <dgm:t>
        <a:bodyPr/>
        <a:lstStyle/>
        <a:p>
          <a:endParaRPr lang="it-IT"/>
        </a:p>
      </dgm:t>
    </dgm:pt>
    <dgm:pt modelId="{0B48676E-CB94-4E2F-AC04-D17FFCF969A6}" type="sibTrans" cxnId="{B029850E-8EEE-4791-BADF-0930FB4F6915}">
      <dgm:prSet/>
      <dgm:spPr/>
      <dgm:t>
        <a:bodyPr/>
        <a:lstStyle/>
        <a:p>
          <a:endParaRPr lang="it-IT"/>
        </a:p>
      </dgm:t>
    </dgm:pt>
    <dgm:pt modelId="{B2D08BB2-05A3-4340-839D-9BC8D9B51C6A}">
      <dgm:prSet phldrT="[Testo]"/>
      <dgm:spPr/>
      <dgm:t>
        <a:bodyPr/>
        <a:lstStyle/>
        <a:p>
          <a:pPr>
            <a:spcAft>
              <a:spcPts val="0"/>
            </a:spcAft>
          </a:pPr>
          <a:r>
            <a:rPr lang="it-IT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Chiusura dello strumento finanziario - art. 41 e 42</a:t>
          </a:r>
        </a:p>
        <a:p>
          <a:pPr>
            <a:spcAft>
              <a:spcPts val="0"/>
            </a:spcAft>
          </a:pPr>
          <a:r>
            <a:rPr lang="it-IT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del RDC</a:t>
          </a:r>
        </a:p>
      </dgm:t>
    </dgm:pt>
    <dgm:pt modelId="{F9DEC12C-F3E6-4438-8D5A-4B4457B55360}" type="parTrans" cxnId="{B05E9352-B8E7-49BB-8938-D3B728F67E91}">
      <dgm:prSet/>
      <dgm:spPr/>
      <dgm:t>
        <a:bodyPr/>
        <a:lstStyle/>
        <a:p>
          <a:endParaRPr lang="it-IT"/>
        </a:p>
      </dgm:t>
    </dgm:pt>
    <dgm:pt modelId="{C4847F90-CC94-43FA-B0C1-90C5FF92812E}" type="sibTrans" cxnId="{B05E9352-B8E7-49BB-8938-D3B728F67E91}">
      <dgm:prSet/>
      <dgm:spPr/>
      <dgm:t>
        <a:bodyPr/>
        <a:lstStyle/>
        <a:p>
          <a:endParaRPr lang="it-IT"/>
        </a:p>
      </dgm:t>
    </dgm:pt>
    <dgm:pt modelId="{EA9CB851-F153-419D-87D1-B6F050DD05DC}">
      <dgm:prSet phldrT="[Testo]"/>
      <dgm:spPr/>
      <dgm:t>
        <a:bodyPr/>
        <a:lstStyle/>
        <a:p>
          <a:r>
            <a:rPr lang="it-IT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Audit tematico sulla preparazione </a:t>
          </a:r>
          <a:br>
            <a:rPr lang="it-IT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</a:br>
          <a:r>
            <a:rPr lang="it-IT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alla chiusura </a:t>
          </a:r>
        </a:p>
      </dgm:t>
    </dgm:pt>
    <dgm:pt modelId="{5C1256EB-56B2-4240-950F-2FDF78788812}" type="parTrans" cxnId="{ADF8B4CE-5643-4606-911F-1FD31117197D}">
      <dgm:prSet/>
      <dgm:spPr/>
      <dgm:t>
        <a:bodyPr/>
        <a:lstStyle/>
        <a:p>
          <a:endParaRPr lang="it-IT"/>
        </a:p>
      </dgm:t>
    </dgm:pt>
    <dgm:pt modelId="{F735F487-8FE7-49DB-BC3B-D1DC490DE3BC}" type="sibTrans" cxnId="{ADF8B4CE-5643-4606-911F-1FD31117197D}">
      <dgm:prSet/>
      <dgm:spPr/>
      <dgm:t>
        <a:bodyPr/>
        <a:lstStyle/>
        <a:p>
          <a:endParaRPr lang="it-IT"/>
        </a:p>
      </dgm:t>
    </dgm:pt>
    <dgm:pt modelId="{9DBD955B-021F-4616-8ADC-A30AF5B3FE78}">
      <dgm:prSet phldrT="[Testo]"/>
      <dgm:spPr/>
      <dgm:t>
        <a:bodyPr/>
        <a:lstStyle/>
        <a:p>
          <a:r>
            <a:rPr lang="it-IT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Follow-up Audit di sistema </a:t>
          </a:r>
        </a:p>
      </dgm:t>
    </dgm:pt>
    <dgm:pt modelId="{28CC78CC-4076-45BD-B2AA-2F2CA33F5267}" type="parTrans" cxnId="{EBEB65E6-CA8C-475C-BE88-D97866886501}">
      <dgm:prSet/>
      <dgm:spPr/>
      <dgm:t>
        <a:bodyPr/>
        <a:lstStyle/>
        <a:p>
          <a:endParaRPr lang="it-IT"/>
        </a:p>
      </dgm:t>
    </dgm:pt>
    <dgm:pt modelId="{C5FF0D02-0AE5-4995-BDF9-C932A9EEF4D9}" type="sibTrans" cxnId="{EBEB65E6-CA8C-475C-BE88-D97866886501}">
      <dgm:prSet/>
      <dgm:spPr/>
      <dgm:t>
        <a:bodyPr/>
        <a:lstStyle/>
        <a:p>
          <a:endParaRPr lang="it-IT"/>
        </a:p>
      </dgm:t>
    </dgm:pt>
    <dgm:pt modelId="{F7406081-2B5A-40C8-937A-C6FE8402457C}" type="pres">
      <dgm:prSet presAssocID="{5A9E8E1E-04B5-4E20-84B3-898315604144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66064434-12D8-429D-A77E-C83B27A47ED8}" type="pres">
      <dgm:prSet presAssocID="{5A9E8E1E-04B5-4E20-84B3-898315604144}" presName="diamond" presStyleLbl="bgShp" presStyleIdx="0" presStyleCnt="1" custLinFactNeighborX="-563" custLinFactNeighborY="1500"/>
      <dgm:spPr/>
    </dgm:pt>
    <dgm:pt modelId="{9B4EF0E2-48C2-4A10-8561-C99CA02462C2}" type="pres">
      <dgm:prSet presAssocID="{5A9E8E1E-04B5-4E20-84B3-898315604144}" presName="quad1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F0F19667-C55A-4A26-9B2D-8F4836F41B2B}" type="pres">
      <dgm:prSet presAssocID="{5A9E8E1E-04B5-4E20-84B3-898315604144}" presName="quad2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04608DE-A141-4D3B-9E18-C39FE3D7EF86}" type="pres">
      <dgm:prSet presAssocID="{5A9E8E1E-04B5-4E20-84B3-898315604144}" presName="quad3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C9801A3E-540F-4958-BFC1-55FEC86EE5BE}" type="pres">
      <dgm:prSet presAssocID="{5A9E8E1E-04B5-4E20-84B3-898315604144}" presName="quad4" presStyleLbl="node1" presStyleIdx="3" presStyleCnt="4" custLinFactNeighborX="-573" custLinFactNeighborY="114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A60323CC-47FE-4B05-8854-9AE610E77998}" type="presOf" srcId="{D072AE6F-C3E3-402F-8A31-8FA6CFB72CA8}" destId="{9B4EF0E2-48C2-4A10-8561-C99CA02462C2}" srcOrd="0" destOrd="0" presId="urn:microsoft.com/office/officeart/2005/8/layout/matrix3"/>
    <dgm:cxn modelId="{C3E305A8-6A1E-4675-9DC8-7BFB0E23DF86}" type="presOf" srcId="{9DBD955B-021F-4616-8ADC-A30AF5B3FE78}" destId="{C9801A3E-540F-4958-BFC1-55FEC86EE5BE}" srcOrd="0" destOrd="0" presId="urn:microsoft.com/office/officeart/2005/8/layout/matrix3"/>
    <dgm:cxn modelId="{EBEB65E6-CA8C-475C-BE88-D97866886501}" srcId="{5A9E8E1E-04B5-4E20-84B3-898315604144}" destId="{9DBD955B-021F-4616-8ADC-A30AF5B3FE78}" srcOrd="3" destOrd="0" parTransId="{28CC78CC-4076-45BD-B2AA-2F2CA33F5267}" sibTransId="{C5FF0D02-0AE5-4995-BDF9-C932A9EEF4D9}"/>
    <dgm:cxn modelId="{ADF8B4CE-5643-4606-911F-1FD31117197D}" srcId="{5A9E8E1E-04B5-4E20-84B3-898315604144}" destId="{EA9CB851-F153-419D-87D1-B6F050DD05DC}" srcOrd="2" destOrd="0" parTransId="{5C1256EB-56B2-4240-950F-2FDF78788812}" sibTransId="{F735F487-8FE7-49DB-BC3B-D1DC490DE3BC}"/>
    <dgm:cxn modelId="{B029850E-8EEE-4791-BADF-0930FB4F6915}" srcId="{5A9E8E1E-04B5-4E20-84B3-898315604144}" destId="{D072AE6F-C3E3-402F-8A31-8FA6CFB72CA8}" srcOrd="0" destOrd="0" parTransId="{15823A84-DDB9-4D99-8D8E-0699893594CB}" sibTransId="{0B48676E-CB94-4E2F-AC04-D17FFCF969A6}"/>
    <dgm:cxn modelId="{9EBB5F10-D911-4A72-AEA5-1B9AA23DD9F1}" type="presOf" srcId="{EA9CB851-F153-419D-87D1-B6F050DD05DC}" destId="{804608DE-A141-4D3B-9E18-C39FE3D7EF86}" srcOrd="0" destOrd="0" presId="urn:microsoft.com/office/officeart/2005/8/layout/matrix3"/>
    <dgm:cxn modelId="{32D64526-99D2-4717-97CC-3A986E76BA34}" type="presOf" srcId="{B2D08BB2-05A3-4340-839D-9BC8D9B51C6A}" destId="{F0F19667-C55A-4A26-9B2D-8F4836F41B2B}" srcOrd="0" destOrd="0" presId="urn:microsoft.com/office/officeart/2005/8/layout/matrix3"/>
    <dgm:cxn modelId="{99935681-B260-41D9-9A20-8341FAB5E3FB}" type="presOf" srcId="{5A9E8E1E-04B5-4E20-84B3-898315604144}" destId="{F7406081-2B5A-40C8-937A-C6FE8402457C}" srcOrd="0" destOrd="0" presId="urn:microsoft.com/office/officeart/2005/8/layout/matrix3"/>
    <dgm:cxn modelId="{B05E9352-B8E7-49BB-8938-D3B728F67E91}" srcId="{5A9E8E1E-04B5-4E20-84B3-898315604144}" destId="{B2D08BB2-05A3-4340-839D-9BC8D9B51C6A}" srcOrd="1" destOrd="0" parTransId="{F9DEC12C-F3E6-4438-8D5A-4B4457B55360}" sibTransId="{C4847F90-CC94-43FA-B0C1-90C5FF92812E}"/>
    <dgm:cxn modelId="{D5E56E41-935A-45DC-A9C4-E9A438A81281}" type="presParOf" srcId="{F7406081-2B5A-40C8-937A-C6FE8402457C}" destId="{66064434-12D8-429D-A77E-C83B27A47ED8}" srcOrd="0" destOrd="0" presId="urn:microsoft.com/office/officeart/2005/8/layout/matrix3"/>
    <dgm:cxn modelId="{C457F877-46E2-4FE4-A16B-E9C326F0E2BE}" type="presParOf" srcId="{F7406081-2B5A-40C8-937A-C6FE8402457C}" destId="{9B4EF0E2-48C2-4A10-8561-C99CA02462C2}" srcOrd="1" destOrd="0" presId="urn:microsoft.com/office/officeart/2005/8/layout/matrix3"/>
    <dgm:cxn modelId="{71803F6E-F89A-4705-B522-46F5DEBAE47E}" type="presParOf" srcId="{F7406081-2B5A-40C8-937A-C6FE8402457C}" destId="{F0F19667-C55A-4A26-9B2D-8F4836F41B2B}" srcOrd="2" destOrd="0" presId="urn:microsoft.com/office/officeart/2005/8/layout/matrix3"/>
    <dgm:cxn modelId="{A8D26D0E-AC4D-4027-9F41-F0F32723C3A2}" type="presParOf" srcId="{F7406081-2B5A-40C8-937A-C6FE8402457C}" destId="{804608DE-A141-4D3B-9E18-C39FE3D7EF86}" srcOrd="3" destOrd="0" presId="urn:microsoft.com/office/officeart/2005/8/layout/matrix3"/>
    <dgm:cxn modelId="{039FA86D-6390-4FDE-B0A4-22AC6C4A5600}" type="presParOf" srcId="{F7406081-2B5A-40C8-937A-C6FE8402457C}" destId="{C9801A3E-540F-4958-BFC1-55FEC86EE5BE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064434-12D8-429D-A77E-C83B27A47ED8}">
      <dsp:nvSpPr>
        <dsp:cNvPr id="0" name=""/>
        <dsp:cNvSpPr/>
      </dsp:nvSpPr>
      <dsp:spPr>
        <a:xfrm>
          <a:off x="597604" y="0"/>
          <a:ext cx="3408161" cy="3408161"/>
        </a:xfrm>
        <a:prstGeom prst="diamond">
          <a:avLst/>
        </a:prstGeom>
        <a:gradFill rotWithShape="0">
          <a:gsLst>
            <a:gs pos="0">
              <a:schemeClr val="accent5">
                <a:tint val="4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tint val="4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tint val="4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1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9B4EF0E2-48C2-4A10-8561-C99CA02462C2}">
      <dsp:nvSpPr>
        <dsp:cNvPr id="0" name=""/>
        <dsp:cNvSpPr/>
      </dsp:nvSpPr>
      <dsp:spPr>
        <a:xfrm>
          <a:off x="940567" y="323775"/>
          <a:ext cx="1329182" cy="1329182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i="1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Verifiche sulla stabilità delle operazioni - art 71 del RDC</a:t>
          </a:r>
          <a:endParaRPr lang="it-IT" sz="1400" kern="1200" dirty="0">
            <a:solidFill>
              <a:schemeClr val="tx1"/>
            </a:solidFill>
          </a:endParaRPr>
        </a:p>
      </dsp:txBody>
      <dsp:txXfrm>
        <a:off x="1005452" y="388660"/>
        <a:ext cx="1199412" cy="1199412"/>
      </dsp:txXfrm>
    </dsp:sp>
    <dsp:sp modelId="{F0F19667-C55A-4A26-9B2D-8F4836F41B2B}">
      <dsp:nvSpPr>
        <dsp:cNvPr id="0" name=""/>
        <dsp:cNvSpPr/>
      </dsp:nvSpPr>
      <dsp:spPr>
        <a:xfrm>
          <a:off x="2371994" y="323775"/>
          <a:ext cx="1329182" cy="1329182"/>
        </a:xfrm>
        <a:prstGeom prst="roundRect">
          <a:avLst/>
        </a:prstGeom>
        <a:gradFill rotWithShape="0">
          <a:gsLst>
            <a:gs pos="0">
              <a:schemeClr val="accent5">
                <a:hueOff val="-2252848"/>
                <a:satOff val="-5806"/>
                <a:lumOff val="-392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2252848"/>
                <a:satOff val="-5806"/>
                <a:lumOff val="-392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2252848"/>
                <a:satOff val="-5806"/>
                <a:lumOff val="-392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it-IT" sz="1400" i="1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Chiusura dello strumento finanziario - art. 41 e 42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it-IT" sz="1400" i="1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del RDC</a:t>
          </a:r>
        </a:p>
      </dsp:txBody>
      <dsp:txXfrm>
        <a:off x="2436879" y="388660"/>
        <a:ext cx="1199412" cy="1199412"/>
      </dsp:txXfrm>
    </dsp:sp>
    <dsp:sp modelId="{804608DE-A141-4D3B-9E18-C39FE3D7EF86}">
      <dsp:nvSpPr>
        <dsp:cNvPr id="0" name=""/>
        <dsp:cNvSpPr/>
      </dsp:nvSpPr>
      <dsp:spPr>
        <a:xfrm>
          <a:off x="940567" y="1755202"/>
          <a:ext cx="1329182" cy="1329182"/>
        </a:xfrm>
        <a:prstGeom prst="roundRect">
          <a:avLst/>
        </a:prstGeom>
        <a:gradFill rotWithShape="0">
          <a:gsLst>
            <a:gs pos="0">
              <a:schemeClr val="accent5">
                <a:hueOff val="-4505695"/>
                <a:satOff val="-11613"/>
                <a:lumOff val="-784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4505695"/>
                <a:satOff val="-11613"/>
                <a:lumOff val="-784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4505695"/>
                <a:satOff val="-11613"/>
                <a:lumOff val="-784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i="1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Audit tematico sulla preparazione </a:t>
          </a:r>
          <a:br>
            <a:rPr lang="it-IT" sz="1400" i="1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</a:br>
          <a:r>
            <a:rPr lang="it-IT" sz="1400" i="1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alla chiusura </a:t>
          </a:r>
        </a:p>
      </dsp:txBody>
      <dsp:txXfrm>
        <a:off x="1005452" y="1820087"/>
        <a:ext cx="1199412" cy="1199412"/>
      </dsp:txXfrm>
    </dsp:sp>
    <dsp:sp modelId="{C9801A3E-540F-4958-BFC1-55FEC86EE5BE}">
      <dsp:nvSpPr>
        <dsp:cNvPr id="0" name=""/>
        <dsp:cNvSpPr/>
      </dsp:nvSpPr>
      <dsp:spPr>
        <a:xfrm>
          <a:off x="2364378" y="1770448"/>
          <a:ext cx="1329182" cy="1329182"/>
        </a:xfrm>
        <a:prstGeom prst="roundRect">
          <a:avLst/>
        </a:prstGeom>
        <a:gradFill rotWithShape="0">
          <a:gsLst>
            <a:gs pos="0">
              <a:schemeClr val="accent5">
                <a:hueOff val="-6758543"/>
                <a:satOff val="-17419"/>
                <a:lumOff val="-1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6758543"/>
                <a:satOff val="-17419"/>
                <a:lumOff val="-1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6758543"/>
                <a:satOff val="-17419"/>
                <a:lumOff val="-1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i="1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Follow-up Audit di sistema </a:t>
          </a:r>
        </a:p>
      </dsp:txBody>
      <dsp:txXfrm>
        <a:off x="2429263" y="1835333"/>
        <a:ext cx="1199412" cy="11994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9999" y="1122363"/>
            <a:ext cx="8596921" cy="1153244"/>
          </a:xfrm>
        </p:spPr>
        <p:txBody>
          <a:bodyPr anchor="b">
            <a:normAutofit/>
          </a:bodyPr>
          <a:lstStyle>
            <a:lvl1pPr algn="ctr">
              <a:defRPr sz="3600">
                <a:latin typeface="+mn-lt"/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574473"/>
            <a:ext cx="6858000" cy="1683327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cxnSp>
        <p:nvCxnSpPr>
          <p:cNvPr id="11" name="Connettore diritto 10">
            <a:extLst>
              <a:ext uri="{FF2B5EF4-FFF2-40B4-BE49-F238E27FC236}">
                <a16:creationId xmlns:a16="http://schemas.microsoft.com/office/drawing/2014/main" id="{1D3A8F5E-2880-4A01-B775-ECFF743CD9AE}"/>
              </a:ext>
            </a:extLst>
          </p:cNvPr>
          <p:cNvCxnSpPr/>
          <p:nvPr userDrawn="1"/>
        </p:nvCxnSpPr>
        <p:spPr>
          <a:xfrm>
            <a:off x="328827" y="972000"/>
            <a:ext cx="8640000" cy="0"/>
          </a:xfrm>
          <a:prstGeom prst="line">
            <a:avLst/>
          </a:prstGeom>
          <a:ln w="254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ttore diritto 11">
            <a:extLst>
              <a:ext uri="{FF2B5EF4-FFF2-40B4-BE49-F238E27FC236}">
                <a16:creationId xmlns:a16="http://schemas.microsoft.com/office/drawing/2014/main" id="{DFD997A5-F371-4719-8A48-EB89F1F6236C}"/>
              </a:ext>
            </a:extLst>
          </p:cNvPr>
          <p:cNvCxnSpPr/>
          <p:nvPr userDrawn="1"/>
        </p:nvCxnSpPr>
        <p:spPr>
          <a:xfrm>
            <a:off x="316921" y="6278291"/>
            <a:ext cx="8640000" cy="0"/>
          </a:xfrm>
          <a:prstGeom prst="line">
            <a:avLst/>
          </a:prstGeom>
          <a:ln w="254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mmagine 4">
            <a:extLst>
              <a:ext uri="{FF2B5EF4-FFF2-40B4-BE49-F238E27FC236}">
                <a16:creationId xmlns:a16="http://schemas.microsoft.com/office/drawing/2014/main" id="{7D4557BA-128F-467E-9D88-8E2C0587CD8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3071" y="112420"/>
            <a:ext cx="8267700" cy="721020"/>
          </a:xfrm>
          <a:prstGeom prst="rect">
            <a:avLst/>
          </a:prstGeom>
        </p:spPr>
      </p:pic>
      <p:sp>
        <p:nvSpPr>
          <p:cNvPr id="4" name="Segnaposto piè di pagina 2">
            <a:extLst>
              <a:ext uri="{FF2B5EF4-FFF2-40B4-BE49-F238E27FC236}">
                <a16:creationId xmlns:a16="http://schemas.microsoft.com/office/drawing/2014/main" id="{C22C275F-B0EB-864E-5D43-E55BA2FCC9B4}"/>
              </a:ext>
            </a:extLst>
          </p:cNvPr>
          <p:cNvSpPr txBox="1">
            <a:spLocks/>
          </p:cNvSpPr>
          <p:nvPr userDrawn="1"/>
        </p:nvSpPr>
        <p:spPr>
          <a:xfrm>
            <a:off x="360000" y="6336353"/>
            <a:ext cx="8640000" cy="5216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it-IT" i="1" dirty="0">
                <a:solidFill>
                  <a:schemeClr val="accent1">
                    <a:lumMod val="50000"/>
                  </a:schemeClr>
                </a:solidFill>
              </a:rPr>
              <a:t>Dipartimento Presidenza – Programmazione - Turismo</a:t>
            </a:r>
          </a:p>
          <a:p>
            <a:pPr>
              <a:defRPr/>
            </a:pPr>
            <a:r>
              <a:rPr lang="it-IT" i="1" dirty="0">
                <a:solidFill>
                  <a:schemeClr val="accent1">
                    <a:lumMod val="50000"/>
                  </a:schemeClr>
                </a:solidFill>
              </a:rPr>
              <a:t>Servizio Autorità di Gestione Unica FESR - FSE</a:t>
            </a:r>
          </a:p>
          <a:p>
            <a:pPr>
              <a:defRPr/>
            </a:pPr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4452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5A730-D846-4577-BE34-4315F61B728C}" type="datetimeFigureOut">
              <a:rPr lang="it-IT" smtClean="0"/>
              <a:t>10/12/2025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23D12-76EB-4BB8-A75D-B99F307C19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56313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5A730-D846-4577-BE34-4315F61B728C}" type="datetimeFigureOut">
              <a:rPr lang="it-IT" smtClean="0"/>
              <a:t>10/12/2025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23D12-76EB-4BB8-A75D-B99F307C19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823182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99521" y="6336353"/>
            <a:ext cx="2057400" cy="365125"/>
          </a:xfrm>
        </p:spPr>
        <p:txBody>
          <a:bodyPr/>
          <a:lstStyle/>
          <a:p>
            <a:fld id="{29623D12-76EB-4BB8-A75D-B99F307C191F}" type="slidenum">
              <a:rPr lang="it-IT" smtClean="0"/>
              <a:t>‹N›</a:t>
            </a:fld>
            <a:endParaRPr lang="it-IT"/>
          </a:p>
        </p:txBody>
      </p:sp>
      <p:cxnSp>
        <p:nvCxnSpPr>
          <p:cNvPr id="10" name="Connettore diritto 9">
            <a:extLst>
              <a:ext uri="{FF2B5EF4-FFF2-40B4-BE49-F238E27FC236}">
                <a16:creationId xmlns:a16="http://schemas.microsoft.com/office/drawing/2014/main" id="{2393A3FD-4B52-4FBD-B393-009D2335416E}"/>
              </a:ext>
            </a:extLst>
          </p:cNvPr>
          <p:cNvCxnSpPr/>
          <p:nvPr userDrawn="1"/>
        </p:nvCxnSpPr>
        <p:spPr>
          <a:xfrm>
            <a:off x="316921" y="6247118"/>
            <a:ext cx="8640000" cy="0"/>
          </a:xfrm>
          <a:prstGeom prst="line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egnaposto piè di pagina 2">
            <a:extLst>
              <a:ext uri="{FF2B5EF4-FFF2-40B4-BE49-F238E27FC236}">
                <a16:creationId xmlns:a16="http://schemas.microsoft.com/office/drawing/2014/main" id="{60AE5991-ACFD-44B6-898E-2E059947EE44}"/>
              </a:ext>
            </a:extLst>
          </p:cNvPr>
          <p:cNvSpPr txBox="1">
            <a:spLocks/>
          </p:cNvSpPr>
          <p:nvPr userDrawn="1"/>
        </p:nvSpPr>
        <p:spPr>
          <a:xfrm>
            <a:off x="360000" y="6336353"/>
            <a:ext cx="8640000" cy="5216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it-IT" i="1" dirty="0">
                <a:solidFill>
                  <a:schemeClr val="accent1">
                    <a:lumMod val="50000"/>
                  </a:schemeClr>
                </a:solidFill>
              </a:rPr>
              <a:t>Dipartimento Presidenza – Programmazione - Turismo</a:t>
            </a:r>
          </a:p>
          <a:p>
            <a:pPr>
              <a:defRPr/>
            </a:pPr>
            <a:r>
              <a:rPr lang="it-IT" i="1" dirty="0">
                <a:solidFill>
                  <a:schemeClr val="accent1">
                    <a:lumMod val="50000"/>
                  </a:schemeClr>
                </a:solidFill>
              </a:rPr>
              <a:t>Servizio Autorità di Gestione Unica FESR - FSE</a:t>
            </a:r>
          </a:p>
          <a:p>
            <a:pPr>
              <a:defRPr/>
            </a:pPr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8FD6D9B1-EB6C-4A2E-896A-68F6D26615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1539" y="1143878"/>
            <a:ext cx="8596921" cy="394710"/>
          </a:xfrm>
        </p:spPr>
        <p:txBody>
          <a:bodyPr anchor="b">
            <a:normAutofit/>
          </a:bodyPr>
          <a:lstStyle>
            <a:lvl1pPr algn="ctr">
              <a:defRPr sz="2800">
                <a:latin typeface="+mn-lt"/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pic>
        <p:nvPicPr>
          <p:cNvPr id="13" name="Immagine 12">
            <a:extLst>
              <a:ext uri="{FF2B5EF4-FFF2-40B4-BE49-F238E27FC236}">
                <a16:creationId xmlns:a16="http://schemas.microsoft.com/office/drawing/2014/main" id="{EF44E54A-7608-4A71-895B-B7F2667DE88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3071" y="153146"/>
            <a:ext cx="8267700" cy="721020"/>
          </a:xfrm>
          <a:prstGeom prst="rect">
            <a:avLst/>
          </a:prstGeom>
        </p:spPr>
      </p:pic>
      <p:cxnSp>
        <p:nvCxnSpPr>
          <p:cNvPr id="14" name="Connettore diritto 13">
            <a:extLst>
              <a:ext uri="{FF2B5EF4-FFF2-40B4-BE49-F238E27FC236}">
                <a16:creationId xmlns:a16="http://schemas.microsoft.com/office/drawing/2014/main" id="{DE8D05ED-D0AF-4DFC-A2AF-5A2BE93E2593}"/>
              </a:ext>
            </a:extLst>
          </p:cNvPr>
          <p:cNvCxnSpPr/>
          <p:nvPr userDrawn="1"/>
        </p:nvCxnSpPr>
        <p:spPr>
          <a:xfrm>
            <a:off x="328827" y="972000"/>
            <a:ext cx="8640000" cy="0"/>
          </a:xfrm>
          <a:prstGeom prst="line">
            <a:avLst/>
          </a:prstGeom>
          <a:ln w="254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7728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5A730-D846-4577-BE34-4315F61B728C}" type="datetimeFigureOut">
              <a:rPr lang="it-IT" smtClean="0"/>
              <a:t>10/12/2025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23D12-76EB-4BB8-A75D-B99F307C19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42037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5A730-D846-4577-BE34-4315F61B728C}" type="datetimeFigureOut">
              <a:rPr lang="it-IT" smtClean="0"/>
              <a:t>10/12/2025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23D12-76EB-4BB8-A75D-B99F307C19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06222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5A730-D846-4577-BE34-4315F61B728C}" type="datetimeFigureOut">
              <a:rPr lang="it-IT" smtClean="0"/>
              <a:t>10/12/2025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23D12-76EB-4BB8-A75D-B99F307C19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55431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5A730-D846-4577-BE34-4315F61B728C}" type="datetimeFigureOut">
              <a:rPr lang="it-IT" smtClean="0"/>
              <a:t>10/12/2025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23D12-76EB-4BB8-A75D-B99F307C19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97184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5A730-D846-4577-BE34-4315F61B728C}" type="datetimeFigureOut">
              <a:rPr lang="it-IT" smtClean="0"/>
              <a:t>10/12/2025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23D12-76EB-4BB8-A75D-B99F307C19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33047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5A730-D846-4577-BE34-4315F61B728C}" type="datetimeFigureOut">
              <a:rPr lang="it-IT" smtClean="0"/>
              <a:t>10/12/2025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23D12-76EB-4BB8-A75D-B99F307C19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33530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5A730-D846-4577-BE34-4315F61B728C}" type="datetimeFigureOut">
              <a:rPr lang="it-IT" smtClean="0"/>
              <a:t>10/12/2025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23D12-76EB-4BB8-A75D-B99F307C19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26875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E5A730-D846-4577-BE34-4315F61B728C}" type="datetimeFigureOut">
              <a:rPr lang="it-IT" smtClean="0"/>
              <a:t>10/12/2025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623D12-76EB-4BB8-A75D-B99F307C19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1418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7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8619DC46-F542-45F4-9A34-6D250131FBEF}"/>
              </a:ext>
            </a:extLst>
          </p:cNvPr>
          <p:cNvSpPr txBox="1"/>
          <p:nvPr/>
        </p:nvSpPr>
        <p:spPr>
          <a:xfrm>
            <a:off x="238079" y="1441881"/>
            <a:ext cx="859692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Comitato di Sorveglianza Unico</a:t>
            </a:r>
          </a:p>
          <a:p>
            <a:pPr algn="ctr"/>
            <a:r>
              <a:rPr lang="it-IT" sz="24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Programmi Regionali Abruzzo FESR e FSE+ 2021-2027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3A9F237A-6D40-45D6-C6B2-71D4101626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29459" y="2703616"/>
            <a:ext cx="6858000" cy="1683327"/>
          </a:xfrm>
        </p:spPr>
        <p:txBody>
          <a:bodyPr>
            <a:normAutofit/>
          </a:bodyPr>
          <a:lstStyle/>
          <a:p>
            <a:r>
              <a:rPr lang="it-IT" b="1" i="1" dirty="0">
                <a:solidFill>
                  <a:schemeClr val="accent1">
                    <a:lumMod val="50000"/>
                  </a:schemeClr>
                </a:solidFill>
              </a:rPr>
              <a:t>Informativa sulle attività di Audit </a:t>
            </a:r>
          </a:p>
          <a:p>
            <a:r>
              <a:rPr lang="it-IT" b="1" i="1" dirty="0">
                <a:solidFill>
                  <a:schemeClr val="accent1">
                    <a:lumMod val="50000"/>
                  </a:schemeClr>
                </a:solidFill>
              </a:rPr>
              <a:t>Programmazione 2021-2027 e  2014-2020</a:t>
            </a: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3A9F237A-6D40-45D6-C6B2-71D410162671}"/>
              </a:ext>
            </a:extLst>
          </p:cNvPr>
          <p:cNvSpPr txBox="1">
            <a:spLocks/>
          </p:cNvSpPr>
          <p:nvPr/>
        </p:nvSpPr>
        <p:spPr>
          <a:xfrm>
            <a:off x="1229459" y="5281423"/>
            <a:ext cx="6858000" cy="9993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</a:pPr>
            <a:r>
              <a:rPr lang="it-IT" sz="1200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Pescara, 2 dicembre 2025</a:t>
            </a:r>
          </a:p>
          <a:p>
            <a:pPr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</a:pPr>
            <a:r>
              <a:rPr lang="it-IT" sz="1200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Sala Consiliare del Comune di Pescara</a:t>
            </a:r>
          </a:p>
          <a:p>
            <a:pPr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</a:pPr>
            <a:r>
              <a:rPr lang="it-IT" sz="1200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Piazza Italia</a:t>
            </a:r>
          </a:p>
        </p:txBody>
      </p:sp>
    </p:spTree>
    <p:extLst>
      <p:ext uri="{BB962C8B-B14F-4D97-AF65-F5344CB8AC3E}">
        <p14:creationId xmlns:p14="http://schemas.microsoft.com/office/powerpoint/2010/main" val="13151704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1"/>
          <p:cNvSpPr txBox="1">
            <a:spLocks/>
          </p:cNvSpPr>
          <p:nvPr/>
        </p:nvSpPr>
        <p:spPr>
          <a:xfrm>
            <a:off x="296399" y="911701"/>
            <a:ext cx="8596921" cy="94265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3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endParaRPr lang="it-IT" sz="2400" dirty="0"/>
          </a:p>
          <a:p>
            <a:endParaRPr lang="it-IT" sz="2400" dirty="0"/>
          </a:p>
          <a:p>
            <a:r>
              <a:rPr lang="it-IT" sz="2400" dirty="0"/>
              <a:t>Audit tematici (2014-2020) Audit n. DAC114IT2499  </a:t>
            </a:r>
          </a:p>
          <a:p>
            <a:r>
              <a:rPr lang="it-IT" sz="2400" dirty="0"/>
              <a:t/>
            </a:r>
            <a:br>
              <a:rPr lang="it-IT" sz="2400" dirty="0"/>
            </a:br>
            <a:endParaRPr lang="it-IT" sz="2400" dirty="0"/>
          </a:p>
          <a:p>
            <a:r>
              <a:rPr lang="it-IT" sz="3600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Raccomandazioni dalla CE - </a:t>
            </a:r>
            <a:r>
              <a:rPr lang="it-IT" sz="3600" b="1" i="1" dirty="0">
                <a:solidFill>
                  <a:srgbClr val="FF0000"/>
                </a:solidFill>
              </a:rPr>
              <a:t>Rafforzare i controlli nell'ambito del processo di chiusura del programma </a:t>
            </a:r>
            <a:endParaRPr lang="it-IT" sz="3600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it-IT" sz="2400" dirty="0"/>
          </a:p>
        </p:txBody>
      </p:sp>
      <p:sp>
        <p:nvSpPr>
          <p:cNvPr id="4" name="Sottotitolo 2"/>
          <p:cNvSpPr txBox="1">
            <a:spLocks/>
          </p:cNvSpPr>
          <p:nvPr/>
        </p:nvSpPr>
        <p:spPr>
          <a:xfrm>
            <a:off x="948296" y="1680187"/>
            <a:ext cx="7945024" cy="4683602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  <a:buNone/>
            </a:pPr>
            <a:endParaRPr lang="it-IT" sz="1400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634094" y="1822235"/>
            <a:ext cx="8228746" cy="4639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it-IT" sz="1200" b="1" u="sng" dirty="0">
                <a:solidFill>
                  <a:srgbClr val="002060"/>
                </a:solidFill>
              </a:rPr>
              <a:t>Iniziative </a:t>
            </a:r>
            <a:r>
              <a:rPr lang="it-IT" sz="1200" b="1" u="sng" dirty="0" err="1">
                <a:solidFill>
                  <a:srgbClr val="002060"/>
                </a:solidFill>
              </a:rPr>
              <a:t>dell’AdA</a:t>
            </a:r>
            <a:r>
              <a:rPr lang="it-IT" sz="1200" b="1" u="sng" dirty="0">
                <a:solidFill>
                  <a:srgbClr val="002060"/>
                </a:solidFill>
              </a:rPr>
              <a:t> :</a:t>
            </a:r>
          </a:p>
          <a:p>
            <a:pPr algn="just">
              <a:spcAft>
                <a:spcPts val="300"/>
              </a:spcAft>
            </a:pPr>
            <a:r>
              <a:rPr lang="it-IT" sz="1200" dirty="0"/>
              <a:t>1. </a:t>
            </a:r>
            <a:r>
              <a:rPr lang="it-IT" sz="1200" dirty="0" err="1"/>
              <a:t>Ri</a:t>
            </a:r>
            <a:r>
              <a:rPr lang="it-IT" sz="1200" dirty="0"/>
              <a:t>-esecuzione delle verifiche già svolte sui n. 32 destinatari selezionati per la verifica dello strumento finanziario, integrando ciascun fascicolo con le informazioni tratte dalla consultazione di ARACHNE e con fogli di calcolo a supporto delle verifiche su: </a:t>
            </a:r>
          </a:p>
          <a:p>
            <a:pPr marL="539750" indent="-171450" algn="just">
              <a:spcAft>
                <a:spcPts val="300"/>
              </a:spcAft>
              <a:buFont typeface="Wingdings" panose="05000000000000000000" pitchFamily="2" charset="2"/>
              <a:buChar char="v"/>
            </a:pPr>
            <a:r>
              <a:rPr lang="it-IT" sz="1200" dirty="0"/>
              <a:t>status di PMI</a:t>
            </a:r>
          </a:p>
          <a:p>
            <a:pPr marL="539750" indent="-171450" algn="just">
              <a:spcAft>
                <a:spcPts val="300"/>
              </a:spcAft>
              <a:buFont typeface="Wingdings" panose="05000000000000000000" pitchFamily="2" charset="2"/>
              <a:buChar char="v"/>
            </a:pPr>
            <a:r>
              <a:rPr lang="it-IT" sz="1200" dirty="0"/>
              <a:t>stato di “non difficoltà” dell’impresa (a livello di richiedente e di “impresa unica”)</a:t>
            </a:r>
          </a:p>
          <a:p>
            <a:pPr marL="539750" indent="-171450" algn="just">
              <a:spcAft>
                <a:spcPts val="300"/>
              </a:spcAft>
              <a:buFont typeface="Wingdings" panose="05000000000000000000" pitchFamily="2" charset="2"/>
              <a:buChar char="v"/>
            </a:pPr>
            <a:r>
              <a:rPr lang="it-IT" sz="1200" dirty="0"/>
              <a:t>rispetto del cumulo per gli aiuti in De </a:t>
            </a:r>
            <a:r>
              <a:rPr lang="it-IT" sz="1200" dirty="0" err="1"/>
              <a:t>Minimis</a:t>
            </a:r>
            <a:r>
              <a:rPr lang="it-IT" sz="1200" dirty="0"/>
              <a:t> e delle condizioni previste nel Quadro temporaneo per le misure di aiuto di Stato a sostegno dell’economia nell’attuale emergenza del COVID-19 </a:t>
            </a:r>
          </a:p>
          <a:p>
            <a:pPr algn="just">
              <a:spcAft>
                <a:spcPts val="300"/>
              </a:spcAft>
            </a:pPr>
            <a:r>
              <a:rPr lang="it-IT" sz="1200" dirty="0"/>
              <a:t>2. Esecuzione dell’Audit tematico sulla stabilità delle operazioni, nell’ambito del quale sono stati valutati tutti gli aspetti critici attenzionati dalla Commissione sui tre beneficiari estratti </a:t>
            </a:r>
          </a:p>
          <a:p>
            <a:pPr algn="just">
              <a:spcAft>
                <a:spcPts val="300"/>
              </a:spcAft>
            </a:pPr>
            <a:r>
              <a:rPr lang="it-IT" sz="1200" dirty="0"/>
              <a:t>3. Adozione a luglio 2025 dell’Allegato “8.e </a:t>
            </a:r>
            <a:r>
              <a:rPr lang="it-IT" sz="1200" i="1" dirty="0"/>
              <a:t>Checklist per l'audit delle </a:t>
            </a:r>
            <a:r>
              <a:rPr lang="it-IT" sz="1200" i="1" dirty="0" err="1"/>
              <a:t>operazioni_Verifica</a:t>
            </a:r>
            <a:r>
              <a:rPr lang="it-IT" sz="1200" i="1" dirty="0"/>
              <a:t> status PMI</a:t>
            </a:r>
            <a:r>
              <a:rPr lang="it-IT" sz="1200" dirty="0"/>
              <a:t>” ai fini dell’utilizzo da parte degli auditors interni ed esterni nell’ambito dei controlli in corso sulle operazioni della programmazione 2014-2020</a:t>
            </a:r>
          </a:p>
          <a:p>
            <a:pPr algn="just">
              <a:spcAft>
                <a:spcPts val="300"/>
              </a:spcAft>
            </a:pPr>
            <a:r>
              <a:rPr lang="it-IT" sz="1200" dirty="0"/>
              <a:t>4. Sul lato FSE, controllo cumulo a seguito individuazione impresa unica su un campione di operazioni di precedenti </a:t>
            </a:r>
            <a:r>
              <a:rPr lang="it-IT" sz="1200"/>
              <a:t>periodi contabili;</a:t>
            </a:r>
            <a:endParaRPr lang="it-IT" sz="1200" dirty="0"/>
          </a:p>
          <a:p>
            <a:pPr algn="just">
              <a:spcAft>
                <a:spcPts val="300"/>
              </a:spcAft>
            </a:pPr>
            <a:endParaRPr lang="it-IT" sz="11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spcAft>
                <a:spcPts val="300"/>
              </a:spcAft>
            </a:pPr>
            <a:r>
              <a:rPr lang="it-IT" sz="1200" b="1" u="sng" dirty="0">
                <a:solidFill>
                  <a:srgbClr val="002060"/>
                </a:solidFill>
              </a:rPr>
              <a:t>Iniziative dell’AdG:</a:t>
            </a:r>
          </a:p>
          <a:p>
            <a:pPr algn="just">
              <a:spcAft>
                <a:spcPts val="300"/>
              </a:spcAft>
            </a:pPr>
            <a:endParaRPr lang="it-IT" sz="800" b="1" u="sng" dirty="0">
              <a:solidFill>
                <a:srgbClr val="002060"/>
              </a:solidFill>
            </a:endParaRPr>
          </a:p>
          <a:p>
            <a:r>
              <a:rPr lang="it-IT" sz="1200" dirty="0"/>
              <a:t>1) Attività sulla verifica della stabilità delle operazioni (Articolo 71 Stabilità delle operazioni Reg. 1303/13) e sui controlli in loco finali</a:t>
            </a:r>
          </a:p>
          <a:p>
            <a:r>
              <a:rPr lang="it-IT" sz="1200" dirty="0"/>
              <a:t>	</a:t>
            </a:r>
          </a:p>
          <a:p>
            <a:r>
              <a:rPr lang="it-IT" sz="1200" dirty="0"/>
              <a:t>2) </a:t>
            </a:r>
            <a:r>
              <a:rPr lang="it-IT" sz="1200" dirty="0" err="1"/>
              <a:t>Reperforming</a:t>
            </a:r>
            <a:r>
              <a:rPr lang="it-IT" sz="1200" dirty="0"/>
              <a:t> dei controlli svolti dal MIMIT sui beneficiari dello SF</a:t>
            </a:r>
          </a:p>
          <a:p>
            <a:pPr algn="just">
              <a:spcAft>
                <a:spcPts val="300"/>
              </a:spcAft>
            </a:pPr>
            <a:endParaRPr lang="it-IT" sz="1400" dirty="0">
              <a:solidFill>
                <a:srgbClr val="0070C0"/>
              </a:solidFill>
            </a:endParaRPr>
          </a:p>
          <a:p>
            <a:pPr algn="just"/>
            <a:endParaRPr lang="it-IT" sz="1400" dirty="0"/>
          </a:p>
        </p:txBody>
      </p:sp>
    </p:spTree>
    <p:extLst>
      <p:ext uri="{BB962C8B-B14F-4D97-AF65-F5344CB8AC3E}">
        <p14:creationId xmlns:p14="http://schemas.microsoft.com/office/powerpoint/2010/main" val="29928493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1">
            <a:extLst>
              <a:ext uri="{FF2B5EF4-FFF2-40B4-BE49-F238E27FC236}">
                <a16:creationId xmlns:a16="http://schemas.microsoft.com/office/drawing/2014/main" id="{4A74FC5E-3AC2-26A0-9AEE-1465E105E0E7}"/>
              </a:ext>
            </a:extLst>
          </p:cNvPr>
          <p:cNvSpPr txBox="1">
            <a:spLocks/>
          </p:cNvSpPr>
          <p:nvPr/>
        </p:nvSpPr>
        <p:spPr bwMode="auto">
          <a:xfrm>
            <a:off x="133305" y="1069707"/>
            <a:ext cx="8719174" cy="4957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rmAutofit/>
          </a:bodyPr>
          <a:lstStyle>
            <a:lvl1pPr algn="ctr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defTabSz="914400"/>
            <a:r>
              <a:rPr lang="it-IT" sz="2400" dirty="0"/>
              <a:t>Gli Audit delle operazioni POR FESR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7D5AA00F-8981-84C2-97D3-CCB42DD48D2D}"/>
              </a:ext>
            </a:extLst>
          </p:cNvPr>
          <p:cNvSpPr txBox="1"/>
          <p:nvPr/>
        </p:nvSpPr>
        <p:spPr>
          <a:xfrm>
            <a:off x="366290" y="1549500"/>
            <a:ext cx="8309341" cy="21621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it-IT" sz="1400" dirty="0"/>
          </a:p>
          <a:p>
            <a:pPr algn="just"/>
            <a:r>
              <a:rPr lang="it-IT" sz="1400" dirty="0"/>
              <a:t>L’Autorità di Audit ha effettuato un campionamento a 3 periodi:</a:t>
            </a:r>
          </a:p>
          <a:p>
            <a:pPr algn="just"/>
            <a:endParaRPr lang="it-IT" sz="1400" dirty="0"/>
          </a:p>
          <a:p>
            <a:pPr marL="442913" indent="-285750" algn="just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v"/>
            </a:pPr>
            <a:r>
              <a:rPr lang="it-IT" sz="1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32 operazioni totali estratte </a:t>
            </a:r>
            <a:r>
              <a:rPr lang="it-IT" sz="1400" dirty="0"/>
              <a:t>dalla spesa dichiarata alla Commissione Europea nel periodo contabile finale</a:t>
            </a:r>
          </a:p>
          <a:p>
            <a:pPr marL="442913" indent="-285750" algn="just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v"/>
            </a:pPr>
            <a:r>
              <a:rPr lang="it-IT" sz="1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€ 45.147.190 </a:t>
            </a:r>
            <a:r>
              <a:rPr lang="it-IT" sz="1400" dirty="0"/>
              <a:t>somma totale controllata </a:t>
            </a:r>
          </a:p>
          <a:p>
            <a:pPr marL="442913" indent="-285750" algn="just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v"/>
            </a:pPr>
            <a:r>
              <a:rPr lang="it-IT" sz="1400" dirty="0"/>
              <a:t>quasi tutti gli audit sulle 32 operazioni estratte sono stati conclusi</a:t>
            </a:r>
          </a:p>
          <a:p>
            <a:pPr marL="285750" indent="-285750" algn="just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v"/>
            </a:pPr>
            <a:endParaRPr lang="it-IT" sz="1400" dirty="0"/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endParaRPr lang="it-IT" sz="1400" dirty="0"/>
          </a:p>
        </p:txBody>
      </p:sp>
      <p:sp>
        <p:nvSpPr>
          <p:cNvPr id="9" name="Titolo 1"/>
          <p:cNvSpPr txBox="1">
            <a:spLocks/>
          </p:cNvSpPr>
          <p:nvPr/>
        </p:nvSpPr>
        <p:spPr bwMode="auto">
          <a:xfrm>
            <a:off x="133305" y="3258548"/>
            <a:ext cx="8675631" cy="4957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rmAutofit/>
          </a:bodyPr>
          <a:lstStyle>
            <a:lvl1pPr algn="ctr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defTabSz="914400"/>
            <a:r>
              <a:rPr lang="it-IT" sz="2400" dirty="0"/>
              <a:t>Gli Audit delle operazioni POR FSE</a:t>
            </a:r>
          </a:p>
        </p:txBody>
      </p:sp>
      <p:sp>
        <p:nvSpPr>
          <p:cNvPr id="2" name="Rettangolo 1"/>
          <p:cNvSpPr/>
          <p:nvPr/>
        </p:nvSpPr>
        <p:spPr>
          <a:xfrm>
            <a:off x="366290" y="3885833"/>
            <a:ext cx="8486189" cy="17697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57163" algn="just">
              <a:spcBef>
                <a:spcPts val="300"/>
              </a:spcBef>
              <a:spcAft>
                <a:spcPts val="300"/>
              </a:spcAft>
            </a:pPr>
            <a:r>
              <a:rPr lang="it-IT" sz="1400" dirty="0"/>
              <a:t>L’Autorità di Audit ha effettuato un campionamento a 3 periodi:</a:t>
            </a:r>
          </a:p>
          <a:p>
            <a:pPr marL="157163" algn="just">
              <a:spcBef>
                <a:spcPts val="300"/>
              </a:spcBef>
              <a:spcAft>
                <a:spcPts val="300"/>
              </a:spcAft>
            </a:pPr>
            <a:endParaRPr lang="it-IT" sz="1400" dirty="0"/>
          </a:p>
          <a:p>
            <a:pPr marL="442913" indent="-285750" algn="just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v"/>
            </a:pPr>
            <a:r>
              <a:rPr lang="it-IT" sz="1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34 operazioni totali estratte </a:t>
            </a:r>
            <a:r>
              <a:rPr lang="it-IT" sz="1400" dirty="0"/>
              <a:t>dalla spesa dichiarata alla Commissione Europea nel periodo contabile finale</a:t>
            </a:r>
          </a:p>
          <a:p>
            <a:pPr marL="442913" indent="-285750" algn="just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v"/>
            </a:pPr>
            <a:r>
              <a:rPr lang="it-IT" sz="1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€ 15.092.614 somma totale controllata </a:t>
            </a:r>
          </a:p>
          <a:p>
            <a:pPr marL="442913" indent="-285750" algn="just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v"/>
            </a:pPr>
            <a:r>
              <a:rPr lang="it-IT" sz="1400" dirty="0"/>
              <a:t>quasi tutti gli audit sulle 34 operazioni estratte sono stati conclusi</a:t>
            </a:r>
          </a:p>
          <a:p>
            <a:pPr marL="442913" indent="-285750" algn="just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v"/>
            </a:pPr>
            <a:endParaRPr lang="it-IT" sz="1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697939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1"/>
          <p:cNvSpPr txBox="1">
            <a:spLocks/>
          </p:cNvSpPr>
          <p:nvPr/>
        </p:nvSpPr>
        <p:spPr bwMode="auto">
          <a:xfrm>
            <a:off x="242547" y="962874"/>
            <a:ext cx="8410348" cy="552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Autofit/>
          </a:bodyPr>
          <a:lstStyle>
            <a:lvl1pPr algn="ctr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defTabSz="914400"/>
            <a:r>
              <a:rPr lang="it-IT" sz="2400" dirty="0"/>
              <a:t>Conclusioni</a:t>
            </a:r>
          </a:p>
        </p:txBody>
      </p:sp>
      <p:sp>
        <p:nvSpPr>
          <p:cNvPr id="4" name="Rettangolo 3"/>
          <p:cNvSpPr/>
          <p:nvPr/>
        </p:nvSpPr>
        <p:spPr>
          <a:xfrm>
            <a:off x="322694" y="1515705"/>
            <a:ext cx="8681606" cy="34009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1600" dirty="0"/>
              <a:t>Siamo quasi arrivati alla chiusura delle programmazione 2014-2020.</a:t>
            </a:r>
          </a:p>
          <a:p>
            <a:pPr algn="just"/>
            <a:endParaRPr lang="it-IT" sz="1100" dirty="0"/>
          </a:p>
          <a:p>
            <a:pPr algn="just"/>
            <a:r>
              <a:rPr lang="it-IT" sz="1600" dirty="0"/>
              <a:t>L’attività di audit, anche attraverso i tavoli TIAC, si è concentrata sugli aspetti individuati nella </a:t>
            </a:r>
            <a:r>
              <a:rPr lang="it-IT" sz="1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Comunicazione della CE (2022/C 474/01) “Orientamenti sulla chiusura dei programmi operativi…….”. </a:t>
            </a:r>
            <a:endParaRPr lang="it-IT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endParaRPr lang="it-IT" sz="1000" b="1" u="sng" dirty="0">
              <a:solidFill>
                <a:schemeClr val="accent6">
                  <a:lumMod val="50000"/>
                </a:schemeClr>
              </a:solidFill>
            </a:endParaRPr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it-IT" sz="1600" dirty="0"/>
              <a:t>Rafforzata la struttura </a:t>
            </a:r>
            <a:r>
              <a:rPr lang="it-IT" sz="1600" dirty="0" err="1"/>
              <a:t>AdA</a:t>
            </a:r>
            <a:r>
              <a:rPr lang="it-IT" sz="1600" dirty="0"/>
              <a:t> con la stabilizzazione di alcune risorse interne e con l’incremento delle gg/uomo di AT acquistate</a:t>
            </a:r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it-IT" sz="1600" dirty="0"/>
              <a:t>Eseguiti audit specifici per la chiusura (stabilità e chiusura SF)</a:t>
            </a:r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it-IT" sz="1600" dirty="0"/>
              <a:t>Eseguiti controlli specifici sugli aspetti </a:t>
            </a:r>
            <a:r>
              <a:rPr lang="it-IT" sz="1600" dirty="0" err="1"/>
              <a:t>attenzionati</a:t>
            </a:r>
            <a:r>
              <a:rPr lang="it-IT" sz="1600" dirty="0"/>
              <a:t> dalla CE, con presidio delle attività in capo all’AdG: status PMI e impresa unica (collegamenti personali compresi), aiuti di stato e cumulo, verifica impresa in difficoltà</a:t>
            </a:r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it-IT" sz="1600" dirty="0"/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it-IT" sz="1600" b="1" u="sng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2377497" y="4593471"/>
            <a:ext cx="4572000" cy="723275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spAutoFit/>
          </a:bodyPr>
          <a:lstStyle/>
          <a:p>
            <a:pPr algn="ctr">
              <a:spcAft>
                <a:spcPts val="600"/>
              </a:spcAft>
            </a:pPr>
            <a:endParaRPr lang="it-IT" b="1" dirty="0"/>
          </a:p>
          <a:p>
            <a:pPr algn="ctr">
              <a:spcAft>
                <a:spcPts val="600"/>
              </a:spcAft>
            </a:pPr>
            <a:r>
              <a:rPr lang="it-IT" b="1" dirty="0"/>
              <a:t>Siamo in dirittura d’arrivo!!</a:t>
            </a:r>
          </a:p>
        </p:txBody>
      </p:sp>
    </p:spTree>
    <p:extLst>
      <p:ext uri="{BB962C8B-B14F-4D97-AF65-F5344CB8AC3E}">
        <p14:creationId xmlns:p14="http://schemas.microsoft.com/office/powerpoint/2010/main" val="13016181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303162" y="2659169"/>
            <a:ext cx="8596921" cy="394710"/>
          </a:xfrm>
        </p:spPr>
        <p:txBody>
          <a:bodyPr>
            <a:noAutofit/>
          </a:bodyPr>
          <a:lstStyle/>
          <a:p>
            <a:r>
              <a:rPr lang="it-IT" sz="3200" b="1" dirty="0">
                <a:solidFill>
                  <a:schemeClr val="accent1">
                    <a:lumMod val="50000"/>
                  </a:schemeClr>
                </a:solidFill>
                <a:ea typeface="+mn-ea"/>
                <a:cs typeface="+mn-cs"/>
              </a:rPr>
              <a:t>Grazie </a:t>
            </a:r>
            <a:r>
              <a:rPr lang="it-IT" sz="3200" b="1">
                <a:solidFill>
                  <a:schemeClr val="accent1">
                    <a:lumMod val="50000"/>
                  </a:schemeClr>
                </a:solidFill>
                <a:ea typeface="+mn-ea"/>
                <a:cs typeface="+mn-cs"/>
              </a:rPr>
              <a:t>per l’attenzione!</a:t>
            </a:r>
            <a:endParaRPr lang="it-IT" sz="3200" b="1" dirty="0">
              <a:solidFill>
                <a:schemeClr val="accent1">
                  <a:lumMod val="50000"/>
                </a:schemeClr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539528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ctrTitle"/>
          </p:nvPr>
        </p:nvSpPr>
        <p:spPr>
          <a:xfrm>
            <a:off x="1230793" y="1834815"/>
            <a:ext cx="6391622" cy="197592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it-IT" altLang="it-IT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Programmazione </a:t>
            </a:r>
            <a:r>
              <a:rPr lang="it-IT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2021 – 2027</a:t>
            </a:r>
            <a:br>
              <a:rPr lang="it-IT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it-IT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Programmi Regionali Abruzzo FESR e FSE+</a:t>
            </a:r>
            <a:br>
              <a:rPr lang="it-IT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altLang="it-IT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990300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1"/>
          <p:cNvSpPr txBox="1">
            <a:spLocks/>
          </p:cNvSpPr>
          <p:nvPr/>
        </p:nvSpPr>
        <p:spPr>
          <a:xfrm>
            <a:off x="470515" y="1161195"/>
            <a:ext cx="8265111" cy="94265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2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endParaRPr lang="it-IT" sz="3200" dirty="0"/>
          </a:p>
          <a:p>
            <a:pPr marL="0" indent="0" algn="just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it-IT" sz="5600" dirty="0"/>
              <a:t>La </a:t>
            </a:r>
            <a:r>
              <a:rPr lang="it-IT" sz="5600" dirty="0">
                <a:solidFill>
                  <a:srgbClr val="0070C0"/>
                </a:solidFill>
              </a:rPr>
              <a:t>Commissione Europea </a:t>
            </a:r>
            <a:r>
              <a:rPr lang="it-IT" sz="5600" dirty="0"/>
              <a:t>ha svolto un </a:t>
            </a:r>
            <a:r>
              <a:rPr lang="it-IT" sz="5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audit tematico </a:t>
            </a:r>
            <a:r>
              <a:rPr lang="it-IT" sz="5600" dirty="0"/>
              <a:t>per esaminare lo stato di preparazione al processo di chiusura degli </a:t>
            </a:r>
            <a:r>
              <a:rPr lang="it-IT" sz="5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strumenti finanziari</a:t>
            </a:r>
            <a:r>
              <a:rPr lang="it-IT" sz="5600" dirty="0"/>
              <a:t>,</a:t>
            </a:r>
            <a:r>
              <a:rPr lang="it-IT" sz="5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sz="5600" dirty="0"/>
              <a:t>attraverso un audit in loco nelle giornate del 23-24-25 ottobre 2024.</a:t>
            </a:r>
          </a:p>
          <a:p>
            <a:endParaRPr lang="it-IT" sz="2400" dirty="0"/>
          </a:p>
          <a:p>
            <a:r>
              <a:rPr lang="it-IT" sz="2400" dirty="0"/>
              <a:t> </a:t>
            </a:r>
            <a:br>
              <a:rPr lang="it-IT" sz="2400" dirty="0"/>
            </a:br>
            <a:endParaRPr lang="it-IT" sz="3000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it-IT" sz="2400" dirty="0"/>
          </a:p>
        </p:txBody>
      </p:sp>
      <p:sp>
        <p:nvSpPr>
          <p:cNvPr id="4" name="Sottotitolo 2"/>
          <p:cNvSpPr txBox="1">
            <a:spLocks/>
          </p:cNvSpPr>
          <p:nvPr/>
        </p:nvSpPr>
        <p:spPr>
          <a:xfrm>
            <a:off x="948296" y="1680187"/>
            <a:ext cx="7945024" cy="4683602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  <a:buNone/>
            </a:pPr>
            <a:endParaRPr lang="it-IT" sz="1400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423867" y="2200087"/>
            <a:ext cx="8596921" cy="4262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400" b="1" i="1" u="sng" dirty="0">
                <a:solidFill>
                  <a:srgbClr val="0070C0"/>
                </a:solidFill>
              </a:rPr>
              <a:t>Rafforzare le procedure  e strumenti di controllo, con coordinamento tra </a:t>
            </a:r>
            <a:r>
              <a:rPr lang="it-IT" sz="1400" b="1" i="1" u="sng" dirty="0" err="1">
                <a:solidFill>
                  <a:srgbClr val="0070C0"/>
                </a:solidFill>
              </a:rPr>
              <a:t>AdA</a:t>
            </a:r>
            <a:r>
              <a:rPr lang="it-IT" sz="1400" b="1" i="1" u="sng" dirty="0">
                <a:solidFill>
                  <a:srgbClr val="0070C0"/>
                </a:solidFill>
              </a:rPr>
              <a:t> e AdG per migliorare la verifica su:</a:t>
            </a:r>
          </a:p>
          <a:p>
            <a:pPr algn="just"/>
            <a:endParaRPr lang="it-IT" sz="1200" b="1" dirty="0">
              <a:solidFill>
                <a:srgbClr val="0070C0"/>
              </a:solidFill>
            </a:endParaRPr>
          </a:p>
          <a:p>
            <a:pPr marL="541338" indent="-111125" algn="just">
              <a:buFont typeface="Arial" panose="020B0604020202020204" pitchFamily="34" charset="0"/>
              <a:buChar char="•"/>
            </a:pPr>
            <a:r>
              <a:rPr lang="it-IT" sz="1400" b="1" i="1" dirty="0">
                <a:solidFill>
                  <a:srgbClr val="0070C0"/>
                </a:solidFill>
              </a:rPr>
              <a:t>status di PMI e  concetto di impresa unica</a:t>
            </a:r>
          </a:p>
          <a:p>
            <a:pPr marL="541338" indent="-111125" algn="just">
              <a:buFont typeface="Arial" panose="020B0604020202020204" pitchFamily="34" charset="0"/>
              <a:buChar char="•"/>
            </a:pPr>
            <a:r>
              <a:rPr lang="it-IT" sz="1400" b="1" i="1" dirty="0">
                <a:solidFill>
                  <a:srgbClr val="0070C0"/>
                </a:solidFill>
              </a:rPr>
              <a:t>rispetto delle norme sugli aiuti di Stato</a:t>
            </a:r>
          </a:p>
          <a:p>
            <a:pPr marL="541338" indent="-111125" algn="just">
              <a:buFont typeface="Arial" panose="020B0604020202020204" pitchFamily="34" charset="0"/>
              <a:buChar char="•"/>
            </a:pPr>
            <a:endParaRPr lang="it-IT" sz="1400" b="1" i="1" dirty="0">
              <a:solidFill>
                <a:srgbClr val="0070C0"/>
              </a:solidFill>
            </a:endParaRPr>
          </a:p>
          <a:p>
            <a:pPr algn="just"/>
            <a:r>
              <a:rPr lang="it-IT" sz="1400" b="1" u="sng" dirty="0">
                <a:solidFill>
                  <a:schemeClr val="accent6">
                    <a:lumMod val="50000"/>
                  </a:schemeClr>
                </a:solidFill>
              </a:rPr>
              <a:t>Iniziative </a:t>
            </a:r>
            <a:r>
              <a:rPr lang="it-IT" sz="1400" b="1" u="sng" dirty="0" err="1">
                <a:solidFill>
                  <a:schemeClr val="accent6">
                    <a:lumMod val="50000"/>
                  </a:schemeClr>
                </a:solidFill>
              </a:rPr>
              <a:t>dell’AdA</a:t>
            </a:r>
            <a:r>
              <a:rPr lang="it-IT" sz="1400" b="1" u="sng" dirty="0">
                <a:solidFill>
                  <a:schemeClr val="accent6">
                    <a:lumMod val="50000"/>
                  </a:schemeClr>
                </a:solidFill>
              </a:rPr>
              <a:t>:</a:t>
            </a:r>
          </a:p>
          <a:p>
            <a:pPr algn="just"/>
            <a:endParaRPr lang="it-IT" sz="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spcAft>
                <a:spcPts val="300"/>
              </a:spcAft>
            </a:pPr>
            <a:r>
              <a:rPr lang="it-IT" sz="1100" dirty="0"/>
              <a:t>Adozione a giugno 2025 della Versione 2 del Manuale delle procedure di audit, con focus su </a:t>
            </a:r>
            <a:r>
              <a:rPr lang="it-IT" sz="1100" b="1" u="sng" dirty="0">
                <a:solidFill>
                  <a:schemeClr val="accent6">
                    <a:lumMod val="50000"/>
                  </a:schemeClr>
                </a:solidFill>
              </a:rPr>
              <a:t>VERIFICA DELLA DIMENSIONE DI IMPRESA, AIUTI DI STATO e VERIFICA IMPRESA IN DIFFICOLTÀ </a:t>
            </a:r>
            <a:r>
              <a:rPr lang="it-IT" sz="1100" dirty="0"/>
              <a:t>con check list dedicate:</a:t>
            </a:r>
          </a:p>
          <a:p>
            <a:pPr marL="539750" indent="-171450" algn="just">
              <a:buFont typeface="Wingdings" panose="05000000000000000000" pitchFamily="2" charset="2"/>
              <a:buChar char="q"/>
            </a:pPr>
            <a:r>
              <a:rPr lang="it-IT" sz="1100" dirty="0"/>
              <a:t>Allegato 11.P Checklist audit op. Status PMI; </a:t>
            </a:r>
          </a:p>
          <a:p>
            <a:pPr marL="539750" indent="-171450" algn="just">
              <a:buFont typeface="Wingdings" panose="05000000000000000000" pitchFamily="2" charset="2"/>
              <a:buChar char="q"/>
            </a:pPr>
            <a:r>
              <a:rPr lang="it-IT" sz="1100" dirty="0"/>
              <a:t>Allegato 20. Schema procedura di verifica aiuti di Stato; </a:t>
            </a:r>
          </a:p>
          <a:p>
            <a:pPr marL="539750" indent="-171450" algn="just">
              <a:buFont typeface="Wingdings" panose="05000000000000000000" pitchFamily="2" charset="2"/>
              <a:buChar char="q"/>
            </a:pPr>
            <a:r>
              <a:rPr lang="it-IT" sz="1100" dirty="0"/>
              <a:t>Allegato 11.O Checklist audit op. Aiuti di Stato. </a:t>
            </a:r>
          </a:p>
          <a:p>
            <a:pPr algn="just"/>
            <a:endParaRPr lang="it-IT" sz="1050" dirty="0"/>
          </a:p>
          <a:p>
            <a:pPr algn="just"/>
            <a:r>
              <a:rPr lang="it-IT" sz="1400" b="1" u="sng" dirty="0">
                <a:solidFill>
                  <a:schemeClr val="accent6">
                    <a:lumMod val="50000"/>
                  </a:schemeClr>
                </a:solidFill>
              </a:rPr>
              <a:t>Iniziative dell’AdG:</a:t>
            </a:r>
          </a:p>
          <a:p>
            <a:pPr algn="just"/>
            <a:endParaRPr lang="it-IT" sz="800" b="1" u="sng" dirty="0">
              <a:solidFill>
                <a:schemeClr val="accent6">
                  <a:lumMod val="50000"/>
                </a:schemeClr>
              </a:solidFill>
            </a:endParaRPr>
          </a:p>
          <a:p>
            <a:pPr marL="541338" indent="-171450" algn="just">
              <a:buFont typeface="Wingdings" panose="05000000000000000000" pitchFamily="2" charset="2"/>
              <a:buChar char="q"/>
            </a:pPr>
            <a:r>
              <a:rPr lang="it-IT" sz="1100" dirty="0"/>
              <a:t> Adozione a luglio della versione 2 del Manuale delle Procedure dell’Autorità di Gestione con l’aggiornamento </a:t>
            </a:r>
            <a:r>
              <a:rPr lang="it-IT" sz="1100" b="1" dirty="0"/>
              <a:t>dell’Allegato n. 4 Check list Controllo di I Livello Procedure di selezione  Avviso pubblico </a:t>
            </a:r>
            <a:r>
              <a:rPr lang="it-IT" sz="1100" dirty="0"/>
              <a:t>integrandolo con </a:t>
            </a:r>
            <a:r>
              <a:rPr lang="it-IT" sz="1100" b="1" dirty="0"/>
              <a:t>Controllo Status PMI, al controllo status impresa  in difficoltà e al controllo sulle altre condizioni per la concessione dell'aiuto. </a:t>
            </a:r>
          </a:p>
          <a:p>
            <a:pPr marL="541338" indent="-171450" algn="just">
              <a:buFont typeface="Wingdings" panose="05000000000000000000" pitchFamily="2" charset="2"/>
              <a:buChar char="q"/>
            </a:pPr>
            <a:r>
              <a:rPr lang="it-IT" sz="1100" b="1" dirty="0"/>
              <a:t>Sottoscritta la Convenzione per l'accesso al PIAF per la consultazione dei dati informativi  sui soggetti fisici e giuridici</a:t>
            </a:r>
          </a:p>
          <a:p>
            <a:pPr algn="just">
              <a:spcAft>
                <a:spcPts val="300"/>
              </a:spcAft>
            </a:pPr>
            <a:r>
              <a:rPr lang="it-IT" sz="1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</a:p>
          <a:p>
            <a:pPr algn="just">
              <a:spcAft>
                <a:spcPts val="300"/>
              </a:spcAft>
            </a:pPr>
            <a:endParaRPr lang="it-IT" sz="1400" dirty="0">
              <a:solidFill>
                <a:srgbClr val="0070C0"/>
              </a:solidFill>
            </a:endParaRPr>
          </a:p>
          <a:p>
            <a:pPr algn="just"/>
            <a:endParaRPr lang="it-IT" sz="1400" dirty="0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6464144C-80F1-4DD0-A4BF-5CB4A72CDE95}"/>
              </a:ext>
            </a:extLst>
          </p:cNvPr>
          <p:cNvSpPr txBox="1"/>
          <p:nvPr/>
        </p:nvSpPr>
        <p:spPr>
          <a:xfrm>
            <a:off x="439107" y="1817134"/>
            <a:ext cx="808755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800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Raccomandazioni dalla CE per il periodo di programmazione 2021-2027</a:t>
            </a:r>
            <a:endParaRPr lang="it-IT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88991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2"/>
          <p:cNvSpPr txBox="1">
            <a:spLocks/>
          </p:cNvSpPr>
          <p:nvPr/>
        </p:nvSpPr>
        <p:spPr>
          <a:xfrm>
            <a:off x="948296" y="1680187"/>
            <a:ext cx="7945024" cy="4683602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  <a:buNone/>
            </a:pPr>
            <a:endParaRPr lang="it-IT" sz="1400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250680" y="1025611"/>
            <a:ext cx="8547329" cy="676339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/>
            <a:r>
              <a:rPr lang="it-IT" sz="1100" dirty="0"/>
              <a:t>	</a:t>
            </a:r>
          </a:p>
          <a:p>
            <a:pPr algn="just"/>
            <a:r>
              <a:rPr lang="it-IT" sz="1400" b="1" u="sng" dirty="0">
                <a:solidFill>
                  <a:schemeClr val="accent6">
                    <a:lumMod val="50000"/>
                  </a:schemeClr>
                </a:solidFill>
              </a:rPr>
              <a:t>Iniziative </a:t>
            </a:r>
            <a:r>
              <a:rPr lang="it-IT" sz="1400" b="1" u="sng" dirty="0" err="1">
                <a:solidFill>
                  <a:schemeClr val="accent6">
                    <a:lumMod val="50000"/>
                  </a:schemeClr>
                </a:solidFill>
              </a:rPr>
              <a:t>dell’AdA</a:t>
            </a:r>
            <a:r>
              <a:rPr lang="it-IT" sz="1400" b="1" u="sng" dirty="0">
                <a:solidFill>
                  <a:schemeClr val="accent6">
                    <a:lumMod val="50000"/>
                  </a:schemeClr>
                </a:solidFill>
              </a:rPr>
              <a:t>:</a:t>
            </a:r>
          </a:p>
          <a:p>
            <a:pPr algn="just"/>
            <a:endParaRPr lang="it-IT" sz="1100" b="1" u="sng" dirty="0">
              <a:solidFill>
                <a:srgbClr val="002060"/>
              </a:solidFill>
            </a:endParaRP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it-IT" sz="1100" dirty="0"/>
              <a:t>in sede di primo AUDIT DI SISTEMA, sono state formulate raccomandazioni e fornite indicazioni agli SRA e all’AdG:</a:t>
            </a:r>
          </a:p>
          <a:p>
            <a:pPr marL="717550" indent="-177800" algn="just">
              <a:buFont typeface="Wingdings" panose="05000000000000000000" pitchFamily="2" charset="2"/>
              <a:buChar char="§"/>
            </a:pPr>
            <a:endParaRPr lang="it-IT" sz="1100" dirty="0"/>
          </a:p>
          <a:p>
            <a:pPr marL="717550" indent="-177800" algn="just">
              <a:buFont typeface="Wingdings" panose="05000000000000000000" pitchFamily="2" charset="2"/>
              <a:buChar char="§"/>
            </a:pPr>
            <a:r>
              <a:rPr lang="it-IT" sz="1100" u="sng" dirty="0"/>
              <a:t>richiedendo agli SRA di </a:t>
            </a:r>
            <a:r>
              <a:rPr lang="it-IT" sz="1100" u="sng" dirty="0" err="1"/>
              <a:t>ri</a:t>
            </a:r>
            <a:r>
              <a:rPr lang="it-IT" sz="1100" u="sng" dirty="0"/>
              <a:t>-eseguire i controlli già effettuati sugli aspetti </a:t>
            </a:r>
            <a:r>
              <a:rPr lang="it-IT" sz="1100" u="sng" dirty="0" err="1"/>
              <a:t>attenzionati</a:t>
            </a:r>
            <a:r>
              <a:rPr lang="it-IT" sz="1100" u="sng" dirty="0"/>
              <a:t> dalla CE </a:t>
            </a:r>
            <a:r>
              <a:rPr lang="it-IT" sz="1100" dirty="0"/>
              <a:t>(Status di PMI, aiuti di stato - incluso il cumulo a livello di impresa unica -  stato di difficoltà delle imprese attraverso strumenti di controllo specifici)</a:t>
            </a:r>
          </a:p>
          <a:p>
            <a:pPr marL="717550" indent="-177800" algn="just">
              <a:buFont typeface="Wingdings" panose="05000000000000000000" pitchFamily="2" charset="2"/>
              <a:buChar char="§"/>
            </a:pPr>
            <a:endParaRPr lang="it-IT" sz="1100" dirty="0"/>
          </a:p>
          <a:p>
            <a:pPr marL="717550" indent="-177800" algn="just">
              <a:buFont typeface="Wingdings" panose="05000000000000000000" pitchFamily="2" charset="2"/>
              <a:buChar char="§"/>
            </a:pPr>
            <a:r>
              <a:rPr lang="it-IT" sz="1100" dirty="0"/>
              <a:t>suggerendo di corredare gli avvisi con un format di modello di dichiarazione che tenga conto di </a:t>
            </a:r>
            <a:r>
              <a:rPr lang="it-IT" sz="1100" u="sng" dirty="0"/>
              <a:t>tutti gli elementi che concorrono a determinare il calcolo della dimensione di impresa </a:t>
            </a:r>
          </a:p>
          <a:p>
            <a:pPr marL="228600" indent="-228600" algn="just">
              <a:buFont typeface="+mj-lt"/>
              <a:buAutoNum type="arabicPeriod"/>
            </a:pPr>
            <a:endParaRPr lang="it-IT" sz="1100" dirty="0"/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it-IT" sz="1100" dirty="0"/>
              <a:t>Nell’ottica di promuovere </a:t>
            </a:r>
            <a:r>
              <a:rPr lang="it-IT" sz="1400" b="1" dirty="0">
                <a:solidFill>
                  <a:srgbClr val="00B0F0"/>
                </a:solidFill>
              </a:rPr>
              <a:t>il ruolo preventivo dell’Audit </a:t>
            </a:r>
            <a:r>
              <a:rPr lang="it-IT" sz="1100" dirty="0"/>
              <a:t>anche nell’adozione di procedure migliorate e coordinate con l’ADG, </a:t>
            </a:r>
            <a:r>
              <a:rPr lang="it-IT" sz="1100" dirty="0" err="1"/>
              <a:t>l’AdA</a:t>
            </a:r>
            <a:r>
              <a:rPr lang="it-IT" sz="1100" dirty="0"/>
              <a:t>: </a:t>
            </a:r>
          </a:p>
          <a:p>
            <a:pPr marL="228600" indent="-228600" algn="just">
              <a:buFont typeface="+mj-lt"/>
              <a:buAutoNum type="arabicPeriod"/>
            </a:pPr>
            <a:endParaRPr lang="it-IT" sz="1100" dirty="0"/>
          </a:p>
          <a:p>
            <a:pPr marL="719138" indent="-171450" algn="just">
              <a:buFont typeface="Calibri" panose="020F0502020204030204" pitchFamily="34" charset="0"/>
              <a:buChar char="͢"/>
            </a:pPr>
            <a:r>
              <a:rPr lang="it-IT" sz="1100" dirty="0"/>
              <a:t>ha realizzato </a:t>
            </a:r>
            <a:r>
              <a:rPr lang="it-IT" sz="1100" b="1" dirty="0"/>
              <a:t>l’08 maggio 2025 </a:t>
            </a:r>
            <a:r>
              <a:rPr lang="it-IT" sz="1100" dirty="0"/>
              <a:t>un evento di condivisione buone pratiche sulla </a:t>
            </a:r>
            <a:r>
              <a:rPr lang="it-IT" sz="1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verifica dello status di PMI e di verifica del rispetto del cumulo di aiuti a livello di impresa unica </a:t>
            </a:r>
            <a:r>
              <a:rPr lang="it-IT" sz="1100" dirty="0"/>
              <a:t>attraverso l’utilizzo anche della piattaforma ARACHNE; </a:t>
            </a:r>
          </a:p>
          <a:p>
            <a:pPr marL="547688" algn="just"/>
            <a:endParaRPr lang="it-IT" sz="1100" dirty="0"/>
          </a:p>
          <a:p>
            <a:pPr marL="719138" indent="-171450" algn="just">
              <a:buFont typeface="Calibri" panose="020F0502020204030204" pitchFamily="34" charset="0"/>
              <a:buChar char="͢"/>
            </a:pPr>
            <a:r>
              <a:rPr lang="it-IT" sz="1100" dirty="0"/>
              <a:t>ha individuato un auditor interno quale</a:t>
            </a:r>
            <a:r>
              <a:rPr lang="it-IT" sz="1100" u="sng" dirty="0"/>
              <a:t> referente </a:t>
            </a:r>
            <a:r>
              <a:rPr lang="it-IT" sz="1100" dirty="0" err="1"/>
              <a:t>dell’AdA</a:t>
            </a:r>
            <a:r>
              <a:rPr lang="it-IT" sz="1100" dirty="0"/>
              <a:t> disponibile a supportare le SRA e gli SRC nelle prime esperienze di utilizzo della piattaforma </a:t>
            </a:r>
            <a:r>
              <a:rPr lang="it-IT" sz="1100" dirty="0" err="1"/>
              <a:t>Arachne</a:t>
            </a:r>
            <a:r>
              <a:rPr lang="it-IT" sz="1100" dirty="0"/>
              <a:t>. </a:t>
            </a:r>
          </a:p>
          <a:p>
            <a:pPr marL="719138" indent="-171450" algn="just">
              <a:buFont typeface="Calibri" panose="020F0502020204030204" pitchFamily="34" charset="0"/>
              <a:buChar char="͢"/>
            </a:pPr>
            <a:endParaRPr lang="it-IT" sz="1100" dirty="0"/>
          </a:p>
          <a:p>
            <a:pPr algn="just"/>
            <a:r>
              <a:rPr lang="it-IT" sz="1400" b="1" u="sng" dirty="0">
                <a:solidFill>
                  <a:schemeClr val="accent6">
                    <a:lumMod val="50000"/>
                  </a:schemeClr>
                </a:solidFill>
              </a:rPr>
              <a:t>Risposta dell’AdG:</a:t>
            </a:r>
          </a:p>
          <a:p>
            <a:pPr algn="just"/>
            <a:endParaRPr lang="it-IT" sz="1400" b="1" u="sng" dirty="0">
              <a:solidFill>
                <a:schemeClr val="accent6">
                  <a:lumMod val="50000"/>
                </a:schemeClr>
              </a:solidFill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it-IT" sz="1100" dirty="0"/>
              <a:t>Impegno nel condividere con </a:t>
            </a:r>
            <a:r>
              <a:rPr lang="it-IT" sz="1100" dirty="0" err="1"/>
              <a:t>l’AdA</a:t>
            </a:r>
            <a:r>
              <a:rPr lang="it-IT" sz="1100" dirty="0"/>
              <a:t> le iniziative di rafforzamento (inerenti sia la chiusura della Programmazione 2014-2020, sia l’attuazione della nuova programmazione 2021-2027) al fine di garantire l'applicazione di modalità operative migliorate;</a:t>
            </a:r>
          </a:p>
          <a:p>
            <a:pPr algn="just"/>
            <a:endParaRPr lang="it-IT" sz="1100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it-IT" sz="1100" dirty="0"/>
              <a:t>aggiornamento del Manuale delle procedure mediante coinvolgimento delle strutture deputate all’attuazione e al controllo del PR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it-IT" sz="1100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it-IT" sz="1100" dirty="0"/>
              <a:t>introduzione della </a:t>
            </a:r>
            <a:r>
              <a:rPr lang="it-IT" sz="1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clausola di salvaguardia </a:t>
            </a:r>
            <a:r>
              <a:rPr lang="it-IT" sz="1100" dirty="0"/>
              <a:t>nella documentazione prodotta dai potenziali beneficiari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it-IT" sz="1100" dirty="0"/>
          </a:p>
          <a:p>
            <a:pPr algn="just"/>
            <a:endParaRPr lang="it-IT" sz="2400" dirty="0"/>
          </a:p>
          <a:p>
            <a:pPr algn="just"/>
            <a:endParaRPr lang="it-IT" sz="800" dirty="0"/>
          </a:p>
          <a:p>
            <a:pPr algn="just"/>
            <a:r>
              <a:rPr lang="it-IT" dirty="0"/>
              <a:t>	</a:t>
            </a:r>
          </a:p>
          <a:p>
            <a:pPr algn="just">
              <a:spcAft>
                <a:spcPts val="300"/>
              </a:spcAft>
            </a:pPr>
            <a:endParaRPr lang="it-IT" sz="1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spcAft>
                <a:spcPts val="300"/>
              </a:spcAft>
            </a:pPr>
            <a:r>
              <a:rPr lang="it-IT" sz="1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</a:p>
          <a:p>
            <a:pPr algn="just">
              <a:spcAft>
                <a:spcPts val="300"/>
              </a:spcAft>
            </a:pPr>
            <a:endParaRPr lang="it-IT" sz="1400" dirty="0">
              <a:solidFill>
                <a:srgbClr val="0070C0"/>
              </a:solidFill>
            </a:endParaRPr>
          </a:p>
          <a:p>
            <a:pPr algn="just"/>
            <a:endParaRPr lang="it-IT" sz="1400" dirty="0"/>
          </a:p>
        </p:txBody>
      </p:sp>
    </p:spTree>
    <p:extLst>
      <p:ext uri="{BB962C8B-B14F-4D97-AF65-F5344CB8AC3E}">
        <p14:creationId xmlns:p14="http://schemas.microsoft.com/office/powerpoint/2010/main" val="20845046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1"/>
          <p:cNvSpPr txBox="1">
            <a:spLocks/>
          </p:cNvSpPr>
          <p:nvPr/>
        </p:nvSpPr>
        <p:spPr bwMode="auto">
          <a:xfrm>
            <a:off x="165746" y="834452"/>
            <a:ext cx="8601178" cy="724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rmAutofit/>
          </a:bodyPr>
          <a:lstStyle>
            <a:lvl1pPr algn="ctr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defTabSz="914400"/>
            <a:r>
              <a:rPr lang="it-IT" sz="2400" dirty="0"/>
              <a:t>Gli Audit di Sistema 2021–2027 FSE +  e FESR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444137" y="1558835"/>
            <a:ext cx="8444707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it-IT" sz="1400" dirty="0"/>
              <a:t>Aggiornate le Strategie di Audit dei PR Abruzzo FSE+ e FESR per dare </a:t>
            </a:r>
            <a:r>
              <a:rPr lang="it-IT" sz="1400" b="1" dirty="0"/>
              <a:t>priorità ai temi di audit d’interesse trasversale e ritenuti rilevanti dalla CE </a:t>
            </a:r>
            <a:r>
              <a:rPr lang="it-IT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	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it-IT" sz="1400" dirty="0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BE3DCA8A-874D-4448-BB89-5FA9A1536C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137" y="2302268"/>
            <a:ext cx="4216763" cy="1992618"/>
          </a:xfrm>
          <a:prstGeom prst="rect">
            <a:avLst/>
          </a:prstGeom>
        </p:spPr>
      </p:pic>
      <p:sp>
        <p:nvSpPr>
          <p:cNvPr id="8" name="CasellaDiTesto 7">
            <a:extLst>
              <a:ext uri="{FF2B5EF4-FFF2-40B4-BE49-F238E27FC236}">
                <a16:creationId xmlns:a16="http://schemas.microsoft.com/office/drawing/2014/main" id="{0B6FFFC1-E019-47F1-BC0D-DA62285FAADC}"/>
              </a:ext>
            </a:extLst>
          </p:cNvPr>
          <p:cNvSpPr txBox="1"/>
          <p:nvPr/>
        </p:nvSpPr>
        <p:spPr>
          <a:xfrm>
            <a:off x="5186941" y="2433216"/>
            <a:ext cx="2642609" cy="30162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it-IT" sz="1800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Avviati audit tematici PC 24-25 sui conflitti di interesse </a:t>
            </a:r>
          </a:p>
          <a:p>
            <a:pPr marL="285750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it-IT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 algn="just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it-IT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fase conclusiva i rapporti definitivi su audit di sistema RC 2, 6,  9 e 10</a:t>
            </a:r>
            <a:endParaRPr lang="it-IT" sz="1800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it-IT" sz="1800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spcAft>
                <a:spcPts val="300"/>
              </a:spcAft>
            </a:pPr>
            <a:endParaRPr lang="it-IT" sz="1800" dirty="0">
              <a:solidFill>
                <a:srgbClr val="0070C0"/>
              </a:solidFill>
            </a:endParaRPr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AB65A51F-44AB-4715-9FBD-14479B7891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893" y="4380451"/>
            <a:ext cx="4339507" cy="1674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05241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1">
            <a:extLst>
              <a:ext uri="{FF2B5EF4-FFF2-40B4-BE49-F238E27FC236}">
                <a16:creationId xmlns:a16="http://schemas.microsoft.com/office/drawing/2014/main" id="{4A74FC5E-3AC2-26A0-9AEE-1465E105E0E7}"/>
              </a:ext>
            </a:extLst>
          </p:cNvPr>
          <p:cNvSpPr txBox="1">
            <a:spLocks/>
          </p:cNvSpPr>
          <p:nvPr/>
        </p:nvSpPr>
        <p:spPr bwMode="auto">
          <a:xfrm>
            <a:off x="404959" y="1817555"/>
            <a:ext cx="3980064" cy="3377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rmAutofit fontScale="92500" lnSpcReduction="10000"/>
          </a:bodyPr>
          <a:lstStyle>
            <a:lvl1pPr algn="ctr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defTabSz="914400"/>
            <a:r>
              <a:rPr lang="it-IT" sz="2000" dirty="0"/>
              <a:t>PR FESR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7D5AA00F-8981-84C2-97D3-CCB42DD48D2D}"/>
              </a:ext>
            </a:extLst>
          </p:cNvPr>
          <p:cNvSpPr txBox="1"/>
          <p:nvPr/>
        </p:nvSpPr>
        <p:spPr>
          <a:xfrm>
            <a:off x="404959" y="2264203"/>
            <a:ext cx="4040041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2913" indent="-285750" algn="just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v"/>
            </a:pPr>
            <a:r>
              <a:rPr lang="it-IT" sz="1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30 operazioni totali estratte </a:t>
            </a:r>
            <a:r>
              <a:rPr lang="it-IT" sz="1600" dirty="0"/>
              <a:t>dalla spesa dichiarata alla Commissione Europea nel periodo contabile 2024-2025</a:t>
            </a:r>
          </a:p>
          <a:p>
            <a:pPr marL="442913" indent="-285750" algn="just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v"/>
            </a:pPr>
            <a:r>
              <a:rPr lang="it-IT" sz="1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€ 9.518.551 </a:t>
            </a:r>
            <a:r>
              <a:rPr lang="it-IT" sz="1600" dirty="0"/>
              <a:t>somma totale da controllare di cui:</a:t>
            </a:r>
          </a:p>
          <a:p>
            <a:pPr marL="717550" indent="-285750" algn="just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it-IT" sz="1600" dirty="0"/>
              <a:t> € 3,8 Ml su  Sostegno agli investimenti produttivi finalizzati all’innovazione delle imprese</a:t>
            </a:r>
          </a:p>
          <a:p>
            <a:pPr marL="717550" indent="-285750" algn="just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it-IT" sz="1600" dirty="0"/>
              <a:t>€ 2,4 Ml su Sostegno a progetti di ricerca e innovazione</a:t>
            </a:r>
          </a:p>
          <a:p>
            <a:pPr marL="717550" indent="-285750" algn="just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it-IT" sz="1600" dirty="0"/>
              <a:t>€ 3,3 Ml su servizi digitali della Regione Abruzzo</a:t>
            </a:r>
            <a:endParaRPr lang="it-IT" sz="1400" dirty="0"/>
          </a:p>
        </p:txBody>
      </p:sp>
      <p:sp>
        <p:nvSpPr>
          <p:cNvPr id="9" name="Titolo 1"/>
          <p:cNvSpPr txBox="1">
            <a:spLocks/>
          </p:cNvSpPr>
          <p:nvPr/>
        </p:nvSpPr>
        <p:spPr bwMode="auto">
          <a:xfrm>
            <a:off x="4943238" y="1675799"/>
            <a:ext cx="3421829" cy="4957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rmAutofit/>
          </a:bodyPr>
          <a:lstStyle>
            <a:lvl1pPr algn="ctr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defTabSz="914400"/>
            <a:r>
              <a:rPr lang="it-IT" sz="2000" dirty="0"/>
              <a:t>PR FSE+</a:t>
            </a:r>
          </a:p>
        </p:txBody>
      </p:sp>
      <p:sp>
        <p:nvSpPr>
          <p:cNvPr id="2" name="Rettangolo 1"/>
          <p:cNvSpPr/>
          <p:nvPr/>
        </p:nvSpPr>
        <p:spPr>
          <a:xfrm>
            <a:off x="4705350" y="2264203"/>
            <a:ext cx="3761317" cy="36779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2913" indent="-285750" algn="just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v"/>
            </a:pPr>
            <a:r>
              <a:rPr lang="it-IT" sz="1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30 operazioni totali estratte </a:t>
            </a:r>
            <a:r>
              <a:rPr lang="it-IT" sz="1600" dirty="0"/>
              <a:t>dalla spesa dichiarata alla Commissione Europea nel periodo contabile periodo contabile 2024-2025 </a:t>
            </a:r>
          </a:p>
          <a:p>
            <a:pPr marL="442913" indent="-285750" algn="just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v"/>
            </a:pPr>
            <a:r>
              <a:rPr lang="it-IT" sz="1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€ 4.992.879 </a:t>
            </a:r>
            <a:r>
              <a:rPr lang="it-IT" sz="1600" dirty="0"/>
              <a:t>somma totale da controllare, riferita principalmente a:</a:t>
            </a:r>
          </a:p>
          <a:p>
            <a:pPr marL="717550" indent="-196850" algn="just" defTabSz="8064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it-IT" sz="1600" dirty="0"/>
              <a:t>incentivi alle assunzioni di giovani 18-35 e over 36 </a:t>
            </a:r>
          </a:p>
          <a:p>
            <a:pPr marL="717550" indent="-196850" algn="just" defTabSz="8064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it-IT" sz="1600" dirty="0"/>
              <a:t>borse di studio</a:t>
            </a:r>
          </a:p>
          <a:p>
            <a:pPr marL="442913" indent="-285750" algn="just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v"/>
            </a:pPr>
            <a:endParaRPr lang="it-IT" sz="1200" dirty="0"/>
          </a:p>
          <a:p>
            <a:pPr marL="442913" indent="-285750" algn="just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v"/>
            </a:pPr>
            <a:endParaRPr lang="it-IT" sz="1400" dirty="0"/>
          </a:p>
          <a:p>
            <a:pPr marL="157163" algn="just">
              <a:spcBef>
                <a:spcPts val="300"/>
              </a:spcBef>
              <a:spcAft>
                <a:spcPts val="300"/>
              </a:spcAft>
            </a:pPr>
            <a:r>
              <a:rPr lang="it-IT" sz="1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marL="442913" indent="-285750" algn="just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v"/>
            </a:pPr>
            <a:endParaRPr lang="it-IT" sz="1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itolo 1">
            <a:extLst>
              <a:ext uri="{FF2B5EF4-FFF2-40B4-BE49-F238E27FC236}">
                <a16:creationId xmlns:a16="http://schemas.microsoft.com/office/drawing/2014/main" id="{FB145F3A-9EDA-4242-B17C-01D6B8D6049C}"/>
              </a:ext>
            </a:extLst>
          </p:cNvPr>
          <p:cNvSpPr txBox="1">
            <a:spLocks/>
          </p:cNvSpPr>
          <p:nvPr/>
        </p:nvSpPr>
        <p:spPr bwMode="auto">
          <a:xfrm>
            <a:off x="0" y="1082684"/>
            <a:ext cx="8877238" cy="6259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rmAutofit fontScale="62500" lnSpcReduction="20000"/>
          </a:bodyPr>
          <a:lstStyle>
            <a:lvl1pPr algn="ctr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defTabSz="914400"/>
            <a:r>
              <a:rPr lang="it-IT" sz="25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GLI AUDIT DELLE OPERAZIONI </a:t>
            </a:r>
          </a:p>
          <a:p>
            <a:pPr defTabSz="914400"/>
            <a:endParaRPr lang="it-IT" sz="25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defTabSz="914400"/>
            <a:r>
              <a:rPr lang="it-IT" sz="25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1^ periodo della programmazione 2021-2027 </a:t>
            </a:r>
            <a:endParaRPr lang="it-IT" sz="18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1733550" y="5803633"/>
            <a:ext cx="61912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57163" algn="just">
              <a:spcBef>
                <a:spcPts val="300"/>
              </a:spcBef>
              <a:spcAft>
                <a:spcPts val="300"/>
              </a:spcAft>
            </a:pPr>
            <a:r>
              <a:rPr lang="it-IT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tutti i controlli sono stati avviati e in corso di esecuzione</a:t>
            </a:r>
          </a:p>
        </p:txBody>
      </p:sp>
    </p:spTree>
    <p:extLst>
      <p:ext uri="{BB962C8B-B14F-4D97-AF65-F5344CB8AC3E}">
        <p14:creationId xmlns:p14="http://schemas.microsoft.com/office/powerpoint/2010/main" val="38900521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ctrTitle"/>
          </p:nvPr>
        </p:nvSpPr>
        <p:spPr>
          <a:xfrm>
            <a:off x="1650625" y="1563926"/>
            <a:ext cx="5684400" cy="590931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67000"/>
                </a:schemeClr>
              </a:gs>
              <a:gs pos="48000">
                <a:schemeClr val="accent5">
                  <a:lumMod val="97000"/>
                  <a:lumOff val="3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 defTabSz="914400"/>
            <a:r>
              <a:rPr lang="it-IT" altLang="it-IT" sz="3600" b="1" dirty="0">
                <a:solidFill>
                  <a:schemeClr val="accent1">
                    <a:lumMod val="50000"/>
                  </a:schemeClr>
                </a:solidFill>
              </a:rPr>
              <a:t>Programmazione 2014-2020 </a:t>
            </a:r>
          </a:p>
        </p:txBody>
      </p:sp>
      <p:sp>
        <p:nvSpPr>
          <p:cNvPr id="4" name="Freccia a destra 3"/>
          <p:cNvSpPr/>
          <p:nvPr/>
        </p:nvSpPr>
        <p:spPr>
          <a:xfrm rot="5400000">
            <a:off x="4268868" y="2541683"/>
            <a:ext cx="704056" cy="461554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Titolo 2"/>
          <p:cNvSpPr txBox="1">
            <a:spLocks/>
          </p:cNvSpPr>
          <p:nvPr/>
        </p:nvSpPr>
        <p:spPr>
          <a:xfrm>
            <a:off x="1702639" y="3509580"/>
            <a:ext cx="5684400" cy="590931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vert="horz" wrap="square" lIns="91440" tIns="45720" rIns="91440" bIns="4572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altLang="it-IT" sz="3600" b="1" dirty="0">
                <a:solidFill>
                  <a:schemeClr val="accent1">
                    <a:lumMod val="50000"/>
                  </a:schemeClr>
                </a:solidFill>
              </a:rPr>
              <a:t>CHIUSURA</a:t>
            </a:r>
          </a:p>
        </p:txBody>
      </p:sp>
      <p:sp>
        <p:nvSpPr>
          <p:cNvPr id="2" name="Rettangolo 1"/>
          <p:cNvSpPr/>
          <p:nvPr/>
        </p:nvSpPr>
        <p:spPr>
          <a:xfrm>
            <a:off x="2484381" y="4662905"/>
            <a:ext cx="36888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800" b="1" dirty="0">
                <a:solidFill>
                  <a:srgbClr val="0070C0"/>
                </a:solidFill>
              </a:rPr>
              <a:t>A CHE PUNTO SIAMO… </a:t>
            </a:r>
          </a:p>
        </p:txBody>
      </p:sp>
    </p:spTree>
    <p:extLst>
      <p:ext uri="{BB962C8B-B14F-4D97-AF65-F5344CB8AC3E}">
        <p14:creationId xmlns:p14="http://schemas.microsoft.com/office/powerpoint/2010/main" val="17913290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 txBox="1">
            <a:spLocks/>
          </p:cNvSpPr>
          <p:nvPr/>
        </p:nvSpPr>
        <p:spPr>
          <a:xfrm>
            <a:off x="3962400" y="1925838"/>
            <a:ext cx="4854349" cy="4398761"/>
          </a:xfrm>
          <a:prstGeom prst="rect">
            <a:avLst/>
          </a:prstGeom>
          <a:effectLst/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40000"/>
              </a:lnSpc>
              <a:spcBef>
                <a:spcPts val="0"/>
              </a:spcBef>
              <a:buNone/>
            </a:pPr>
            <a:r>
              <a:rPr lang="it-IT" sz="1400" dirty="0"/>
              <a:t>La Strategia di Audit è stata fortemente orientata alla:</a:t>
            </a:r>
          </a:p>
          <a:p>
            <a:pPr algn="just">
              <a:lnSpc>
                <a:spcPct val="14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it-IT" sz="1400" dirty="0"/>
              <a:t> </a:t>
            </a:r>
            <a:r>
              <a:rPr lang="it-IT" sz="1400" b="1" dirty="0"/>
              <a:t>Chiusura dei Programmi</a:t>
            </a:r>
          </a:p>
          <a:p>
            <a:pPr algn="just">
              <a:lnSpc>
                <a:spcPct val="14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it-IT" sz="1400" b="1" dirty="0"/>
              <a:t>Trattazione delle criticità emerse </a:t>
            </a:r>
          </a:p>
          <a:p>
            <a:pPr algn="just">
              <a:lnSpc>
                <a:spcPct val="14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it-IT" sz="1400" b="1" dirty="0"/>
              <a:t>Chiusura dei </a:t>
            </a:r>
            <a:r>
              <a:rPr lang="it-IT" sz="1400" b="1" dirty="0" err="1"/>
              <a:t>follow</a:t>
            </a:r>
            <a:r>
              <a:rPr lang="it-IT" sz="1400" b="1" dirty="0"/>
              <a:t> up</a:t>
            </a:r>
          </a:p>
          <a:p>
            <a:pPr algn="just">
              <a:lnSpc>
                <a:spcPct val="14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it-IT" sz="1400" b="1" dirty="0"/>
          </a:p>
          <a:p>
            <a:pPr algn="just">
              <a:lnSpc>
                <a:spcPct val="14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it-IT" sz="14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lnSpc>
                <a:spcPct val="14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it-IT" sz="1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lnSpc>
                <a:spcPct val="140000"/>
              </a:lnSpc>
              <a:spcBef>
                <a:spcPts val="0"/>
              </a:spcBef>
              <a:buNone/>
            </a:pPr>
            <a:r>
              <a:rPr lang="it-IT" sz="1400" i="1" dirty="0">
                <a:solidFill>
                  <a:srgbClr val="0070C0"/>
                </a:solidFill>
              </a:rPr>
              <a:t>Incentrata:</a:t>
            </a:r>
          </a:p>
          <a:p>
            <a:pPr algn="just">
              <a:lnSpc>
                <a:spcPct val="140000"/>
              </a:lnSpc>
              <a:spcBef>
                <a:spcPts val="0"/>
              </a:spcBef>
            </a:pPr>
            <a:r>
              <a:rPr lang="it-IT" sz="1400" i="1" dirty="0">
                <a:solidFill>
                  <a:srgbClr val="0070C0"/>
                </a:solidFill>
              </a:rPr>
              <a:t> sugli aspetti di sistema da migliorare, in continuità con la programmazione 2021-2027</a:t>
            </a:r>
          </a:p>
          <a:p>
            <a:pPr algn="just">
              <a:lnSpc>
                <a:spcPct val="140000"/>
              </a:lnSpc>
              <a:spcBef>
                <a:spcPts val="0"/>
              </a:spcBef>
            </a:pPr>
            <a:r>
              <a:rPr lang="it-IT" sz="1400" i="1" dirty="0">
                <a:solidFill>
                  <a:srgbClr val="0070C0"/>
                </a:solidFill>
              </a:rPr>
              <a:t>sulle verifiche tali da ottenere garanzie sufficienti all’adozione di un PARERE DI AUDIT FINALE POSITIVO</a:t>
            </a:r>
          </a:p>
        </p:txBody>
      </p:sp>
      <p:sp>
        <p:nvSpPr>
          <p:cNvPr id="4" name="Titolo 1"/>
          <p:cNvSpPr txBox="1">
            <a:spLocks/>
          </p:cNvSpPr>
          <p:nvPr/>
        </p:nvSpPr>
        <p:spPr>
          <a:xfrm>
            <a:off x="176615" y="903044"/>
            <a:ext cx="8461479" cy="68143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it-IT" sz="2800" b="1" dirty="0"/>
          </a:p>
          <a:p>
            <a:pPr algn="l"/>
            <a:endParaRPr lang="it-IT" sz="2800" b="1" dirty="0"/>
          </a:p>
          <a:p>
            <a:pPr algn="l"/>
            <a:endParaRPr lang="it-IT" sz="2800" b="1" dirty="0"/>
          </a:p>
          <a:p>
            <a:pPr algn="l"/>
            <a:endParaRPr lang="it-IT" sz="2800" b="1" dirty="0"/>
          </a:p>
          <a:p>
            <a:pPr algn="l"/>
            <a:endParaRPr lang="it-IT" sz="2800" b="1" dirty="0"/>
          </a:p>
          <a:p>
            <a:pPr algn="l"/>
            <a:endParaRPr lang="it-IT" sz="2800" b="1" dirty="0"/>
          </a:p>
          <a:p>
            <a:pPr algn="l"/>
            <a:endParaRPr lang="it-IT" sz="2800" b="1" dirty="0"/>
          </a:p>
          <a:p>
            <a:endParaRPr lang="it-IT" sz="2400" b="1" dirty="0"/>
          </a:p>
          <a:p>
            <a:endParaRPr lang="it-IT" sz="2400" b="1" dirty="0"/>
          </a:p>
          <a:p>
            <a:endParaRPr lang="it-IT" sz="1400" b="1" dirty="0"/>
          </a:p>
          <a:p>
            <a:r>
              <a:rPr lang="it-IT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Strategia di Audit </a:t>
            </a:r>
          </a:p>
        </p:txBody>
      </p:sp>
      <p:graphicFrame>
        <p:nvGraphicFramePr>
          <p:cNvPr id="5" name="Diagramma 4"/>
          <p:cNvGraphicFramePr/>
          <p:nvPr>
            <p:extLst>
              <p:ext uri="{D42A27DB-BD31-4B8C-83A1-F6EECF244321}">
                <p14:modId xmlns:p14="http://schemas.microsoft.com/office/powerpoint/2010/main" val="588884877"/>
              </p:ext>
            </p:extLst>
          </p:nvPr>
        </p:nvGraphicFramePr>
        <p:xfrm>
          <a:off x="-359305" y="1778718"/>
          <a:ext cx="4641745" cy="34081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Freccia a destra 5"/>
          <p:cNvSpPr/>
          <p:nvPr/>
        </p:nvSpPr>
        <p:spPr>
          <a:xfrm rot="5400000">
            <a:off x="6022233" y="3507343"/>
            <a:ext cx="391886" cy="342796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059105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1"/>
          <p:cNvSpPr txBox="1">
            <a:spLocks/>
          </p:cNvSpPr>
          <p:nvPr/>
        </p:nvSpPr>
        <p:spPr>
          <a:xfrm>
            <a:off x="296397" y="1056556"/>
            <a:ext cx="8596921" cy="94265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it-IT" sz="2700" dirty="0"/>
              <a:t>Audit tematici (2014-2020) </a:t>
            </a:r>
          </a:p>
          <a:p>
            <a:endParaRPr lang="it-IT" sz="2700" dirty="0"/>
          </a:p>
          <a:p>
            <a:r>
              <a:rPr lang="it-IT" sz="2700" dirty="0"/>
              <a:t>Audit n. DAC114IT2499   </a:t>
            </a:r>
            <a:r>
              <a:rPr lang="it-IT" sz="2400" dirty="0"/>
              <a:t/>
            </a:r>
            <a:br>
              <a:rPr lang="it-IT" sz="2400" dirty="0"/>
            </a:br>
            <a:endParaRPr lang="it-IT" sz="2400" dirty="0"/>
          </a:p>
        </p:txBody>
      </p:sp>
      <p:sp>
        <p:nvSpPr>
          <p:cNvPr id="4" name="Sottotitolo 2"/>
          <p:cNvSpPr txBox="1">
            <a:spLocks/>
          </p:cNvSpPr>
          <p:nvPr/>
        </p:nvSpPr>
        <p:spPr>
          <a:xfrm>
            <a:off x="738774" y="1787193"/>
            <a:ext cx="7945024" cy="4683602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it-IT" sz="1600" dirty="0"/>
              <a:t>La </a:t>
            </a:r>
            <a:r>
              <a:rPr lang="it-IT" sz="1600" dirty="0">
                <a:solidFill>
                  <a:srgbClr val="FF0000"/>
                </a:solidFill>
              </a:rPr>
              <a:t>Commissione Europea </a:t>
            </a:r>
            <a:r>
              <a:rPr lang="it-IT" sz="1600" dirty="0"/>
              <a:t>ha svolto un </a:t>
            </a:r>
            <a:r>
              <a:rPr lang="it-IT" sz="1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audit tematico </a:t>
            </a:r>
            <a:r>
              <a:rPr lang="it-IT" sz="1600" dirty="0"/>
              <a:t>per esaminare lo stato di preparazione al processo di chiusura degli </a:t>
            </a:r>
            <a:r>
              <a:rPr lang="it-IT" sz="1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strumenti finanziari</a:t>
            </a:r>
            <a:r>
              <a:rPr lang="it-IT" sz="1600" dirty="0"/>
              <a:t>,</a:t>
            </a:r>
            <a:r>
              <a:rPr lang="it-IT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sz="1600" dirty="0"/>
              <a:t>attraverso un audit in loco nelle giornate del 23-24-25 ottobre 2024.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834501" y="3605707"/>
            <a:ext cx="7306322" cy="12003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it-IT" dirty="0"/>
          </a:p>
          <a:p>
            <a:pPr algn="ctr"/>
            <a:r>
              <a:rPr lang="it-IT" dirty="0"/>
              <a:t>Abbiamo ricevuto in data 11/11/2025 il </a:t>
            </a:r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rapporto definitivo  </a:t>
            </a:r>
            <a:r>
              <a:rPr lang="it-IT" dirty="0"/>
              <a:t>da parte della CE:   </a:t>
            </a:r>
            <a:r>
              <a:rPr lang="it-IT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CATEGORIA DI GIUDIZIO 2 per il RC 4 e il RC 16</a:t>
            </a:r>
          </a:p>
          <a:p>
            <a:pPr algn="ctr"/>
            <a:endParaRPr lang="it-IT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Freccia in giù 6"/>
          <p:cNvSpPr/>
          <p:nvPr/>
        </p:nvSpPr>
        <p:spPr>
          <a:xfrm>
            <a:off x="4100087" y="2830761"/>
            <a:ext cx="775150" cy="598239"/>
          </a:xfrm>
          <a:prstGeom prst="downArrow">
            <a:avLst/>
          </a:prstGeom>
          <a:solidFill>
            <a:schemeClr val="bg2">
              <a:lumMod val="2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494871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zione standard1-FESR 2021-2027.potx" id="{3F947581-A776-42A5-ACF6-4BD4A0387B15}" vid="{025B3115-D5BE-416B-AA53-BCD6443BE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Presentazione standard1-FESR 2021-2027</Template>
  <TotalTime>4563</TotalTime>
  <Words>1332</Words>
  <Application>Microsoft Office PowerPoint</Application>
  <PresentationFormat>Presentazione su schermo (4:3)</PresentationFormat>
  <Paragraphs>159</Paragraphs>
  <Slides>13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Wingdings</vt:lpstr>
      <vt:lpstr>Tema di Office</vt:lpstr>
      <vt:lpstr>Presentazione standard di PowerPoint</vt:lpstr>
      <vt:lpstr>Programmazione 2021 – 2027  Programmi Regionali Abruzzo FESR e FSE+ 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Programmazione 2014-2020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Grazie per l’attenzione!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Marcello Bonitatibus</dc:creator>
  <cp:lastModifiedBy>Sante Iavarone</cp:lastModifiedBy>
  <cp:revision>207</cp:revision>
  <dcterms:created xsi:type="dcterms:W3CDTF">2024-04-23T09:19:37Z</dcterms:created>
  <dcterms:modified xsi:type="dcterms:W3CDTF">2025-12-10T10:39:39Z</dcterms:modified>
</cp:coreProperties>
</file>