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handoutMasterIdLst>
    <p:handoutMasterId r:id="rId10"/>
  </p:handoutMasterIdLst>
  <p:sldIdLst>
    <p:sldId id="256" r:id="rId3"/>
    <p:sldId id="266" r:id="rId4"/>
    <p:sldId id="258" r:id="rId5"/>
    <p:sldId id="267" r:id="rId6"/>
    <p:sldId id="268" r:id="rId7"/>
    <p:sldId id="269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65"/>
    <a:srgbClr val="4A76C6"/>
    <a:srgbClr val="FF8AD8"/>
    <a:srgbClr val="009193"/>
    <a:srgbClr val="FFFCFC"/>
    <a:srgbClr val="000000"/>
    <a:srgbClr val="C8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7" autoAdjust="0"/>
    <p:restoredTop sz="94694" autoAdjust="0"/>
  </p:normalViewPr>
  <p:slideViewPr>
    <p:cSldViewPr snapToGrid="0">
      <p:cViewPr varScale="1">
        <p:scale>
          <a:sx n="53" d="100"/>
          <a:sy n="53" d="100"/>
        </p:scale>
        <p:origin x="96" y="7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64"/>
    </p:cViewPr>
  </p:sorterViewPr>
  <p:notesViewPr>
    <p:cSldViewPr snapToGrid="0">
      <p:cViewPr varScale="1">
        <p:scale>
          <a:sx n="67" d="100"/>
          <a:sy n="67" d="100"/>
        </p:scale>
        <p:origin x="23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A339B-DCAA-4DF0-96DE-504B7A5B5CC2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8A5CE-BDA7-4F2F-A11A-5B5056B6432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/>
          <p:cNvCxnSpPr/>
          <p:nvPr userDrawn="1"/>
        </p:nvCxnSpPr>
        <p:spPr>
          <a:xfrm>
            <a:off x="719138" y="720000"/>
            <a:ext cx="10800000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 userDrawn="1"/>
        </p:nvCxnSpPr>
        <p:spPr>
          <a:xfrm>
            <a:off x="720000" y="6084000"/>
            <a:ext cx="10714037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3F996551-606D-0473-F66E-7A54911CB33F}"/>
              </a:ext>
            </a:extLst>
          </p:cNvPr>
          <p:cNvGrpSpPr/>
          <p:nvPr userDrawn="1"/>
        </p:nvGrpSpPr>
        <p:grpSpPr>
          <a:xfrm>
            <a:off x="1709744" y="0"/>
            <a:ext cx="8734548" cy="773999"/>
            <a:chOff x="486939" y="4941376"/>
            <a:chExt cx="10307039" cy="88551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303C8AAD-3BF7-5E22-C92A-B497C8A6D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39" y="4964151"/>
              <a:ext cx="1565097" cy="862739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EE686D87-EA78-DF0D-51C4-8687F04914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58219" y="5064854"/>
              <a:ext cx="2278250" cy="593294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20EFB180-3EAA-29E2-6800-E9391AA30E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782" y="4941376"/>
              <a:ext cx="720354" cy="750792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2DF44EA1-403B-E0D7-B503-DE8AA0B51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4441" y="4991061"/>
              <a:ext cx="369537" cy="740881"/>
            </a:xfrm>
            <a:prstGeom prst="rect">
              <a:avLst/>
            </a:prstGeom>
          </p:spPr>
        </p:pic>
      </p:grpSp>
      <p:sp>
        <p:nvSpPr>
          <p:cNvPr id="16" name="Segnaposto piè di pagina 2">
            <a:extLst>
              <a:ext uri="{FF2B5EF4-FFF2-40B4-BE49-F238E27FC236}">
                <a16:creationId xmlns:a16="http://schemas.microsoft.com/office/drawing/2014/main" id="{108CC21F-188B-4FC3-8E33-CCD2516C3DE8}"/>
              </a:ext>
            </a:extLst>
          </p:cNvPr>
          <p:cNvSpPr txBox="1">
            <a:spLocks/>
          </p:cNvSpPr>
          <p:nvPr userDrawn="1"/>
        </p:nvSpPr>
        <p:spPr>
          <a:xfrm>
            <a:off x="480000" y="6292925"/>
            <a:ext cx="11520000" cy="52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200" i="1" dirty="0">
                <a:solidFill>
                  <a:schemeClr val="accent1">
                    <a:lumMod val="50000"/>
                  </a:schemeClr>
                </a:solidFill>
              </a:rPr>
              <a:t>Dipartimento Presidenza – Programmazione - Turismo</a:t>
            </a:r>
          </a:p>
          <a:p>
            <a:pPr>
              <a:defRPr/>
            </a:pPr>
            <a:r>
              <a:rPr lang="it-IT" sz="1200" i="1" dirty="0">
                <a:solidFill>
                  <a:schemeClr val="accent1">
                    <a:lumMod val="50000"/>
                  </a:schemeClr>
                </a:solidFill>
              </a:rPr>
              <a:t>Servizio Autorità di Gestione Unica FESR - FSE</a:t>
            </a:r>
          </a:p>
          <a:p>
            <a:pPr>
              <a:defRPr/>
            </a:pPr>
            <a:endParaRPr lang="it-IT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FF83-22B1-43B3-8300-023F81A372F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coesione.regione.abruzzo.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/>
          <p:nvPr/>
        </p:nvSpPr>
        <p:spPr>
          <a:xfrm>
            <a:off x="1457924" y="3293230"/>
            <a:ext cx="9606986" cy="21936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38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Comitato di sorveglianza unico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Pescara, 2 dicembre 2025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consiliare del Comune di Pescara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Piazza Italia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sz="4200" b="1" cap="sm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chermata 2022-09-08 alle 10.16.35.png" descr="Schermata 2022-09-08 alle 10.16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82" y="966368"/>
            <a:ext cx="8310870" cy="40475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/>
          <p:nvPr/>
        </p:nvSpPr>
        <p:spPr>
          <a:xfrm>
            <a:off x="451262" y="3179015"/>
            <a:ext cx="10800000" cy="966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>
                <a:solidFill>
                  <a:srgbClr val="002465"/>
                </a:solidFill>
              </a:rPr>
              <a:t>Punto 10 </a:t>
            </a:r>
            <a:r>
              <a:rPr lang="it-IT" sz="2400" b="1" dirty="0" err="1">
                <a:solidFill>
                  <a:srgbClr val="002465"/>
                </a:solidFill>
              </a:rPr>
              <a:t>OdG</a:t>
            </a:r>
            <a:r>
              <a:rPr lang="it-IT" sz="2400" b="1" dirty="0">
                <a:solidFill>
                  <a:srgbClr val="002465"/>
                </a:solidFill>
              </a:rPr>
              <a:t> Comunicazione</a:t>
            </a:r>
          </a:p>
          <a:p>
            <a:pPr marL="0" indent="0" algn="ctr">
              <a:buNone/>
            </a:pPr>
            <a:r>
              <a:rPr lang="it-IT" sz="2000" b="1" dirty="0"/>
              <a:t> </a:t>
            </a:r>
            <a:r>
              <a:rPr lang="it-IT" sz="2000" dirty="0">
                <a:solidFill>
                  <a:srgbClr val="002465"/>
                </a:solidFill>
              </a:rPr>
              <a:t>Attività effettuate e previste FESR e FSE+ </a:t>
            </a:r>
          </a:p>
        </p:txBody>
      </p:sp>
      <p:pic>
        <p:nvPicPr>
          <p:cNvPr id="11" name="Schermata 2022-09-08 alle 10.16.35.png" descr="Schermata 2022-09-08 alle 10.16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06" y="883437"/>
            <a:ext cx="8310870" cy="4047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3965697" y="2185098"/>
            <a:ext cx="466088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Montserrat SemiBold" panose="00000700000000000000" pitchFamily="2" charset="0"/>
                <a:sym typeface="Helvetica"/>
              </a:rPr>
              <a:t>Comitato di sorveglianza Unico –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02.12.2025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Montserrat SemiBold" panose="00000700000000000000" pitchFamily="2" charset="0"/>
              <a:sym typeface="Helvet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/>
          <p:nvPr/>
        </p:nvSpPr>
        <p:spPr>
          <a:xfrm>
            <a:off x="748088" y="2555359"/>
            <a:ext cx="4068186" cy="4047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dirty="0"/>
          </a:p>
        </p:txBody>
      </p:sp>
      <p:pic>
        <p:nvPicPr>
          <p:cNvPr id="11" name="Schermata 2022-09-08 alle 10.16.35.png" descr="Schermata 2022-09-08 alle 10.16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03" y="746113"/>
            <a:ext cx="8310870" cy="4047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971793" y="2130508"/>
            <a:ext cx="3566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Biodiversità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405282" y="1966518"/>
            <a:ext cx="503863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TOUR DI PRESENTAZIONE AVVISI FESR FSE+</a:t>
            </a:r>
          </a:p>
          <a:p>
            <a:r>
              <a:rPr lang="it-IT" sz="1600" b="1" dirty="0">
                <a:solidFill>
                  <a:schemeClr val="accent1"/>
                </a:solidFill>
              </a:rPr>
              <a:t>    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</a:t>
            </a:r>
            <a:r>
              <a:rPr lang="it-IT" sz="1600" dirty="0">
                <a:latin typeface="+mn-lt"/>
              </a:rPr>
              <a:t>icerca collaborativa,</a:t>
            </a:r>
            <a:r>
              <a:rPr lang="it-IT" sz="1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</a:t>
            </a:r>
            <a:r>
              <a:rPr lang="it-IT" sz="1600" dirty="0">
                <a:latin typeface="+mn-lt"/>
              </a:rPr>
              <a:t>elfare aziendale,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</a:t>
            </a:r>
            <a:r>
              <a:rPr lang="it-IT" sz="1600" dirty="0">
                <a:latin typeface="+mn-lt"/>
              </a:rPr>
              <a:t>ncentivi alle   	assunzioni</a:t>
            </a:r>
            <a:endParaRPr lang="it-IT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Pescara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L’Aquila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Ortona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Atessa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Teramo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San Salvo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/>
            <a:r>
              <a:rPr lang="it-IT" sz="1600" dirty="0">
                <a:latin typeface="+mn-lt"/>
              </a:rPr>
              <a:t>Supporto informativo tramite desk dedicati in ogni tappa.</a:t>
            </a:r>
          </a:p>
          <a:p>
            <a:pPr lvl="0"/>
            <a:r>
              <a:rPr lang="it-IT" sz="1600" dirty="0">
                <a:latin typeface="+mn-lt"/>
              </a:rPr>
              <a:t>Produzione di comunicati stampa, grafiche e contenuti multimediali. Gestione coordinata della comunicazione su canali social e sito Coesione.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sione 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Abruzzo.</a:t>
            </a:r>
          </a:p>
        </p:txBody>
      </p:sp>
      <p:pic>
        <p:nvPicPr>
          <p:cNvPr id="44" name="Schermata 2022-09-08 alle 10.17.00.png" descr="Schermata 2022-09-08 alle 10.17.00.png"/>
          <p:cNvPicPr>
            <a:picLocks noChangeAspect="1"/>
          </p:cNvPicPr>
          <p:nvPr/>
        </p:nvPicPr>
        <p:blipFill rotWithShape="1">
          <a:blip r:embed="rId3"/>
          <a:srcRect l="-200" t="1960" r="59465" b="-1280"/>
          <a:stretch>
            <a:fillRect/>
          </a:stretch>
        </p:blipFill>
        <p:spPr>
          <a:xfrm>
            <a:off x="5338438" y="1211607"/>
            <a:ext cx="1915396" cy="5514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5" name="CasellaDiTesto 44"/>
          <p:cNvSpPr txBox="1"/>
          <p:nvPr/>
        </p:nvSpPr>
        <p:spPr>
          <a:xfrm>
            <a:off x="294229" y="1966518"/>
            <a:ext cx="59494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ORGANIZZAZIONE E GOVERNANCE </a:t>
            </a:r>
            <a:r>
              <a:rPr lang="it-IT" dirty="0"/>
              <a:t>		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PIANO ANNUALE FESR FSE+ 2025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PIANO ANNUALE FESR FSE+ 2026 </a:t>
            </a:r>
            <a:r>
              <a:rPr lang="it-IT" sz="1050" b="1" dirty="0"/>
              <a:t>(in corso di predisposizione)</a:t>
            </a:r>
            <a:endParaRPr lang="it-IT" sz="1600" dirty="0"/>
          </a:p>
          <a:p>
            <a:pPr lvl="2"/>
            <a:endParaRPr lang="it-IT" sz="160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35453" y="2859613"/>
            <a:ext cx="506244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IDENTITA’ VISIVA E IMMAGINE COORDINATA</a:t>
            </a:r>
          </a:p>
          <a:p>
            <a:pPr lvl="1"/>
            <a:r>
              <a:rPr lang="it-IT" sz="1600" dirty="0">
                <a:solidFill>
                  <a:srgbClr val="000000"/>
                </a:solidFill>
              </a:rPr>
              <a:t>     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Riconoscibilità delle attività finanziate e supporto</a:t>
            </a:r>
          </a:p>
          <a:p>
            <a:pPr lvl="1"/>
            <a:r>
              <a:rPr lang="it-IT" sz="1600" dirty="0">
                <a:solidFill>
                  <a:srgbClr val="000000"/>
                </a:solidFill>
              </a:rPr>
              <a:t>     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di comunicazione ai beneficiari</a:t>
            </a:r>
            <a:endParaRPr lang="it-IT" sz="1600" dirty="0">
              <a:solidFill>
                <a:schemeClr val="accent1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335453" y="4041825"/>
            <a:ext cx="4147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SITO WEB UNICO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www.coesione.regione.abruzzo.it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35454" y="4688157"/>
            <a:ext cx="524507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CANALI SOCIAL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>
                <a:ea typeface="Open Sans Bold"/>
                <a:cs typeface="Open Sans Bold"/>
                <a:sym typeface="Open Sans Bold"/>
              </a:rPr>
              <a:t>Facebook - LinkedIn - X - YouTube</a:t>
            </a: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752" y="2778816"/>
            <a:ext cx="2229821" cy="186168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2CCE09-F122-722C-E267-82AB55F62C08}"/>
              </a:ext>
            </a:extLst>
          </p:cNvPr>
          <p:cNvSpPr txBox="1"/>
          <p:nvPr/>
        </p:nvSpPr>
        <p:spPr>
          <a:xfrm>
            <a:off x="335453" y="5303710"/>
            <a:ext cx="403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UFFICIO STAMPA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F0FEF9C-32CA-88F3-69BD-36BD29C788A2}"/>
              </a:ext>
            </a:extLst>
          </p:cNvPr>
          <p:cNvSpPr/>
          <p:nvPr/>
        </p:nvSpPr>
        <p:spPr>
          <a:xfrm>
            <a:off x="4413112" y="3890168"/>
            <a:ext cx="1951759" cy="1362845"/>
          </a:xfrm>
          <a:custGeom>
            <a:avLst/>
            <a:gdLst/>
            <a:ahLst/>
            <a:cxnLst/>
            <a:rect l="l" t="t" r="r" b="b"/>
            <a:pathLst>
              <a:path w="4110927" h="2497388">
                <a:moveTo>
                  <a:pt x="0" y="0"/>
                </a:moveTo>
                <a:lnTo>
                  <a:pt x="4110927" y="0"/>
                </a:lnTo>
                <a:lnTo>
                  <a:pt x="4110927" y="2497388"/>
                </a:lnTo>
                <a:lnTo>
                  <a:pt x="0" y="24973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/>
          <p:cNvSpPr/>
          <p:nvPr/>
        </p:nvSpPr>
        <p:spPr>
          <a:xfrm>
            <a:off x="6441184" y="3919244"/>
            <a:ext cx="5324343" cy="18008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765337" y="3919244"/>
            <a:ext cx="5324343" cy="18008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6470236" y="2053721"/>
            <a:ext cx="5324343" cy="16316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9" name="Rettangolo 38"/>
          <p:cNvSpPr/>
          <p:nvPr/>
        </p:nvSpPr>
        <p:spPr>
          <a:xfrm>
            <a:off x="748087" y="2059589"/>
            <a:ext cx="5324343" cy="16316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ottotitolo 2"/>
          <p:cNvSpPr txBox="1"/>
          <p:nvPr/>
        </p:nvSpPr>
        <p:spPr>
          <a:xfrm>
            <a:off x="748088" y="2555359"/>
            <a:ext cx="4068186" cy="4047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dirty="0"/>
          </a:p>
        </p:txBody>
      </p:sp>
      <p:pic>
        <p:nvPicPr>
          <p:cNvPr id="11" name="Schermata 2022-09-08 alle 10.16.35.png" descr="Schermata 2022-09-08 alle 10.16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03" y="746113"/>
            <a:ext cx="8310870" cy="4047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971793" y="2130508"/>
            <a:ext cx="3566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Biodiversità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971793" y="2515773"/>
            <a:ext cx="532434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400" b="1" dirty="0">
                <a:solidFill>
                  <a:schemeClr val="bg1"/>
                </a:solidFill>
                <a:latin typeface="+mn-lt"/>
              </a:rPr>
              <a:t>Avvisi FESR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400" b="1" i="0" u="none" strike="noStrike" normalizeH="0" baseline="0" dirty="0">
                <a:solidFill>
                  <a:schemeClr val="bg1"/>
                </a:solidFill>
                <a:latin typeface="+mn-lt"/>
              </a:rPr>
              <a:t>Campagne Social, Video Informativi, Comunicazione Istituzionale.</a:t>
            </a:r>
            <a:r>
              <a:rPr kumimoji="0" lang="it-IT" altLang="it-IT" sz="1400" i="0" u="none" strike="noStrike" normalizeH="0" baseline="0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 lvl="0"/>
            <a:r>
              <a:rPr kumimoji="0" lang="it-IT" altLang="it-IT" sz="1400" b="1" i="0" u="none" strike="noStrike" normalizeH="0" baseline="0" dirty="0">
                <a:solidFill>
                  <a:schemeClr val="bg1"/>
                </a:solidFill>
                <a:latin typeface="+mn-lt"/>
              </a:rPr>
              <a:t>Webinar del 26 giugno 2025</a:t>
            </a:r>
            <a:r>
              <a:rPr kumimoji="0" lang="it-IT" altLang="it-IT" sz="1400" i="0" u="none" strike="noStrike" normalizeH="0" baseline="0" dirty="0">
                <a:solidFill>
                  <a:schemeClr val="bg1"/>
                </a:solidFill>
                <a:latin typeface="+mn-lt"/>
              </a:rPr>
              <a:t> per informare e supportare </a:t>
            </a:r>
            <a:r>
              <a:rPr lang="it-IT" altLang="it-IT" sz="1400" dirty="0">
                <a:solidFill>
                  <a:schemeClr val="bg1"/>
                </a:solidFill>
                <a:latin typeface="+mn-lt"/>
              </a:rPr>
              <a:t>nella predisposizione dei progetti</a:t>
            </a:r>
            <a:r>
              <a:rPr kumimoji="0" lang="it-IT" altLang="it-IT" sz="1400" i="0" u="none" strike="noStrike" normalizeH="0" baseline="0" dirty="0">
                <a:solidFill>
                  <a:schemeClr val="bg1"/>
                </a:solidFill>
                <a:latin typeface="+mn-lt"/>
              </a:rPr>
              <a:t> i  soggetti beneficiari: Parchi, </a:t>
            </a:r>
            <a:endParaRPr lang="it-IT" altLang="it-IT" sz="1400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kumimoji="0" lang="it-IT" altLang="it-IT" sz="1400" i="0" u="none" strike="noStrike" normalizeH="0" baseline="0" dirty="0">
                <a:solidFill>
                  <a:schemeClr val="bg1"/>
                </a:solidFill>
                <a:latin typeface="+mn-lt"/>
              </a:rPr>
              <a:t>Area </a:t>
            </a:r>
            <a:r>
              <a:rPr lang="it-IT" altLang="it-IT" sz="1400" dirty="0">
                <a:solidFill>
                  <a:schemeClr val="bg1"/>
                </a:solidFill>
                <a:latin typeface="+mn-lt"/>
              </a:rPr>
              <a:t>Marina Protetta e </a:t>
            </a:r>
            <a:r>
              <a:rPr kumimoji="0" lang="it-IT" altLang="it-IT" sz="1400" i="0" u="none" strike="noStrike" normalizeH="0" baseline="0" dirty="0">
                <a:solidFill>
                  <a:schemeClr val="bg1"/>
                </a:solidFill>
                <a:latin typeface="+mn-lt"/>
              </a:rPr>
              <a:t>Comuni.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645921" y="2130508"/>
            <a:ext cx="3566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/>
              <a:t>Sistema Idrico e Contratti di Fiume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effectLst/>
              <a:latin typeface="-webkit-standard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645921" y="2521976"/>
            <a:ext cx="51486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it-IT" altLang="it-IT" sz="14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Avvisi FESR </a:t>
            </a:r>
          </a:p>
          <a:p>
            <a:pPr lvl="0"/>
            <a:r>
              <a:rPr kumimoji="0" lang="it-IT" altLang="it-IT" sz="14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Video Informativo, Campagna social, Comunicazione Istituzionale,</a:t>
            </a:r>
          </a:p>
          <a:p>
            <a:pPr lvl="0"/>
            <a:r>
              <a:rPr lang="it-IT" sz="1400" dirty="0">
                <a:latin typeface="+mn-lt"/>
              </a:rPr>
              <a:t>produzione di contenuti multimediali a supporto della diffusione degli Avvisi. 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935575" y="4044057"/>
            <a:ext cx="53243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Regional Area network - Operazione di Importanza Strategica FESR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935575" y="4430053"/>
            <a:ext cx="50317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altLang="it-IT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Evento istituzionale 23 settembre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(firma convenzione MIMIT) 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Evento “Abruzzo Connesso” 18 novembre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rivolto a tutti i 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Comuni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Realizzazione di video-report a supporto della comunicazione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istituzionale</a:t>
            </a:r>
            <a:r>
              <a:rPr lang="it-IT" altLang="it-IT" sz="1400" dirty="0">
                <a:solidFill>
                  <a:srgbClr val="000000"/>
                </a:solidFill>
                <a:latin typeface="-webkit-standard"/>
              </a:rPr>
              <a:t> e social.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6645921" y="3960164"/>
            <a:ext cx="35661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chemeClr val="bg1"/>
                </a:solidFill>
              </a:rPr>
              <a:t>Valorizzazione dei risultati: video Storytelling e Testimonianze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-webkit-standard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645921" y="4628832"/>
            <a:ext cx="49555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Produzione di 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Video Storytelling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 in italiano e inglese.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Raccolta di 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interviste ai beneficiari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 per mostrare l'impatto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dei fondi europei. Diffusione multicanale su Social, YouTube e sito Coesione Abruzzo.</a:t>
            </a:r>
          </a:p>
        </p:txBody>
      </p:sp>
      <p:pic>
        <p:nvPicPr>
          <p:cNvPr id="3" name="Schermata 2022-09-08 alle 10.17.00.png" descr="Schermata 2022-09-08 alle 10.17.00.png">
            <a:extLst>
              <a:ext uri="{FF2B5EF4-FFF2-40B4-BE49-F238E27FC236}">
                <a16:creationId xmlns:a16="http://schemas.microsoft.com/office/drawing/2014/main" id="{866CBFB5-C6CA-65D8-8B53-367CECE7D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" t="20937" r="79742" b="9257"/>
          <a:stretch>
            <a:fillRect/>
          </a:stretch>
        </p:blipFill>
        <p:spPr>
          <a:xfrm>
            <a:off x="5446721" y="1240398"/>
            <a:ext cx="1698830" cy="676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/>
          <p:nvPr/>
        </p:nvSpPr>
        <p:spPr>
          <a:xfrm>
            <a:off x="748088" y="2555359"/>
            <a:ext cx="4068186" cy="4047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dirty="0"/>
          </a:p>
        </p:txBody>
      </p:sp>
      <p:pic>
        <p:nvPicPr>
          <p:cNvPr id="11" name="Schermata 2022-09-08 alle 10.16.35.png" descr="Schermata 2022-09-08 alle 10.16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03" y="746113"/>
            <a:ext cx="8310870" cy="4047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971793" y="2130508"/>
            <a:ext cx="3566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Biodiversità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645921" y="2845141"/>
            <a:ext cx="51486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endParaRPr kumimoji="0" lang="it-IT" altLang="it-IT" sz="14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645921" y="4951997"/>
            <a:ext cx="49555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8358" y="2420396"/>
            <a:ext cx="84782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t-IT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lvl="0"/>
            <a:endParaRPr lang="it-IT" sz="1600" b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lvl="0"/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Storytelling FSE </a:t>
            </a:r>
          </a:p>
          <a:p>
            <a:pPr lvl="0"/>
            <a:r>
              <a:rPr lang="it-IT" sz="1600" dirty="0">
                <a:latin typeface="Aptos" panose="020B0004020202020204" pitchFamily="34" charset="0"/>
              </a:rPr>
              <a:t>Racconto semplice e coinvolgente dell’impatto dei fondi europei, per renderne chiaro l’utilizzo e i benefici concreti.</a:t>
            </a:r>
            <a:endParaRPr kumimoji="0" lang="it-IT" altLang="it-IT" sz="1600" i="0" u="none" strike="noStrike" normalizeH="0" baseline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2" descr="Strumenti per la didattica orientativa: lo Storyt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886" y="1875918"/>
            <a:ext cx="1842712" cy="103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68358" y="3336198"/>
            <a:ext cx="84782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sz="1600" b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Progetto “</a:t>
            </a:r>
            <a:r>
              <a:rPr lang="it-IT" sz="1600" b="1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Eurema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sz="1600" dirty="0">
                <a:latin typeface="Aptos" panose="020B0004020202020204" pitchFamily="34" charset="0"/>
              </a:rPr>
              <a:t>Comunicazione strategica in collaborazione con le università abruzzesi: un ponte tra mondo accademico e Fondo Sociale Europeo, per rafforzare competenze e prospettive occupazionali.</a:t>
            </a:r>
            <a:br>
              <a:rPr lang="it-IT" sz="1600" dirty="0">
                <a:latin typeface="Aptos" panose="020B0004020202020204" pitchFamily="34" charset="0"/>
              </a:rPr>
            </a:br>
            <a:endParaRPr lang="it-IT" sz="1600" dirty="0"/>
          </a:p>
        </p:txBody>
      </p:sp>
      <p:pic>
        <p:nvPicPr>
          <p:cNvPr id="9" name="Picture 2" descr="Università e mondo del lavoro: una partnership per innovazione e svilup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886" y="3187704"/>
            <a:ext cx="1855784" cy="10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468358" y="4567276"/>
            <a:ext cx="8218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Bando Dote Giovani </a:t>
            </a:r>
            <a:r>
              <a:rPr lang="it-IT" sz="1600" i="1" dirty="0"/>
              <a:t>Campagna informativa </a:t>
            </a:r>
          </a:p>
          <a:p>
            <a:r>
              <a:rPr lang="it-IT" sz="1600" dirty="0">
                <a:latin typeface="Aptos" panose="020B0004020202020204" pitchFamily="34" charset="0"/>
              </a:rPr>
              <a:t>Operazione di importanza strategica per sostenere i giovani e favorire l’ingresso nel mondo del lavoro.</a:t>
            </a:r>
          </a:p>
        </p:txBody>
      </p:sp>
      <p:pic>
        <p:nvPicPr>
          <p:cNvPr id="17" name="Picture 2" descr="Bandi | Bandi e Serviz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59" y="4450947"/>
            <a:ext cx="1777348" cy="11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448044" y="1758677"/>
            <a:ext cx="86756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“</a:t>
            </a:r>
            <a:r>
              <a:rPr lang="it-IT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 Future” </a:t>
            </a:r>
          </a:p>
          <a:p>
            <a:r>
              <a:rPr lang="it-IT" sz="16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Campagna per valorizzare gli Istituti Tecnici Superiori </a:t>
            </a:r>
          </a:p>
          <a:p>
            <a:r>
              <a:rPr lang="it-IT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brochure e materiali informativi diffusi in tutte le scuole, per orientare studenti, famiglie e docenti verso percorsi tecnici e professionali.</a:t>
            </a:r>
            <a:br>
              <a:rPr lang="it-IT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600" dirty="0">
              <a:latin typeface="Aptos" panose="020B0004020202020204" pitchFamily="34" charset="0"/>
            </a:endParaRPr>
          </a:p>
        </p:txBody>
      </p:sp>
      <p:pic>
        <p:nvPicPr>
          <p:cNvPr id="4" name="Schermata 2022-09-08 alle 10.17.00.png" descr="Schermata 2022-09-08 alle 10.17.00.png">
            <a:extLst>
              <a:ext uri="{FF2B5EF4-FFF2-40B4-BE49-F238E27FC236}">
                <a16:creationId xmlns:a16="http://schemas.microsoft.com/office/drawing/2014/main" id="{07A1D8D4-35A0-F6DB-6D4E-681CEED9B2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93" t="1961" r="59465" b="10216"/>
          <a:stretch>
            <a:fillRect/>
          </a:stretch>
        </p:blipFill>
        <p:spPr>
          <a:xfrm>
            <a:off x="5200688" y="1119839"/>
            <a:ext cx="1643865" cy="84077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B23D4-E7F5-F76D-6D17-37AE482BC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40CAF0BB-8D4F-1992-8F36-A9B9CE51865A}"/>
              </a:ext>
            </a:extLst>
          </p:cNvPr>
          <p:cNvSpPr txBox="1"/>
          <p:nvPr/>
        </p:nvSpPr>
        <p:spPr>
          <a:xfrm>
            <a:off x="748088" y="2555359"/>
            <a:ext cx="4068186" cy="4047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dirty="0"/>
          </a:p>
        </p:txBody>
      </p:sp>
      <p:pic>
        <p:nvPicPr>
          <p:cNvPr id="11" name="Schermata 2022-09-08 alle 10.16.35.png" descr="Schermata 2022-09-08 alle 10.16.35.png">
            <a:extLst>
              <a:ext uri="{FF2B5EF4-FFF2-40B4-BE49-F238E27FC236}">
                <a16:creationId xmlns:a16="http://schemas.microsoft.com/office/drawing/2014/main" id="{348FE64F-3679-E30A-BDA7-942D9667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03" y="746113"/>
            <a:ext cx="8310870" cy="4047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31C9E0B5-B953-4503-AF69-9D7B171D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793" y="2130508"/>
            <a:ext cx="3566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Biodiversità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A32547AC-0223-F2FA-CD96-D5B77CAA3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921" y="2845141"/>
            <a:ext cx="51486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endParaRPr kumimoji="0" lang="it-IT" altLang="it-IT" sz="14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5B805356-F853-9D0B-C031-C596940B9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921" y="4951997"/>
            <a:ext cx="49555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A8490A-4102-9A46-46BA-83980AA4E084}"/>
              </a:ext>
            </a:extLst>
          </p:cNvPr>
          <p:cNvSpPr txBox="1"/>
          <p:nvPr/>
        </p:nvSpPr>
        <p:spPr>
          <a:xfrm>
            <a:off x="482586" y="1375256"/>
            <a:ext cx="5698579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t-IT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lvl="0"/>
            <a:endParaRPr lang="it-IT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Eventi e iniziative sul territorio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it-IT" sz="1500" b="1" dirty="0">
                <a:solidFill>
                  <a:schemeClr val="accent1">
                    <a:lumMod val="75000"/>
                  </a:schemeClr>
                </a:solidFill>
              </a:rPr>
              <a:t>“Storie di Fondi” – Tour itinerante nelle piazze</a:t>
            </a:r>
            <a:r>
              <a:rPr lang="it-IT" sz="1500" dirty="0">
                <a:solidFill>
                  <a:schemeClr val="accent1">
                    <a:lumMod val="75000"/>
                  </a:schemeClr>
                </a:solidFill>
              </a:rPr>
              <a:t> Un format con stand interattivi, testimonianze di beneficiari e mini talk show con imprenditori, studenti e associazioni che hanno usufruito dei fondi.</a:t>
            </a:r>
          </a:p>
          <a:p>
            <a:pPr lvl="0"/>
            <a:r>
              <a:rPr lang="it-IT" sz="1500" b="1" dirty="0">
                <a:solidFill>
                  <a:schemeClr val="accent1">
                    <a:lumMod val="75000"/>
                  </a:schemeClr>
                </a:solidFill>
              </a:rPr>
              <a:t>Open Day dei progetti finanziati</a:t>
            </a:r>
            <a:r>
              <a:rPr lang="it-IT" sz="1500" dirty="0">
                <a:solidFill>
                  <a:schemeClr val="accent1">
                    <a:lumMod val="75000"/>
                  </a:schemeClr>
                </a:solidFill>
              </a:rPr>
              <a:t> Apertura al pubblico di aziende, scuole e centri di ricerca che hanno ricevuto fondi, con visite guidate e dimostrazioni pratiche.</a:t>
            </a:r>
          </a:p>
          <a:p>
            <a:pPr lvl="0"/>
            <a:endParaRPr lang="it-IT" dirty="0"/>
          </a:p>
          <a:p>
            <a:r>
              <a:rPr lang="it-IT" b="1" dirty="0"/>
              <a:t>📲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Comunicazione digitale e social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it-IT" sz="1500" b="1" dirty="0">
                <a:solidFill>
                  <a:schemeClr val="accent6">
                    <a:lumMod val="50000"/>
                  </a:schemeClr>
                </a:solidFill>
              </a:rPr>
              <a:t>Campagna “Un Fondo, una Storia”</a:t>
            </a:r>
            <a:r>
              <a:rPr lang="it-IT" sz="1500" dirty="0">
                <a:solidFill>
                  <a:schemeClr val="accent6">
                    <a:lumMod val="50000"/>
                  </a:schemeClr>
                </a:solidFill>
              </a:rPr>
              <a:t> Mini-video da 60 secondi con volti e storie reali di cittadini abruzzesi che hanno beneficiato dei fondi.</a:t>
            </a:r>
          </a:p>
          <a:p>
            <a:pPr lvl="0"/>
            <a:r>
              <a:rPr lang="it-IT" sz="1500" b="1" dirty="0">
                <a:solidFill>
                  <a:schemeClr val="accent6">
                    <a:lumMod val="50000"/>
                  </a:schemeClr>
                </a:solidFill>
              </a:rPr>
              <a:t>Challenge social per i giovani</a:t>
            </a:r>
            <a:r>
              <a:rPr lang="it-IT" sz="1500" dirty="0">
                <a:solidFill>
                  <a:schemeClr val="accent6">
                    <a:lumMod val="50000"/>
                  </a:schemeClr>
                </a:solidFill>
              </a:rPr>
              <a:t> Contest su Instagram/TikTok dove studenti raccontano in modo creativo come immaginano l’Abruzzo del futuro grazie ai fondi europei.</a:t>
            </a:r>
          </a:p>
          <a:p>
            <a:r>
              <a:rPr lang="it-IT" sz="1500" b="1" dirty="0">
                <a:solidFill>
                  <a:schemeClr val="accent6">
                    <a:lumMod val="50000"/>
                  </a:schemeClr>
                </a:solidFill>
              </a:rPr>
              <a:t>Podcast “Abruzzo che cresce”</a:t>
            </a:r>
            <a:r>
              <a:rPr lang="it-IT" sz="1500" dirty="0">
                <a:solidFill>
                  <a:schemeClr val="accent6">
                    <a:lumMod val="50000"/>
                  </a:schemeClr>
                </a:solidFill>
              </a:rPr>
              <a:t> Serie di episodi brevi con interviste a protagonisti locali, diffusi su Spotify e piattaforme social.</a:t>
            </a:r>
          </a:p>
          <a:p>
            <a:pPr lvl="0"/>
            <a:endParaRPr lang="it-IT" sz="1400" dirty="0"/>
          </a:p>
          <a:p>
            <a:pPr lvl="0"/>
            <a:endParaRPr lang="it-IT" dirty="0"/>
          </a:p>
        </p:txBody>
      </p:sp>
      <p:pic>
        <p:nvPicPr>
          <p:cNvPr id="2" name="Schermata 2022-09-08 alle 10.17.00.png" descr="Schermata 2022-09-08 alle 10.17.00.png">
            <a:extLst>
              <a:ext uri="{FF2B5EF4-FFF2-40B4-BE49-F238E27FC236}">
                <a16:creationId xmlns:a16="http://schemas.microsoft.com/office/drawing/2014/main" id="{1C0A010D-CB97-59CE-6A36-BF48F7C96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0" t="1960" r="59465" b="-1280"/>
          <a:stretch>
            <a:fillRect/>
          </a:stretch>
        </p:blipFill>
        <p:spPr>
          <a:xfrm>
            <a:off x="4565880" y="1349863"/>
            <a:ext cx="1915396" cy="5514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400323B2-B89B-E4F6-C9B7-9D1D64751E9D}"/>
              </a:ext>
            </a:extLst>
          </p:cNvPr>
          <p:cNvSpPr txBox="1"/>
          <p:nvPr/>
        </p:nvSpPr>
        <p:spPr>
          <a:xfrm>
            <a:off x="1867013" y="1445609"/>
            <a:ext cx="8858250" cy="359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19"/>
              </a:lnSpc>
              <a:spcBef>
                <a:spcPct val="0"/>
              </a:spcBef>
            </a:pPr>
            <a:r>
              <a:rPr lang="en-US" sz="2157" b="1" dirty="0">
                <a:solidFill>
                  <a:srgbClr val="DF273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PIANO ANNUALE                            2026 (</a:t>
            </a:r>
            <a:r>
              <a:rPr lang="en-US" b="1" dirty="0">
                <a:solidFill>
                  <a:srgbClr val="DF273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 </a:t>
            </a:r>
            <a:r>
              <a:rPr lang="en-US" b="1" dirty="0" err="1">
                <a:solidFill>
                  <a:srgbClr val="DF273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corso</a:t>
            </a:r>
            <a:r>
              <a:rPr lang="en-US" b="1" dirty="0">
                <a:solidFill>
                  <a:srgbClr val="DF273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di </a:t>
            </a:r>
            <a:r>
              <a:rPr lang="en-US" b="1" dirty="0" err="1">
                <a:solidFill>
                  <a:srgbClr val="DF273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predisposizione</a:t>
            </a:r>
            <a:r>
              <a:rPr lang="en-US" b="1" dirty="0">
                <a:solidFill>
                  <a:srgbClr val="DF273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</a:t>
            </a:r>
            <a:r>
              <a:rPr lang="en-US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BCDB53-D17D-A119-D077-78C334C1B7C1}"/>
              </a:ext>
            </a:extLst>
          </p:cNvPr>
          <p:cNvSpPr txBox="1"/>
          <p:nvPr/>
        </p:nvSpPr>
        <p:spPr>
          <a:xfrm>
            <a:off x="6181165" y="1532557"/>
            <a:ext cx="5698579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t-IT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lvl="0"/>
            <a:endParaRPr lang="it-IT" sz="14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r>
              <a:rPr lang="it-IT" b="1" dirty="0"/>
              <a:t>🎨 </a:t>
            </a:r>
            <a:r>
              <a:rPr lang="it-IT" b="1" dirty="0">
                <a:solidFill>
                  <a:srgbClr val="002465"/>
                </a:solidFill>
              </a:rPr>
              <a:t>Iniziative creative e culturali</a:t>
            </a:r>
            <a:endParaRPr lang="it-IT" dirty="0">
              <a:solidFill>
                <a:srgbClr val="002465"/>
              </a:solidFill>
            </a:endParaRPr>
          </a:p>
          <a:p>
            <a:pPr lvl="0"/>
            <a:r>
              <a:rPr lang="it-IT" sz="1500" b="1" dirty="0">
                <a:solidFill>
                  <a:srgbClr val="002465"/>
                </a:solidFill>
              </a:rPr>
              <a:t>Mostra fotografica itinerante</a:t>
            </a:r>
            <a:r>
              <a:rPr lang="it-IT" sz="1500" dirty="0">
                <a:solidFill>
                  <a:srgbClr val="002465"/>
                </a:solidFill>
              </a:rPr>
              <a:t> “Prima e Dopo i Fondi”: immagini che mostrano il cambiamento concreto portato dai finanziamenti.</a:t>
            </a:r>
          </a:p>
          <a:p>
            <a:pPr lvl="0"/>
            <a:endParaRPr lang="it-IT" sz="1500" dirty="0"/>
          </a:p>
          <a:p>
            <a:r>
              <a:rPr lang="it-IT" b="1" dirty="0"/>
              <a:t>👩‍👩‍👧‍👦 Coinvolgimento diretto dei cittadini</a:t>
            </a:r>
            <a:endParaRPr lang="it-IT" dirty="0"/>
          </a:p>
          <a:p>
            <a:pPr lvl="0"/>
            <a:r>
              <a:rPr lang="it-IT" sz="1500" b="1" dirty="0"/>
              <a:t>Ambasciatori dei Fondi Europei</a:t>
            </a:r>
            <a:r>
              <a:rPr lang="it-IT" sz="1500" dirty="0"/>
              <a:t> Selezione di giovani comunicatori locali che diventano “volti” della campagna e raccontano i progetti sui social.</a:t>
            </a:r>
          </a:p>
          <a:p>
            <a:pPr lvl="0"/>
            <a:r>
              <a:rPr lang="it-IT" sz="1500" b="1" dirty="0"/>
              <a:t>Roadshow nelle aree interne</a:t>
            </a:r>
            <a:r>
              <a:rPr lang="it-IT" sz="1500" dirty="0"/>
              <a:t> Camper attrezzato che porta informazioni, workshop e attività interattive nei borghi meno raggiunti.</a:t>
            </a:r>
          </a:p>
          <a:p>
            <a:pPr lvl="0"/>
            <a:endParaRPr lang="it-IT" dirty="0"/>
          </a:p>
          <a:p>
            <a:r>
              <a:rPr lang="it-IT" b="1" dirty="0"/>
              <a:t>         </a:t>
            </a:r>
            <a:r>
              <a:rPr lang="it-IT" b="1" dirty="0">
                <a:solidFill>
                  <a:srgbClr val="002465"/>
                </a:solidFill>
              </a:rPr>
              <a:t>Concorso</a:t>
            </a:r>
            <a:endParaRPr lang="it-IT" dirty="0">
              <a:solidFill>
                <a:srgbClr val="002465"/>
              </a:solidFill>
            </a:endParaRPr>
          </a:p>
          <a:p>
            <a:r>
              <a:rPr lang="it-IT" sz="1400" b="1" dirty="0">
                <a:solidFill>
                  <a:srgbClr val="002465"/>
                </a:solidFill>
              </a:rPr>
              <a:t> </a:t>
            </a:r>
            <a:r>
              <a:rPr lang="it-IT" sz="1500" b="1" dirty="0">
                <a:solidFill>
                  <a:srgbClr val="002465"/>
                </a:solidFill>
              </a:rPr>
              <a:t>“L’Europa siamo noi. I ragazzi conoscono la Commissione Europea”. </a:t>
            </a:r>
            <a:r>
              <a:rPr lang="it-IT" sz="1500" dirty="0">
                <a:solidFill>
                  <a:srgbClr val="002465"/>
                </a:solidFill>
              </a:rPr>
              <a:t>Concorso per le classi quarte delle scuole secondarie di secondo grado della Regione Abruzzo.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F04389-F40E-E89F-7917-2D7BF2D9B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121" y="4630036"/>
            <a:ext cx="307777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8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esentazione standard di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29" y="1953166"/>
            <a:ext cx="6447064" cy="295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679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Montserrat SemiBold</vt:lpstr>
      <vt:lpstr>Open Sans Bold</vt:lpstr>
      <vt:lpstr>Open Sans Bold Italics</vt:lpstr>
      <vt:lpstr>-webkit-standard</vt:lpstr>
      <vt:lpstr>Wingdings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Marcello Bonitatibus</dc:creator>
  <cp:lastModifiedBy>Marcello Bonitatibus</cp:lastModifiedBy>
  <cp:revision>139</cp:revision>
  <dcterms:created xsi:type="dcterms:W3CDTF">2023-03-01T09:45:00Z</dcterms:created>
  <dcterms:modified xsi:type="dcterms:W3CDTF">2025-12-01T11:30:26Z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9DFFAA955010436D9DB93995E6B09B40_13</vt:lpwstr>
  </property>
  <property fmtid="{D5CDD505-2E9C-101B-9397-08002B2CF9AE}" pid="3" name="KSOProductBuildVer">
    <vt:lpwstr>1033-12.2.0.23131</vt:lpwstr>
  </property>
</Properties>
</file>