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9" r:id="rId8"/>
    <p:sldId id="282" r:id="rId9"/>
    <p:sldId id="283" r:id="rId10"/>
    <p:sldId id="261" r:id="rId11"/>
    <p:sldId id="287" r:id="rId12"/>
    <p:sldId id="263" r:id="rId13"/>
    <p:sldId id="264" r:id="rId14"/>
    <p:sldId id="280" r:id="rId15"/>
    <p:sldId id="266" r:id="rId16"/>
    <p:sldId id="272" r:id="rId17"/>
    <p:sldId id="271" r:id="rId18"/>
    <p:sldId id="274" r:id="rId19"/>
    <p:sldId id="284" r:id="rId20"/>
    <p:sldId id="285" r:id="rId21"/>
    <p:sldId id="286" r:id="rId22"/>
    <p:sldId id="288" r:id="rId23"/>
    <p:sldId id="262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33CC33"/>
    <a:srgbClr val="FF9900"/>
    <a:srgbClr val="FFCC66"/>
    <a:srgbClr val="99FF33"/>
    <a:srgbClr val="FFCCCC"/>
    <a:srgbClr val="FFCCFF"/>
    <a:srgbClr val="FF99CC"/>
    <a:srgbClr val="66FF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159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05D8D6-F5C2-49EA-8DDE-FDE9C423272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BE683E-41CF-4667-94C8-098B0BEC1C97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00B0F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it-IT" sz="2000" dirty="0">
              <a:solidFill>
                <a:srgbClr val="002060"/>
              </a:solidFill>
              <a:latin typeface="+mn-lt"/>
            </a:rPr>
            <a:t>€ 222.175.972,23</a:t>
          </a:r>
        </a:p>
      </dgm:t>
    </dgm:pt>
    <dgm:pt modelId="{AD59BC97-958F-4F70-85EF-EE3D6A11168E}" type="parTrans" cxnId="{67E1BA84-6BAA-43DD-9263-469521B5E039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1C518AF3-BDC1-4DDD-84E6-1ED87E4A2BD2}" type="sibTrans" cxnId="{67E1BA84-6BAA-43DD-9263-469521B5E039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DA94244A-B080-4554-8E23-1EEC91E726A4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it-IT" sz="1800" dirty="0">
              <a:solidFill>
                <a:srgbClr val="002060"/>
              </a:solidFill>
            </a:rPr>
            <a:t>TOTALE SPESA CUMULATA CERTIFICATA </a:t>
          </a:r>
          <a:r>
            <a:rPr lang="it-IT" sz="1800" b="0" dirty="0">
              <a:solidFill>
                <a:srgbClr val="002060"/>
              </a:solidFill>
            </a:rPr>
            <a:t>DALL’INIZIO DEL PROGRAMMA </a:t>
          </a:r>
          <a:r>
            <a:rPr lang="it-IT" sz="1800" dirty="0">
              <a:solidFill>
                <a:srgbClr val="002060"/>
              </a:solidFill>
            </a:rPr>
            <a:t>AL NETTO DEI RITIRI OPERATI NEI CONTI</a:t>
          </a:r>
        </a:p>
      </dgm:t>
    </dgm:pt>
    <dgm:pt modelId="{F9CE231B-657A-4286-914B-4A5D96631F35}" type="parTrans" cxnId="{8BF373BD-62CF-47DA-B6B6-A4CA10BEDB4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CE54B1EC-A70A-428B-9770-2ECDA760CA75}" type="sibTrans" cxnId="{8BF373BD-62CF-47DA-B6B6-A4CA10BEDB4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8415A415-4480-4168-B66F-88AF5EA2B526}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it-IT" sz="2000" dirty="0">
              <a:solidFill>
                <a:srgbClr val="002060"/>
              </a:solidFill>
            </a:rPr>
            <a:t>80,64%</a:t>
          </a:r>
        </a:p>
      </dgm:t>
    </dgm:pt>
    <dgm:pt modelId="{651B304D-5D8C-4D7C-8C6A-CD93FD037DEC}" type="parTrans" cxnId="{3A93EC88-4E46-4735-BD03-4638479B1D60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DCE3F4D5-7C79-439E-95BB-27265BB2A7E3}" type="sibTrans" cxnId="{3A93EC88-4E46-4735-BD03-4638479B1D60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29C60601-BECF-40B1-9D8D-6BEC44E0C211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it-IT" sz="1800" dirty="0">
              <a:solidFill>
                <a:srgbClr val="002060"/>
              </a:solidFill>
            </a:rPr>
            <a:t>% SPESA CERTIFICATA AL 29.07.2025 RISPETTO ALLA DOTAZIONE FINANZIARIA COMPLESSIVA DEL PROGRAMMA </a:t>
          </a:r>
        </a:p>
      </dgm:t>
    </dgm:pt>
    <dgm:pt modelId="{7827464C-6975-4C90-A63E-A89237083984}" type="parTrans" cxnId="{F15028F5-CA7F-4687-83F0-8C7E587E63F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B2603477-FA6D-4511-81A0-3CAE8A52AACC}" type="sibTrans" cxnId="{F15028F5-CA7F-4687-83F0-8C7E587E63F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F1EAFD4A-DD8D-4ABD-88D9-64A20768554E}">
      <dgm:prSet phldrT="[Testo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33CC33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it-IT" sz="2000" dirty="0">
              <a:solidFill>
                <a:srgbClr val="002060"/>
              </a:solidFill>
            </a:rPr>
            <a:t>€ 474.487,05</a:t>
          </a:r>
        </a:p>
      </dgm:t>
    </dgm:pt>
    <dgm:pt modelId="{AA2787ED-5007-430D-944E-F6AE7872F865}" type="sibTrans" cxnId="{8FD4DDC1-CBD4-4BA5-9A8E-8378B8FCEDE4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8382E13D-8457-483E-B296-635FD092084B}" type="parTrans" cxnId="{8FD4DDC1-CBD4-4BA5-9A8E-8378B8FCEDE4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4D12EE05-E361-4442-AE27-C968D38F148B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it-IT" sz="1800" dirty="0">
              <a:solidFill>
                <a:srgbClr val="002060"/>
              </a:solidFill>
            </a:rPr>
            <a:t>IMPORTO TOTALE DEI RITIRI OPERATI NEI CONTI</a:t>
          </a:r>
        </a:p>
      </dgm:t>
    </dgm:pt>
    <dgm:pt modelId="{0A2065A2-705B-455C-B4F5-B53962E10EE6}" type="sibTrans" cxnId="{D193E8B6-2F95-41E6-B0DC-392563DB88EC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2B20768F-76EB-4EE5-B600-D8D5248EE3DC}" type="parTrans" cxnId="{D193E8B6-2F95-41E6-B0DC-392563DB88EC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620DE28E-8BA8-47D6-8FA5-9717099D4427}" type="pres">
      <dgm:prSet presAssocID="{6405D8D6-F5C2-49EA-8DDE-FDE9C423272B}" presName="Name0" presStyleCnt="0">
        <dgm:presLayoutVars>
          <dgm:dir/>
          <dgm:animLvl val="lvl"/>
          <dgm:resizeHandles val="exact"/>
        </dgm:presLayoutVars>
      </dgm:prSet>
      <dgm:spPr/>
    </dgm:pt>
    <dgm:pt modelId="{46EFA3AE-FFAE-4C6B-A2FC-E9D449410754}" type="pres">
      <dgm:prSet presAssocID="{7BBE683E-41CF-4667-94C8-098B0BEC1C97}" presName="linNode" presStyleCnt="0"/>
      <dgm:spPr/>
    </dgm:pt>
    <dgm:pt modelId="{023F3D2A-41E6-426D-9449-4ED564A66964}" type="pres">
      <dgm:prSet presAssocID="{7BBE683E-41CF-4667-94C8-098B0BEC1C97}" presName="parentText" presStyleLbl="node1" presStyleIdx="0" presStyleCnt="3" custScaleX="100103" custLinFactNeighborX="119" custLinFactNeighborY="837">
        <dgm:presLayoutVars>
          <dgm:chMax val="1"/>
          <dgm:bulletEnabled val="1"/>
        </dgm:presLayoutVars>
      </dgm:prSet>
      <dgm:spPr/>
    </dgm:pt>
    <dgm:pt modelId="{813D0534-6489-406D-98A2-A9CC4099F76F}" type="pres">
      <dgm:prSet presAssocID="{7BBE683E-41CF-4667-94C8-098B0BEC1C97}" presName="descendantText" presStyleLbl="alignAccFollowNode1" presStyleIdx="0" presStyleCnt="3">
        <dgm:presLayoutVars>
          <dgm:bulletEnabled val="1"/>
        </dgm:presLayoutVars>
      </dgm:prSet>
      <dgm:spPr/>
    </dgm:pt>
    <dgm:pt modelId="{D42750BA-DBFE-423E-BCD9-EC2D158AAA82}" type="pres">
      <dgm:prSet presAssocID="{1C518AF3-BDC1-4DDD-84E6-1ED87E4A2BD2}" presName="sp" presStyleCnt="0"/>
      <dgm:spPr/>
    </dgm:pt>
    <dgm:pt modelId="{0B7DD610-DEBE-4797-8D64-DDF38032C43D}" type="pres">
      <dgm:prSet presAssocID="{F1EAFD4A-DD8D-4ABD-88D9-64A20768554E}" presName="linNode" presStyleCnt="0"/>
      <dgm:spPr/>
    </dgm:pt>
    <dgm:pt modelId="{45AE5A7D-CB06-4DC9-862C-FBF66A50E777}" type="pres">
      <dgm:prSet presAssocID="{F1EAFD4A-DD8D-4ABD-88D9-64A20768554E}" presName="parentText" presStyleLbl="node1" presStyleIdx="1" presStyleCnt="3" custLinFactNeighborX="136" custLinFactNeighborY="849">
        <dgm:presLayoutVars>
          <dgm:chMax val="1"/>
          <dgm:bulletEnabled val="1"/>
        </dgm:presLayoutVars>
      </dgm:prSet>
      <dgm:spPr/>
    </dgm:pt>
    <dgm:pt modelId="{F8AA4685-33E0-4F0C-85A0-899B069A0F9B}" type="pres">
      <dgm:prSet presAssocID="{F1EAFD4A-DD8D-4ABD-88D9-64A20768554E}" presName="descendantText" presStyleLbl="alignAccFollowNode1" presStyleIdx="1" presStyleCnt="3" custLinFactNeighborX="-1157" custLinFactNeighborY="-1393">
        <dgm:presLayoutVars>
          <dgm:bulletEnabled val="1"/>
        </dgm:presLayoutVars>
      </dgm:prSet>
      <dgm:spPr/>
    </dgm:pt>
    <dgm:pt modelId="{9D2DFCF8-B98A-4706-98DE-02E729B35720}" type="pres">
      <dgm:prSet presAssocID="{AA2787ED-5007-430D-944E-F6AE7872F865}" presName="sp" presStyleCnt="0"/>
      <dgm:spPr/>
    </dgm:pt>
    <dgm:pt modelId="{4BACEA0F-5A6F-4FD9-9DC4-84980195FC6A}" type="pres">
      <dgm:prSet presAssocID="{8415A415-4480-4168-B66F-88AF5EA2B526}" presName="linNode" presStyleCnt="0"/>
      <dgm:spPr/>
    </dgm:pt>
    <dgm:pt modelId="{99DA231A-DAE8-46BC-8CAA-098909E0CF49}" type="pres">
      <dgm:prSet presAssocID="{8415A415-4480-4168-B66F-88AF5EA2B526}" presName="parentText" presStyleLbl="node1" presStyleIdx="2" presStyleCnt="3" custScaleX="104954" custScaleY="93665" custLinFactNeighborX="-178" custLinFactNeighborY="-441">
        <dgm:presLayoutVars>
          <dgm:chMax val="1"/>
          <dgm:bulletEnabled val="1"/>
        </dgm:presLayoutVars>
      </dgm:prSet>
      <dgm:spPr/>
    </dgm:pt>
    <dgm:pt modelId="{52F201A7-F0DC-4BCD-9B7F-C99F75CF9A92}" type="pres">
      <dgm:prSet presAssocID="{8415A415-4480-4168-B66F-88AF5EA2B526}" presName="descendantText" presStyleLbl="alignAccFollowNode1" presStyleIdx="2" presStyleCnt="3" custScaleX="99977" custScaleY="103920">
        <dgm:presLayoutVars>
          <dgm:bulletEnabled val="1"/>
        </dgm:presLayoutVars>
      </dgm:prSet>
      <dgm:spPr/>
    </dgm:pt>
  </dgm:ptLst>
  <dgm:cxnLst>
    <dgm:cxn modelId="{79A28100-C471-44D5-8C6A-921248971056}" type="presOf" srcId="{DA94244A-B080-4554-8E23-1EEC91E726A4}" destId="{813D0534-6489-406D-98A2-A9CC4099F76F}" srcOrd="0" destOrd="0" presId="urn:microsoft.com/office/officeart/2005/8/layout/vList5"/>
    <dgm:cxn modelId="{DCCEB262-5CCE-4D0D-9ACA-387B8671EE2B}" type="presOf" srcId="{7BBE683E-41CF-4667-94C8-098B0BEC1C97}" destId="{023F3D2A-41E6-426D-9449-4ED564A66964}" srcOrd="0" destOrd="0" presId="urn:microsoft.com/office/officeart/2005/8/layout/vList5"/>
    <dgm:cxn modelId="{E05A814F-6F64-429C-9F25-E470FC3CDC87}" type="presOf" srcId="{F1EAFD4A-DD8D-4ABD-88D9-64A20768554E}" destId="{45AE5A7D-CB06-4DC9-862C-FBF66A50E777}" srcOrd="0" destOrd="0" presId="urn:microsoft.com/office/officeart/2005/8/layout/vList5"/>
    <dgm:cxn modelId="{E0004051-5A3D-4C7F-8EB1-AE10996ACE58}" type="presOf" srcId="{4D12EE05-E361-4442-AE27-C968D38F148B}" destId="{F8AA4685-33E0-4F0C-85A0-899B069A0F9B}" srcOrd="0" destOrd="0" presId="urn:microsoft.com/office/officeart/2005/8/layout/vList5"/>
    <dgm:cxn modelId="{67E1BA84-6BAA-43DD-9263-469521B5E039}" srcId="{6405D8D6-F5C2-49EA-8DDE-FDE9C423272B}" destId="{7BBE683E-41CF-4667-94C8-098B0BEC1C97}" srcOrd="0" destOrd="0" parTransId="{AD59BC97-958F-4F70-85EF-EE3D6A11168E}" sibTransId="{1C518AF3-BDC1-4DDD-84E6-1ED87E4A2BD2}"/>
    <dgm:cxn modelId="{3A93EC88-4E46-4735-BD03-4638479B1D60}" srcId="{6405D8D6-F5C2-49EA-8DDE-FDE9C423272B}" destId="{8415A415-4480-4168-B66F-88AF5EA2B526}" srcOrd="2" destOrd="0" parTransId="{651B304D-5D8C-4D7C-8C6A-CD93FD037DEC}" sibTransId="{DCE3F4D5-7C79-439E-95BB-27265BB2A7E3}"/>
    <dgm:cxn modelId="{D193E8B6-2F95-41E6-B0DC-392563DB88EC}" srcId="{F1EAFD4A-DD8D-4ABD-88D9-64A20768554E}" destId="{4D12EE05-E361-4442-AE27-C968D38F148B}" srcOrd="0" destOrd="0" parTransId="{2B20768F-76EB-4EE5-B600-D8D5248EE3DC}" sibTransId="{0A2065A2-705B-455C-B4F5-B53962E10EE6}"/>
    <dgm:cxn modelId="{8BF373BD-62CF-47DA-B6B6-A4CA10BEDB43}" srcId="{7BBE683E-41CF-4667-94C8-098B0BEC1C97}" destId="{DA94244A-B080-4554-8E23-1EEC91E726A4}" srcOrd="0" destOrd="0" parTransId="{F9CE231B-657A-4286-914B-4A5D96631F35}" sibTransId="{CE54B1EC-A70A-428B-9770-2ECDA760CA75}"/>
    <dgm:cxn modelId="{8FD4DDC1-CBD4-4BA5-9A8E-8378B8FCEDE4}" srcId="{6405D8D6-F5C2-49EA-8DDE-FDE9C423272B}" destId="{F1EAFD4A-DD8D-4ABD-88D9-64A20768554E}" srcOrd="1" destOrd="0" parTransId="{8382E13D-8457-483E-B296-635FD092084B}" sibTransId="{AA2787ED-5007-430D-944E-F6AE7872F865}"/>
    <dgm:cxn modelId="{64C99ECB-3E27-441F-A703-74960A5E7811}" type="presOf" srcId="{6405D8D6-F5C2-49EA-8DDE-FDE9C423272B}" destId="{620DE28E-8BA8-47D6-8FA5-9717099D4427}" srcOrd="0" destOrd="0" presId="urn:microsoft.com/office/officeart/2005/8/layout/vList5"/>
    <dgm:cxn modelId="{92DAD3F4-FAD9-42E3-AE48-0D3ECE55A898}" type="presOf" srcId="{29C60601-BECF-40B1-9D8D-6BEC44E0C211}" destId="{52F201A7-F0DC-4BCD-9B7F-C99F75CF9A92}" srcOrd="0" destOrd="0" presId="urn:microsoft.com/office/officeart/2005/8/layout/vList5"/>
    <dgm:cxn modelId="{F15028F5-CA7F-4687-83F0-8C7E587E63F3}" srcId="{8415A415-4480-4168-B66F-88AF5EA2B526}" destId="{29C60601-BECF-40B1-9D8D-6BEC44E0C211}" srcOrd="0" destOrd="0" parTransId="{7827464C-6975-4C90-A63E-A89237083984}" sibTransId="{B2603477-FA6D-4511-81A0-3CAE8A52AACC}"/>
    <dgm:cxn modelId="{B78B95FD-9A01-4684-9BA2-1C9C480588C2}" type="presOf" srcId="{8415A415-4480-4168-B66F-88AF5EA2B526}" destId="{99DA231A-DAE8-46BC-8CAA-098909E0CF49}" srcOrd="0" destOrd="0" presId="urn:microsoft.com/office/officeart/2005/8/layout/vList5"/>
    <dgm:cxn modelId="{19486959-CCF9-4B06-83A7-8FEC43E18B1F}" type="presParOf" srcId="{620DE28E-8BA8-47D6-8FA5-9717099D4427}" destId="{46EFA3AE-FFAE-4C6B-A2FC-E9D449410754}" srcOrd="0" destOrd="0" presId="urn:microsoft.com/office/officeart/2005/8/layout/vList5"/>
    <dgm:cxn modelId="{AC2EEF79-998D-4572-B388-4AA776415725}" type="presParOf" srcId="{46EFA3AE-FFAE-4C6B-A2FC-E9D449410754}" destId="{023F3D2A-41E6-426D-9449-4ED564A66964}" srcOrd="0" destOrd="0" presId="urn:microsoft.com/office/officeart/2005/8/layout/vList5"/>
    <dgm:cxn modelId="{0586A5E2-82A9-41E3-8E77-4773FC9337E7}" type="presParOf" srcId="{46EFA3AE-FFAE-4C6B-A2FC-E9D449410754}" destId="{813D0534-6489-406D-98A2-A9CC4099F76F}" srcOrd="1" destOrd="0" presId="urn:microsoft.com/office/officeart/2005/8/layout/vList5"/>
    <dgm:cxn modelId="{2D74901B-B6CA-4905-A895-A3AFCAED9363}" type="presParOf" srcId="{620DE28E-8BA8-47D6-8FA5-9717099D4427}" destId="{D42750BA-DBFE-423E-BCD9-EC2D158AAA82}" srcOrd="1" destOrd="0" presId="urn:microsoft.com/office/officeart/2005/8/layout/vList5"/>
    <dgm:cxn modelId="{6C1A1732-C3DF-42C2-A244-4D0543788DB7}" type="presParOf" srcId="{620DE28E-8BA8-47D6-8FA5-9717099D4427}" destId="{0B7DD610-DEBE-4797-8D64-DDF38032C43D}" srcOrd="2" destOrd="0" presId="urn:microsoft.com/office/officeart/2005/8/layout/vList5"/>
    <dgm:cxn modelId="{5DDFC7BD-98AD-4452-A061-8AF2FEC053DD}" type="presParOf" srcId="{0B7DD610-DEBE-4797-8D64-DDF38032C43D}" destId="{45AE5A7D-CB06-4DC9-862C-FBF66A50E777}" srcOrd="0" destOrd="0" presId="urn:microsoft.com/office/officeart/2005/8/layout/vList5"/>
    <dgm:cxn modelId="{CBAB21B6-7052-4389-A3ED-25682F504EEB}" type="presParOf" srcId="{0B7DD610-DEBE-4797-8D64-DDF38032C43D}" destId="{F8AA4685-33E0-4F0C-85A0-899B069A0F9B}" srcOrd="1" destOrd="0" presId="urn:microsoft.com/office/officeart/2005/8/layout/vList5"/>
    <dgm:cxn modelId="{9EF85922-4A50-4161-AF53-3D0E9A6F9870}" type="presParOf" srcId="{620DE28E-8BA8-47D6-8FA5-9717099D4427}" destId="{9D2DFCF8-B98A-4706-98DE-02E729B35720}" srcOrd="3" destOrd="0" presId="urn:microsoft.com/office/officeart/2005/8/layout/vList5"/>
    <dgm:cxn modelId="{4FC8F7C7-925E-414E-8CFC-0CEA34904EDC}" type="presParOf" srcId="{620DE28E-8BA8-47D6-8FA5-9717099D4427}" destId="{4BACEA0F-5A6F-4FD9-9DC4-84980195FC6A}" srcOrd="4" destOrd="0" presId="urn:microsoft.com/office/officeart/2005/8/layout/vList5"/>
    <dgm:cxn modelId="{C305C115-8986-4655-8372-91AF28928BE0}" type="presParOf" srcId="{4BACEA0F-5A6F-4FD9-9DC4-84980195FC6A}" destId="{99DA231A-DAE8-46BC-8CAA-098909E0CF49}" srcOrd="0" destOrd="0" presId="urn:microsoft.com/office/officeart/2005/8/layout/vList5"/>
    <dgm:cxn modelId="{3859A99F-C38D-4298-8FC1-E7C55515B4B0}" type="presParOf" srcId="{4BACEA0F-5A6F-4FD9-9DC4-84980195FC6A}" destId="{52F201A7-F0DC-4BCD-9B7F-C99F75CF9A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D6E22-9845-4078-91EB-0EB615FE7C7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FE5FA97-6079-4961-8826-CDE2897F7220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just"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- verifica e trasmissione alla Commissione Europea, tramite SfC2014, dei dati finanziari 2025 con le relative previsioni di spesa per il periodo gennaio-luglio 2025 ex art. 112 Reg(UE) 1303/2013:</a:t>
          </a:r>
        </a:p>
        <a:p>
          <a:pPr algn="just"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2025</a:t>
          </a:r>
          <a:r>
            <a:rPr lang="it-IT" sz="1800" kern="1200" dirty="0">
              <a:solidFill>
                <a:srgbClr val="002060"/>
              </a:solidFill>
            </a:rPr>
            <a:t>01.0 - gennaio 2025</a:t>
          </a:r>
        </a:p>
        <a:p>
          <a:pPr algn="just"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202502.0 - luglio 2025</a:t>
          </a:r>
        </a:p>
        <a:p>
          <a:pPr algn="just"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- sorveglianza finanziaria con i dati trasmessi dalla CE e dal MEF relativi ai  rimborsi delle spese incluse nelle domande di pagamento annualità 2025</a:t>
          </a:r>
        </a:p>
      </dgm:t>
    </dgm:pt>
    <dgm:pt modelId="{7177796A-CD1D-4FC9-A6BE-C33800732DD5}" type="parTrans" cxnId="{17D4C96A-9D92-4A86-A166-44CF6C951DC4}">
      <dgm:prSet/>
      <dgm:spPr/>
      <dgm:t>
        <a:bodyPr/>
        <a:lstStyle/>
        <a:p>
          <a:endParaRPr lang="it-IT"/>
        </a:p>
      </dgm:t>
    </dgm:pt>
    <dgm:pt modelId="{5E674DE6-44FF-4760-8EDC-99BCC723E219}" type="sibTrans" cxnId="{17D4C96A-9D92-4A86-A166-44CF6C951DC4}">
      <dgm:prSet/>
      <dgm:spPr>
        <a:noFill/>
        <a:ln>
          <a:noFill/>
        </a:ln>
      </dgm:spPr>
      <dgm:t>
        <a:bodyPr/>
        <a:lstStyle/>
        <a:p>
          <a:endParaRPr lang="it-IT"/>
        </a:p>
      </dgm:t>
    </dgm:pt>
    <dgm:pt modelId="{8747BA6D-B6C3-414E-80D9-E064A073FC82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rIns="0"/>
        <a:lstStyle/>
        <a:p>
          <a:pPr algn="just"/>
          <a:r>
            <a:rPr lang="it-IT" sz="1800" kern="1200" dirty="0">
              <a:solidFill>
                <a:srgbClr val="002060"/>
              </a:solidFill>
            </a:rPr>
            <a:t>- r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egistrazione delle irregolarità con impatto finanziario rilevate e comunicate dall’Autorità di Audit nell’ambito delle verifiche ex art. 127 Reg(UE) n. 1303/2013 mediate propri Rapporti Definitivi di Audit sulle operazioni; tali irregolarità saranno inserite nei conti dell’ultimo periodo contabile</a:t>
          </a:r>
        </a:p>
      </dgm:t>
    </dgm:pt>
    <dgm:pt modelId="{D5902C95-A831-45A5-830A-6DF7BF2BB96B}" type="sibTrans" cxnId="{E37A35DA-C211-47CC-A429-99C9009288B8}">
      <dgm:prSet/>
      <dgm:spPr/>
      <dgm:t>
        <a:bodyPr/>
        <a:lstStyle/>
        <a:p>
          <a:endParaRPr lang="it-IT"/>
        </a:p>
      </dgm:t>
    </dgm:pt>
    <dgm:pt modelId="{D09E30A4-A014-4EDF-9934-AF39F0A6E8AE}" type="parTrans" cxnId="{E37A35DA-C211-47CC-A429-99C9009288B8}">
      <dgm:prSet/>
      <dgm:spPr/>
      <dgm:t>
        <a:bodyPr/>
        <a:lstStyle/>
        <a:p>
          <a:endParaRPr lang="it-IT"/>
        </a:p>
      </dgm:t>
    </dgm:pt>
    <dgm:pt modelId="{246D64FE-9946-4860-922B-4F17FB2E93FC}" type="pres">
      <dgm:prSet presAssocID="{8B5D6E22-9845-4078-91EB-0EB615FE7C7A}" presName="linearFlow" presStyleCnt="0">
        <dgm:presLayoutVars>
          <dgm:resizeHandles val="exact"/>
        </dgm:presLayoutVars>
      </dgm:prSet>
      <dgm:spPr/>
    </dgm:pt>
    <dgm:pt modelId="{C2E6702A-9C14-4BBA-97C7-383B7D40B57D}" type="pres">
      <dgm:prSet presAssocID="{3FE5FA97-6079-4961-8826-CDE2897F7220}" presName="node" presStyleLbl="node1" presStyleIdx="0" presStyleCnt="2" custScaleX="577294" custScaleY="715800" custLinFactNeighborX="-2659" custLinFactNeighborY="34049">
        <dgm:presLayoutVars>
          <dgm:bulletEnabled val="1"/>
        </dgm:presLayoutVars>
      </dgm:prSet>
      <dgm:spPr/>
    </dgm:pt>
    <dgm:pt modelId="{A689EF54-4A1F-495C-909E-720C67C80566}" type="pres">
      <dgm:prSet presAssocID="{5E674DE6-44FF-4760-8EDC-99BCC723E219}" presName="sibTrans" presStyleLbl="sibTrans2D1" presStyleIdx="0" presStyleCnt="1"/>
      <dgm:spPr/>
    </dgm:pt>
    <dgm:pt modelId="{F5D10EAF-2010-46E8-B2D6-BC6601D97583}" type="pres">
      <dgm:prSet presAssocID="{5E674DE6-44FF-4760-8EDC-99BCC723E219}" presName="connectorText" presStyleLbl="sibTrans2D1" presStyleIdx="0" presStyleCnt="1"/>
      <dgm:spPr/>
    </dgm:pt>
    <dgm:pt modelId="{15F942D1-9A9F-4B6E-A499-BBC7A83366FA}" type="pres">
      <dgm:prSet presAssocID="{8747BA6D-B6C3-414E-80D9-E064A073FC82}" presName="node" presStyleLbl="node1" presStyleIdx="1" presStyleCnt="2" custScaleX="569679" custScaleY="514890">
        <dgm:presLayoutVars>
          <dgm:bulletEnabled val="1"/>
        </dgm:presLayoutVars>
      </dgm:prSet>
      <dgm:spPr/>
    </dgm:pt>
  </dgm:ptLst>
  <dgm:cxnLst>
    <dgm:cxn modelId="{C677C02F-089D-4FC5-B16E-283C87F61869}" type="presOf" srcId="{5E674DE6-44FF-4760-8EDC-99BCC723E219}" destId="{F5D10EAF-2010-46E8-B2D6-BC6601D97583}" srcOrd="1" destOrd="0" presId="urn:microsoft.com/office/officeart/2005/8/layout/process2"/>
    <dgm:cxn modelId="{17D4C96A-9D92-4A86-A166-44CF6C951DC4}" srcId="{8B5D6E22-9845-4078-91EB-0EB615FE7C7A}" destId="{3FE5FA97-6079-4961-8826-CDE2897F7220}" srcOrd="0" destOrd="0" parTransId="{7177796A-CD1D-4FC9-A6BE-C33800732DD5}" sibTransId="{5E674DE6-44FF-4760-8EDC-99BCC723E219}"/>
    <dgm:cxn modelId="{E1413FBE-F261-4D38-AE48-0A7C96AB1110}" type="presOf" srcId="{3FE5FA97-6079-4961-8826-CDE2897F7220}" destId="{C2E6702A-9C14-4BBA-97C7-383B7D40B57D}" srcOrd="0" destOrd="0" presId="urn:microsoft.com/office/officeart/2005/8/layout/process2"/>
    <dgm:cxn modelId="{3E1ED0D5-3E6F-47DF-AEA6-68B15BDCCB4E}" type="presOf" srcId="{8747BA6D-B6C3-414E-80D9-E064A073FC82}" destId="{15F942D1-9A9F-4B6E-A499-BBC7A83366FA}" srcOrd="0" destOrd="0" presId="urn:microsoft.com/office/officeart/2005/8/layout/process2"/>
    <dgm:cxn modelId="{E37A35DA-C211-47CC-A429-99C9009288B8}" srcId="{8B5D6E22-9845-4078-91EB-0EB615FE7C7A}" destId="{8747BA6D-B6C3-414E-80D9-E064A073FC82}" srcOrd="1" destOrd="0" parTransId="{D09E30A4-A014-4EDF-9934-AF39F0A6E8AE}" sibTransId="{D5902C95-A831-45A5-830A-6DF7BF2BB96B}"/>
    <dgm:cxn modelId="{28BF03DB-E29A-44CA-8885-7568C74CAF4F}" type="presOf" srcId="{5E674DE6-44FF-4760-8EDC-99BCC723E219}" destId="{A689EF54-4A1F-495C-909E-720C67C80566}" srcOrd="0" destOrd="0" presId="urn:microsoft.com/office/officeart/2005/8/layout/process2"/>
    <dgm:cxn modelId="{B52FBEDF-3450-47EF-9407-D6C2DB21BB8C}" type="presOf" srcId="{8B5D6E22-9845-4078-91EB-0EB615FE7C7A}" destId="{246D64FE-9946-4860-922B-4F17FB2E93FC}" srcOrd="0" destOrd="0" presId="urn:microsoft.com/office/officeart/2005/8/layout/process2"/>
    <dgm:cxn modelId="{01E2BA0A-86C9-4A77-A382-78A13C4D4A38}" type="presParOf" srcId="{246D64FE-9946-4860-922B-4F17FB2E93FC}" destId="{C2E6702A-9C14-4BBA-97C7-383B7D40B57D}" srcOrd="0" destOrd="0" presId="urn:microsoft.com/office/officeart/2005/8/layout/process2"/>
    <dgm:cxn modelId="{CCA946A1-0C13-40A9-8D31-FA0AD5F1ACCC}" type="presParOf" srcId="{246D64FE-9946-4860-922B-4F17FB2E93FC}" destId="{A689EF54-4A1F-495C-909E-720C67C80566}" srcOrd="1" destOrd="0" presId="urn:microsoft.com/office/officeart/2005/8/layout/process2"/>
    <dgm:cxn modelId="{E774A4B2-BAFC-4631-B8F5-7D0DA0C1571A}" type="presParOf" srcId="{A689EF54-4A1F-495C-909E-720C67C80566}" destId="{F5D10EAF-2010-46E8-B2D6-BC6601D97583}" srcOrd="0" destOrd="0" presId="urn:microsoft.com/office/officeart/2005/8/layout/process2"/>
    <dgm:cxn modelId="{5EB8D5EB-E7F7-45E6-BCD5-DC2BB6AFD514}" type="presParOf" srcId="{246D64FE-9946-4860-922B-4F17FB2E93FC}" destId="{15F942D1-9A9F-4B6E-A499-BBC7A83366FA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5D6E22-9845-4078-91EB-0EB615FE7C7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747BA6D-B6C3-414E-80D9-E064A073FC82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rIns="0"/>
        <a:lstStyle/>
        <a:p>
          <a:pPr algn="just"/>
          <a:r>
            <a:rPr lang="it-IT" sz="1800" kern="1200" dirty="0">
              <a:solidFill>
                <a:srgbClr val="002060"/>
              </a:solidFill>
            </a:rPr>
            <a:t>- partecipazione al tavolo di lavoro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Interdipartimentale (T.I.A.C.) tenutosi in data 03/02/2025 per il coordinamento tra l’Autorità di Audit, l’Autorità </a:t>
          </a:r>
          <a:r>
            <a:rPr lang="it-IT" sz="1800" kern="1200" dirty="0">
              <a:solidFill>
                <a:srgbClr val="002060"/>
              </a:solidFill>
            </a:rPr>
            <a:t>di Gestione e l’Autorità di Certificazione (determinazione dirigenziale ADA/21 del 03/05/2024) finalizzato al Monitoraggio degli adempimenti per la chiusura del POR FESR Abruzzo 2014 – 2020</a:t>
          </a:r>
        </a:p>
      </dgm:t>
    </dgm:pt>
    <dgm:pt modelId="{D5902C95-A831-45A5-830A-6DF7BF2BB96B}" type="sibTrans" cxnId="{E37A35DA-C211-47CC-A429-99C9009288B8}">
      <dgm:prSet/>
      <dgm:spPr/>
      <dgm:t>
        <a:bodyPr/>
        <a:lstStyle/>
        <a:p>
          <a:endParaRPr lang="it-IT"/>
        </a:p>
      </dgm:t>
    </dgm:pt>
    <dgm:pt modelId="{D09E30A4-A014-4EDF-9934-AF39F0A6E8AE}" type="parTrans" cxnId="{E37A35DA-C211-47CC-A429-99C9009288B8}">
      <dgm:prSet/>
      <dgm:spPr/>
      <dgm:t>
        <a:bodyPr/>
        <a:lstStyle/>
        <a:p>
          <a:endParaRPr lang="it-IT"/>
        </a:p>
      </dgm:t>
    </dgm:pt>
    <dgm:pt modelId="{246D64FE-9946-4860-922B-4F17FB2E93FC}" type="pres">
      <dgm:prSet presAssocID="{8B5D6E22-9845-4078-91EB-0EB615FE7C7A}" presName="linearFlow" presStyleCnt="0">
        <dgm:presLayoutVars>
          <dgm:resizeHandles val="exact"/>
        </dgm:presLayoutVars>
      </dgm:prSet>
      <dgm:spPr/>
    </dgm:pt>
    <dgm:pt modelId="{15F942D1-9A9F-4B6E-A499-BBC7A83366FA}" type="pres">
      <dgm:prSet presAssocID="{8747BA6D-B6C3-414E-80D9-E064A073FC82}" presName="node" presStyleLbl="node1" presStyleIdx="0" presStyleCnt="1" custScaleX="491148" custScaleY="514890">
        <dgm:presLayoutVars>
          <dgm:bulletEnabled val="1"/>
        </dgm:presLayoutVars>
      </dgm:prSet>
      <dgm:spPr/>
    </dgm:pt>
  </dgm:ptLst>
  <dgm:cxnLst>
    <dgm:cxn modelId="{3E1ED0D5-3E6F-47DF-AEA6-68B15BDCCB4E}" type="presOf" srcId="{8747BA6D-B6C3-414E-80D9-E064A073FC82}" destId="{15F942D1-9A9F-4B6E-A499-BBC7A83366FA}" srcOrd="0" destOrd="0" presId="urn:microsoft.com/office/officeart/2005/8/layout/process2"/>
    <dgm:cxn modelId="{E37A35DA-C211-47CC-A429-99C9009288B8}" srcId="{8B5D6E22-9845-4078-91EB-0EB615FE7C7A}" destId="{8747BA6D-B6C3-414E-80D9-E064A073FC82}" srcOrd="0" destOrd="0" parTransId="{D09E30A4-A014-4EDF-9934-AF39F0A6E8AE}" sibTransId="{D5902C95-A831-45A5-830A-6DF7BF2BB96B}"/>
    <dgm:cxn modelId="{B52FBEDF-3450-47EF-9407-D6C2DB21BB8C}" type="presOf" srcId="{8B5D6E22-9845-4078-91EB-0EB615FE7C7A}" destId="{246D64FE-9946-4860-922B-4F17FB2E93FC}" srcOrd="0" destOrd="0" presId="urn:microsoft.com/office/officeart/2005/8/layout/process2"/>
    <dgm:cxn modelId="{5EB8D5EB-E7F7-45E6-BCD5-DC2BB6AFD514}" type="presParOf" srcId="{246D64FE-9946-4860-922B-4F17FB2E93FC}" destId="{15F942D1-9A9F-4B6E-A499-BBC7A83366FA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05D8D6-F5C2-49EA-8DDE-FDE9C423272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A94244A-B080-4554-8E23-1EEC91E726A4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it-IT" sz="1800" dirty="0">
              <a:solidFill>
                <a:srgbClr val="002060"/>
              </a:solidFill>
            </a:rPr>
            <a:t>TOTALE SPESA CUMULATA CERTIFICATA AL NETTO DEI RITIRI OPERATI NEI CONTI</a:t>
          </a:r>
        </a:p>
      </dgm:t>
    </dgm:pt>
    <dgm:pt modelId="{F9CE231B-657A-4286-914B-4A5D96631F35}" type="parTrans" cxnId="{8BF373BD-62CF-47DA-B6B6-A4CA10BEDB4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CE54B1EC-A70A-428B-9770-2ECDA760CA75}" type="sibTrans" cxnId="{8BF373BD-62CF-47DA-B6B6-A4CA10BEDB4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8415A415-4480-4168-B66F-88AF5EA2B526}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spcFirstLastPara="0" vert="horz" wrap="square" lIns="76200" tIns="38100" rIns="76200" bIns="38100" numCol="1" spcCol="1270" anchor="ctr" anchorCtr="0"/>
        <a:lstStyle/>
        <a:p>
          <a:r>
            <a:rPr lang="it-IT" sz="20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75,99%</a:t>
          </a:r>
          <a:endParaRPr lang="it-IT" sz="2000" kern="1200" dirty="0">
            <a:solidFill>
              <a:srgbClr val="FF0000"/>
            </a:solidFill>
          </a:endParaRPr>
        </a:p>
      </dgm:t>
    </dgm:pt>
    <dgm:pt modelId="{651B304D-5D8C-4D7C-8C6A-CD93FD037DEC}" type="parTrans" cxnId="{3A93EC88-4E46-4735-BD03-4638479B1D60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DCE3F4D5-7C79-439E-95BB-27265BB2A7E3}" type="sibTrans" cxnId="{3A93EC88-4E46-4735-BD03-4638479B1D60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29C60601-BECF-40B1-9D8D-6BEC44E0C211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it-IT" sz="1800" dirty="0">
              <a:solidFill>
                <a:srgbClr val="002060"/>
              </a:solidFill>
            </a:rPr>
            <a:t>% SPESA CERTIFICATA AL 22.07.2025 RISPETTO ALLA DOTAZIONE FINANZIARIA COMPLESSIVA DEL PROGRAMMA </a:t>
          </a:r>
        </a:p>
      </dgm:t>
    </dgm:pt>
    <dgm:pt modelId="{7827464C-6975-4C90-A63E-A89237083984}" type="parTrans" cxnId="{F15028F5-CA7F-4687-83F0-8C7E587E63F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B2603477-FA6D-4511-81A0-3CAE8A52AACC}" type="sibTrans" cxnId="{F15028F5-CA7F-4687-83F0-8C7E587E63F3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F1EAFD4A-DD8D-4ABD-88D9-64A20768554E}">
      <dgm:prSet phldrT="[Testo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33CC33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it-IT" sz="2000" dirty="0">
              <a:solidFill>
                <a:srgbClr val="002060"/>
              </a:solidFill>
            </a:rPr>
            <a:t>€  1.027.069,89</a:t>
          </a:r>
        </a:p>
      </dgm:t>
    </dgm:pt>
    <dgm:pt modelId="{AA2787ED-5007-430D-944E-F6AE7872F865}" type="sibTrans" cxnId="{8FD4DDC1-CBD4-4BA5-9A8E-8378B8FCEDE4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8382E13D-8457-483E-B296-635FD092084B}" type="parTrans" cxnId="{8FD4DDC1-CBD4-4BA5-9A8E-8378B8FCEDE4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4D12EE05-E361-4442-AE27-C968D38F148B}">
      <dgm:prSet phldrT="[Tes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it-IT" sz="1800" kern="1200" dirty="0">
              <a:solidFill>
                <a:srgbClr val="002060"/>
              </a:solidFill>
            </a:rPr>
            <a:t>IMPORTO TOTALE DEI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RITIRI</a:t>
          </a:r>
          <a:r>
            <a:rPr lang="it-IT" sz="1800" kern="1200" dirty="0">
              <a:solidFill>
                <a:srgbClr val="002060"/>
              </a:solidFill>
            </a:rPr>
            <a:t> OPERATI NEI CONTI</a:t>
          </a:r>
        </a:p>
      </dgm:t>
    </dgm:pt>
    <dgm:pt modelId="{0A2065A2-705B-455C-B4F5-B53962E10EE6}" type="sibTrans" cxnId="{D193E8B6-2F95-41E6-B0DC-392563DB88EC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2B20768F-76EB-4EE5-B600-D8D5248EE3DC}" type="parTrans" cxnId="{D193E8B6-2F95-41E6-B0DC-392563DB88EC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7BBE683E-41CF-4667-94C8-098B0BEC1C97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00B0F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it-IT" sz="2000" kern="1200" dirty="0">
              <a:solidFill>
                <a:srgbClr val="002060"/>
              </a:solidFill>
              <a:latin typeface="+mn-lt"/>
            </a:rPr>
            <a:t>€ </a:t>
          </a:r>
          <a:r>
            <a:rPr lang="it-IT" sz="20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105.242.812,00</a:t>
          </a:r>
        </a:p>
      </dgm:t>
    </dgm:pt>
    <dgm:pt modelId="{1C518AF3-BDC1-4DDD-84E6-1ED87E4A2BD2}" type="sibTrans" cxnId="{67E1BA84-6BAA-43DD-9263-469521B5E039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AD59BC97-958F-4F70-85EF-EE3D6A11168E}" type="parTrans" cxnId="{67E1BA84-6BAA-43DD-9263-469521B5E039}">
      <dgm:prSet/>
      <dgm:spPr/>
      <dgm:t>
        <a:bodyPr/>
        <a:lstStyle/>
        <a:p>
          <a:endParaRPr lang="it-IT">
            <a:solidFill>
              <a:srgbClr val="002060"/>
            </a:solidFill>
          </a:endParaRPr>
        </a:p>
      </dgm:t>
    </dgm:pt>
    <dgm:pt modelId="{620DE28E-8BA8-47D6-8FA5-9717099D4427}" type="pres">
      <dgm:prSet presAssocID="{6405D8D6-F5C2-49EA-8DDE-FDE9C423272B}" presName="Name0" presStyleCnt="0">
        <dgm:presLayoutVars>
          <dgm:dir/>
          <dgm:animLvl val="lvl"/>
          <dgm:resizeHandles val="exact"/>
        </dgm:presLayoutVars>
      </dgm:prSet>
      <dgm:spPr/>
    </dgm:pt>
    <dgm:pt modelId="{46EFA3AE-FFAE-4C6B-A2FC-E9D449410754}" type="pres">
      <dgm:prSet presAssocID="{7BBE683E-41CF-4667-94C8-098B0BEC1C97}" presName="linNode" presStyleCnt="0"/>
      <dgm:spPr/>
    </dgm:pt>
    <dgm:pt modelId="{023F3D2A-41E6-426D-9449-4ED564A66964}" type="pres">
      <dgm:prSet presAssocID="{7BBE683E-41CF-4667-94C8-098B0BEC1C97}" presName="parentText" presStyleLbl="node1" presStyleIdx="0" presStyleCnt="3" custScaleX="100103" custLinFactNeighborX="119" custLinFactNeighborY="837">
        <dgm:presLayoutVars>
          <dgm:chMax val="1"/>
          <dgm:bulletEnabled val="1"/>
        </dgm:presLayoutVars>
      </dgm:prSet>
      <dgm:spPr/>
    </dgm:pt>
    <dgm:pt modelId="{813D0534-6489-406D-98A2-A9CC4099F76F}" type="pres">
      <dgm:prSet presAssocID="{7BBE683E-41CF-4667-94C8-098B0BEC1C97}" presName="descendantText" presStyleLbl="alignAccFollowNode1" presStyleIdx="0" presStyleCnt="3">
        <dgm:presLayoutVars>
          <dgm:bulletEnabled val="1"/>
        </dgm:presLayoutVars>
      </dgm:prSet>
      <dgm:spPr/>
    </dgm:pt>
    <dgm:pt modelId="{D42750BA-DBFE-423E-BCD9-EC2D158AAA82}" type="pres">
      <dgm:prSet presAssocID="{1C518AF3-BDC1-4DDD-84E6-1ED87E4A2BD2}" presName="sp" presStyleCnt="0"/>
      <dgm:spPr/>
    </dgm:pt>
    <dgm:pt modelId="{0B7DD610-DEBE-4797-8D64-DDF38032C43D}" type="pres">
      <dgm:prSet presAssocID="{F1EAFD4A-DD8D-4ABD-88D9-64A20768554E}" presName="linNode" presStyleCnt="0"/>
      <dgm:spPr/>
    </dgm:pt>
    <dgm:pt modelId="{45AE5A7D-CB06-4DC9-862C-FBF66A50E777}" type="pres">
      <dgm:prSet presAssocID="{F1EAFD4A-DD8D-4ABD-88D9-64A20768554E}" presName="parentText" presStyleLbl="node1" presStyleIdx="1" presStyleCnt="3" custLinFactNeighborX="-515" custLinFactNeighborY="849">
        <dgm:presLayoutVars>
          <dgm:chMax val="1"/>
          <dgm:bulletEnabled val="1"/>
        </dgm:presLayoutVars>
      </dgm:prSet>
      <dgm:spPr/>
    </dgm:pt>
    <dgm:pt modelId="{F8AA4685-33E0-4F0C-85A0-899B069A0F9B}" type="pres">
      <dgm:prSet presAssocID="{F1EAFD4A-DD8D-4ABD-88D9-64A20768554E}" presName="descendantText" presStyleLbl="alignAccFollowNode1" presStyleIdx="1" presStyleCnt="3" custLinFactNeighborY="0">
        <dgm:presLayoutVars>
          <dgm:bulletEnabled val="1"/>
        </dgm:presLayoutVars>
      </dgm:prSet>
      <dgm:spPr/>
    </dgm:pt>
    <dgm:pt modelId="{9D2DFCF8-B98A-4706-98DE-02E729B35720}" type="pres">
      <dgm:prSet presAssocID="{AA2787ED-5007-430D-944E-F6AE7872F865}" presName="sp" presStyleCnt="0"/>
      <dgm:spPr/>
    </dgm:pt>
    <dgm:pt modelId="{4BACEA0F-5A6F-4FD9-9DC4-84980195FC6A}" type="pres">
      <dgm:prSet presAssocID="{8415A415-4480-4168-B66F-88AF5EA2B526}" presName="linNode" presStyleCnt="0"/>
      <dgm:spPr/>
    </dgm:pt>
    <dgm:pt modelId="{99DA231A-DAE8-46BC-8CAA-098909E0CF49}" type="pres">
      <dgm:prSet presAssocID="{8415A415-4480-4168-B66F-88AF5EA2B526}" presName="parentText" presStyleLbl="node1" presStyleIdx="2" presStyleCnt="3" custScaleX="100664" custLinFactNeighborX="-3569" custLinFactNeighborY="614">
        <dgm:presLayoutVars>
          <dgm:chMax val="1"/>
          <dgm:bulletEnabled val="1"/>
        </dgm:presLayoutVars>
      </dgm:prSet>
      <dgm:spPr>
        <a:xfrm>
          <a:off x="0" y="2898027"/>
          <a:ext cx="2166597" cy="1379018"/>
        </a:xfrm>
        <a:prstGeom prst="roundRect">
          <a:avLst/>
        </a:prstGeom>
      </dgm:spPr>
    </dgm:pt>
    <dgm:pt modelId="{52F201A7-F0DC-4BCD-9B7F-C99F75CF9A92}" type="pres">
      <dgm:prSet presAssocID="{8415A415-4480-4168-B66F-88AF5EA2B526}" presName="descendantText" presStyleLbl="alignAccFollowNode1" presStyleIdx="2" presStyleCnt="3" custScaleX="110385" custScaleY="96497">
        <dgm:presLayoutVars>
          <dgm:bulletEnabled val="1"/>
        </dgm:presLayoutVars>
      </dgm:prSet>
      <dgm:spPr/>
    </dgm:pt>
  </dgm:ptLst>
  <dgm:cxnLst>
    <dgm:cxn modelId="{79A28100-C471-44D5-8C6A-921248971056}" type="presOf" srcId="{DA94244A-B080-4554-8E23-1EEC91E726A4}" destId="{813D0534-6489-406D-98A2-A9CC4099F76F}" srcOrd="0" destOrd="0" presId="urn:microsoft.com/office/officeart/2005/8/layout/vList5"/>
    <dgm:cxn modelId="{DCCEB262-5CCE-4D0D-9ACA-387B8671EE2B}" type="presOf" srcId="{7BBE683E-41CF-4667-94C8-098B0BEC1C97}" destId="{023F3D2A-41E6-426D-9449-4ED564A66964}" srcOrd="0" destOrd="0" presId="urn:microsoft.com/office/officeart/2005/8/layout/vList5"/>
    <dgm:cxn modelId="{E05A814F-6F64-429C-9F25-E470FC3CDC87}" type="presOf" srcId="{F1EAFD4A-DD8D-4ABD-88D9-64A20768554E}" destId="{45AE5A7D-CB06-4DC9-862C-FBF66A50E777}" srcOrd="0" destOrd="0" presId="urn:microsoft.com/office/officeart/2005/8/layout/vList5"/>
    <dgm:cxn modelId="{E0004051-5A3D-4C7F-8EB1-AE10996ACE58}" type="presOf" srcId="{4D12EE05-E361-4442-AE27-C968D38F148B}" destId="{F8AA4685-33E0-4F0C-85A0-899B069A0F9B}" srcOrd="0" destOrd="0" presId="urn:microsoft.com/office/officeart/2005/8/layout/vList5"/>
    <dgm:cxn modelId="{67E1BA84-6BAA-43DD-9263-469521B5E039}" srcId="{6405D8D6-F5C2-49EA-8DDE-FDE9C423272B}" destId="{7BBE683E-41CF-4667-94C8-098B0BEC1C97}" srcOrd="0" destOrd="0" parTransId="{AD59BC97-958F-4F70-85EF-EE3D6A11168E}" sibTransId="{1C518AF3-BDC1-4DDD-84E6-1ED87E4A2BD2}"/>
    <dgm:cxn modelId="{3A93EC88-4E46-4735-BD03-4638479B1D60}" srcId="{6405D8D6-F5C2-49EA-8DDE-FDE9C423272B}" destId="{8415A415-4480-4168-B66F-88AF5EA2B526}" srcOrd="2" destOrd="0" parTransId="{651B304D-5D8C-4D7C-8C6A-CD93FD037DEC}" sibTransId="{DCE3F4D5-7C79-439E-95BB-27265BB2A7E3}"/>
    <dgm:cxn modelId="{D193E8B6-2F95-41E6-B0DC-392563DB88EC}" srcId="{F1EAFD4A-DD8D-4ABD-88D9-64A20768554E}" destId="{4D12EE05-E361-4442-AE27-C968D38F148B}" srcOrd="0" destOrd="0" parTransId="{2B20768F-76EB-4EE5-B600-D8D5248EE3DC}" sibTransId="{0A2065A2-705B-455C-B4F5-B53962E10EE6}"/>
    <dgm:cxn modelId="{8BF373BD-62CF-47DA-B6B6-A4CA10BEDB43}" srcId="{7BBE683E-41CF-4667-94C8-098B0BEC1C97}" destId="{DA94244A-B080-4554-8E23-1EEC91E726A4}" srcOrd="0" destOrd="0" parTransId="{F9CE231B-657A-4286-914B-4A5D96631F35}" sibTransId="{CE54B1EC-A70A-428B-9770-2ECDA760CA75}"/>
    <dgm:cxn modelId="{8FD4DDC1-CBD4-4BA5-9A8E-8378B8FCEDE4}" srcId="{6405D8D6-F5C2-49EA-8DDE-FDE9C423272B}" destId="{F1EAFD4A-DD8D-4ABD-88D9-64A20768554E}" srcOrd="1" destOrd="0" parTransId="{8382E13D-8457-483E-B296-635FD092084B}" sibTransId="{AA2787ED-5007-430D-944E-F6AE7872F865}"/>
    <dgm:cxn modelId="{64C99ECB-3E27-441F-A703-74960A5E7811}" type="presOf" srcId="{6405D8D6-F5C2-49EA-8DDE-FDE9C423272B}" destId="{620DE28E-8BA8-47D6-8FA5-9717099D4427}" srcOrd="0" destOrd="0" presId="urn:microsoft.com/office/officeart/2005/8/layout/vList5"/>
    <dgm:cxn modelId="{92DAD3F4-FAD9-42E3-AE48-0D3ECE55A898}" type="presOf" srcId="{29C60601-BECF-40B1-9D8D-6BEC44E0C211}" destId="{52F201A7-F0DC-4BCD-9B7F-C99F75CF9A92}" srcOrd="0" destOrd="0" presId="urn:microsoft.com/office/officeart/2005/8/layout/vList5"/>
    <dgm:cxn modelId="{F15028F5-CA7F-4687-83F0-8C7E587E63F3}" srcId="{8415A415-4480-4168-B66F-88AF5EA2B526}" destId="{29C60601-BECF-40B1-9D8D-6BEC44E0C211}" srcOrd="0" destOrd="0" parTransId="{7827464C-6975-4C90-A63E-A89237083984}" sibTransId="{B2603477-FA6D-4511-81A0-3CAE8A52AACC}"/>
    <dgm:cxn modelId="{B78B95FD-9A01-4684-9BA2-1C9C480588C2}" type="presOf" srcId="{8415A415-4480-4168-B66F-88AF5EA2B526}" destId="{99DA231A-DAE8-46BC-8CAA-098909E0CF49}" srcOrd="0" destOrd="0" presId="urn:microsoft.com/office/officeart/2005/8/layout/vList5"/>
    <dgm:cxn modelId="{19486959-CCF9-4B06-83A7-8FEC43E18B1F}" type="presParOf" srcId="{620DE28E-8BA8-47D6-8FA5-9717099D4427}" destId="{46EFA3AE-FFAE-4C6B-A2FC-E9D449410754}" srcOrd="0" destOrd="0" presId="urn:microsoft.com/office/officeart/2005/8/layout/vList5"/>
    <dgm:cxn modelId="{AC2EEF79-998D-4572-B388-4AA776415725}" type="presParOf" srcId="{46EFA3AE-FFAE-4C6B-A2FC-E9D449410754}" destId="{023F3D2A-41E6-426D-9449-4ED564A66964}" srcOrd="0" destOrd="0" presId="urn:microsoft.com/office/officeart/2005/8/layout/vList5"/>
    <dgm:cxn modelId="{0586A5E2-82A9-41E3-8E77-4773FC9337E7}" type="presParOf" srcId="{46EFA3AE-FFAE-4C6B-A2FC-E9D449410754}" destId="{813D0534-6489-406D-98A2-A9CC4099F76F}" srcOrd="1" destOrd="0" presId="urn:microsoft.com/office/officeart/2005/8/layout/vList5"/>
    <dgm:cxn modelId="{2D74901B-B6CA-4905-A895-A3AFCAED9363}" type="presParOf" srcId="{620DE28E-8BA8-47D6-8FA5-9717099D4427}" destId="{D42750BA-DBFE-423E-BCD9-EC2D158AAA82}" srcOrd="1" destOrd="0" presId="urn:microsoft.com/office/officeart/2005/8/layout/vList5"/>
    <dgm:cxn modelId="{6C1A1732-C3DF-42C2-A244-4D0543788DB7}" type="presParOf" srcId="{620DE28E-8BA8-47D6-8FA5-9717099D4427}" destId="{0B7DD610-DEBE-4797-8D64-DDF38032C43D}" srcOrd="2" destOrd="0" presId="urn:microsoft.com/office/officeart/2005/8/layout/vList5"/>
    <dgm:cxn modelId="{5DDFC7BD-98AD-4452-A061-8AF2FEC053DD}" type="presParOf" srcId="{0B7DD610-DEBE-4797-8D64-DDF38032C43D}" destId="{45AE5A7D-CB06-4DC9-862C-FBF66A50E777}" srcOrd="0" destOrd="0" presId="urn:microsoft.com/office/officeart/2005/8/layout/vList5"/>
    <dgm:cxn modelId="{CBAB21B6-7052-4389-A3ED-25682F504EEB}" type="presParOf" srcId="{0B7DD610-DEBE-4797-8D64-DDF38032C43D}" destId="{F8AA4685-33E0-4F0C-85A0-899B069A0F9B}" srcOrd="1" destOrd="0" presId="urn:microsoft.com/office/officeart/2005/8/layout/vList5"/>
    <dgm:cxn modelId="{9EF85922-4A50-4161-AF53-3D0E9A6F9870}" type="presParOf" srcId="{620DE28E-8BA8-47D6-8FA5-9717099D4427}" destId="{9D2DFCF8-B98A-4706-98DE-02E729B35720}" srcOrd="3" destOrd="0" presId="urn:microsoft.com/office/officeart/2005/8/layout/vList5"/>
    <dgm:cxn modelId="{4FC8F7C7-925E-414E-8CFC-0CEA34904EDC}" type="presParOf" srcId="{620DE28E-8BA8-47D6-8FA5-9717099D4427}" destId="{4BACEA0F-5A6F-4FD9-9DC4-84980195FC6A}" srcOrd="4" destOrd="0" presId="urn:microsoft.com/office/officeart/2005/8/layout/vList5"/>
    <dgm:cxn modelId="{C305C115-8986-4655-8372-91AF28928BE0}" type="presParOf" srcId="{4BACEA0F-5A6F-4FD9-9DC4-84980195FC6A}" destId="{99DA231A-DAE8-46BC-8CAA-098909E0CF49}" srcOrd="0" destOrd="0" presId="urn:microsoft.com/office/officeart/2005/8/layout/vList5"/>
    <dgm:cxn modelId="{3859A99F-C38D-4298-8FC1-E7C55515B4B0}" type="presParOf" srcId="{4BACEA0F-5A6F-4FD9-9DC4-84980195FC6A}" destId="{52F201A7-F0DC-4BCD-9B7F-C99F75CF9A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5D6E22-9845-4078-91EB-0EB615FE7C7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FE5FA97-6079-4961-8826-CDE2897F7220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just">
            <a:buFontTx/>
            <a:buNone/>
          </a:pPr>
          <a:r>
            <a:rPr lang="it-IT" sz="1800" dirty="0">
              <a:solidFill>
                <a:srgbClr val="002060"/>
              </a:solidFill>
            </a:rPr>
            <a:t> </a:t>
          </a:r>
        </a:p>
        <a:p>
          <a:pPr algn="just">
            <a:buFontTx/>
            <a:buNone/>
          </a:pPr>
          <a:r>
            <a:rPr lang="it-IT" sz="1800" dirty="0">
              <a:solidFill>
                <a:srgbClr val="002060"/>
              </a:solidFill>
            </a:rPr>
            <a:t>- verifica e trasmissione alla Commissione Europea, tramite SfC2014, dei dati  finanziari 2025 con le relative previsioni di spesa per il periodo gennaio-luglio 2025 ex art. 112 Reg(UE) 1303/2013:</a:t>
          </a:r>
        </a:p>
        <a:p>
          <a:pPr algn="just">
            <a:buFontTx/>
            <a:buNone/>
          </a:pPr>
          <a:r>
            <a:rPr lang="it-IT" sz="1800" dirty="0">
              <a:solidFill>
                <a:srgbClr val="002060"/>
              </a:solidFill>
            </a:rPr>
            <a:t>* versione 202501.0 - gennaio 2025:</a:t>
          </a:r>
        </a:p>
        <a:p>
          <a:pPr algn="just">
            <a:buFontTx/>
            <a:buNone/>
          </a:pPr>
          <a:r>
            <a:rPr lang="it-IT" sz="1800" dirty="0">
              <a:solidFill>
                <a:srgbClr val="002060"/>
              </a:solidFill>
            </a:rPr>
            <a:t>* versione 202502.0 - luglio 2025</a:t>
          </a:r>
        </a:p>
        <a:p>
          <a:pPr algn="just">
            <a:buFontTx/>
            <a:buNone/>
          </a:pPr>
          <a:r>
            <a:rPr lang="it-IT" sz="1800" dirty="0">
              <a:solidFill>
                <a:srgbClr val="002060"/>
              </a:solidFill>
            </a:rPr>
            <a:t> - sorveglianza finanziaria con i dati trasmessi dalla CE e dal MEF relativi ai  rimborsi delle spese incluse nelle domande di pagamento annualità 2025</a:t>
          </a:r>
        </a:p>
        <a:p>
          <a:pPr algn="just">
            <a:buFontTx/>
            <a:buNone/>
          </a:pPr>
          <a:endParaRPr lang="it-IT" sz="1800" dirty="0">
            <a:solidFill>
              <a:srgbClr val="002060"/>
            </a:solidFill>
          </a:endParaRPr>
        </a:p>
      </dgm:t>
    </dgm:pt>
    <dgm:pt modelId="{7177796A-CD1D-4FC9-A6BE-C33800732DD5}" type="parTrans" cxnId="{17D4C96A-9D92-4A86-A166-44CF6C951DC4}">
      <dgm:prSet/>
      <dgm:spPr/>
      <dgm:t>
        <a:bodyPr/>
        <a:lstStyle/>
        <a:p>
          <a:endParaRPr lang="it-IT"/>
        </a:p>
      </dgm:t>
    </dgm:pt>
    <dgm:pt modelId="{5E674DE6-44FF-4760-8EDC-99BCC723E219}" type="sibTrans" cxnId="{17D4C96A-9D92-4A86-A166-44CF6C951DC4}">
      <dgm:prSet/>
      <dgm:spPr>
        <a:noFill/>
        <a:ln>
          <a:noFill/>
        </a:ln>
      </dgm:spPr>
      <dgm:t>
        <a:bodyPr/>
        <a:lstStyle/>
        <a:p>
          <a:endParaRPr lang="it-IT"/>
        </a:p>
      </dgm:t>
    </dgm:pt>
    <dgm:pt modelId="{8747BA6D-B6C3-414E-80D9-E064A073FC82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rIns="0"/>
        <a:lstStyle/>
        <a:p>
          <a:pPr algn="just"/>
          <a:r>
            <a:rPr lang="it-IT" sz="1800" dirty="0">
              <a:solidFill>
                <a:srgbClr val="002060"/>
              </a:solidFill>
            </a:rPr>
            <a:t>- registrazione delle irregolarità con impatto finanziario rilevate e comunicate dall’Autorità di Audit nell’ambito delle verifiche ex art. 127 Reg(UE) n. 1303/2013 mediate propri Rapporti Definitivi di Audit sulle operazioni; tali irregolarità saranno inserite nei conti dell’ultimo periodo contabile</a:t>
          </a:r>
        </a:p>
      </dgm:t>
    </dgm:pt>
    <dgm:pt modelId="{D5902C95-A831-45A5-830A-6DF7BF2BB96B}" type="sibTrans" cxnId="{E37A35DA-C211-47CC-A429-99C9009288B8}">
      <dgm:prSet/>
      <dgm:spPr/>
      <dgm:t>
        <a:bodyPr/>
        <a:lstStyle/>
        <a:p>
          <a:endParaRPr lang="it-IT"/>
        </a:p>
      </dgm:t>
    </dgm:pt>
    <dgm:pt modelId="{D09E30A4-A014-4EDF-9934-AF39F0A6E8AE}" type="parTrans" cxnId="{E37A35DA-C211-47CC-A429-99C9009288B8}">
      <dgm:prSet/>
      <dgm:spPr/>
      <dgm:t>
        <a:bodyPr/>
        <a:lstStyle/>
        <a:p>
          <a:endParaRPr lang="it-IT"/>
        </a:p>
      </dgm:t>
    </dgm:pt>
    <dgm:pt modelId="{246D64FE-9946-4860-922B-4F17FB2E93FC}" type="pres">
      <dgm:prSet presAssocID="{8B5D6E22-9845-4078-91EB-0EB615FE7C7A}" presName="linearFlow" presStyleCnt="0">
        <dgm:presLayoutVars>
          <dgm:resizeHandles val="exact"/>
        </dgm:presLayoutVars>
      </dgm:prSet>
      <dgm:spPr/>
    </dgm:pt>
    <dgm:pt modelId="{C2E6702A-9C14-4BBA-97C7-383B7D40B57D}" type="pres">
      <dgm:prSet presAssocID="{3FE5FA97-6079-4961-8826-CDE2897F7220}" presName="node" presStyleLbl="node1" presStyleIdx="0" presStyleCnt="2" custScaleX="388691" custScaleY="446352">
        <dgm:presLayoutVars>
          <dgm:bulletEnabled val="1"/>
        </dgm:presLayoutVars>
      </dgm:prSet>
      <dgm:spPr/>
    </dgm:pt>
    <dgm:pt modelId="{A689EF54-4A1F-495C-909E-720C67C80566}" type="pres">
      <dgm:prSet presAssocID="{5E674DE6-44FF-4760-8EDC-99BCC723E219}" presName="sibTrans" presStyleLbl="sibTrans2D1" presStyleIdx="0" presStyleCnt="1"/>
      <dgm:spPr/>
    </dgm:pt>
    <dgm:pt modelId="{F5D10EAF-2010-46E8-B2D6-BC6601D97583}" type="pres">
      <dgm:prSet presAssocID="{5E674DE6-44FF-4760-8EDC-99BCC723E219}" presName="connectorText" presStyleLbl="sibTrans2D1" presStyleIdx="0" presStyleCnt="1"/>
      <dgm:spPr/>
    </dgm:pt>
    <dgm:pt modelId="{15F942D1-9A9F-4B6E-A499-BBC7A83366FA}" type="pres">
      <dgm:prSet presAssocID="{8747BA6D-B6C3-414E-80D9-E064A073FC82}" presName="node" presStyleLbl="node1" presStyleIdx="1" presStyleCnt="2" custScaleX="386466" custScaleY="302305">
        <dgm:presLayoutVars>
          <dgm:bulletEnabled val="1"/>
        </dgm:presLayoutVars>
      </dgm:prSet>
      <dgm:spPr/>
    </dgm:pt>
  </dgm:ptLst>
  <dgm:cxnLst>
    <dgm:cxn modelId="{C677C02F-089D-4FC5-B16E-283C87F61869}" type="presOf" srcId="{5E674DE6-44FF-4760-8EDC-99BCC723E219}" destId="{F5D10EAF-2010-46E8-B2D6-BC6601D97583}" srcOrd="1" destOrd="0" presId="urn:microsoft.com/office/officeart/2005/8/layout/process2"/>
    <dgm:cxn modelId="{17D4C96A-9D92-4A86-A166-44CF6C951DC4}" srcId="{8B5D6E22-9845-4078-91EB-0EB615FE7C7A}" destId="{3FE5FA97-6079-4961-8826-CDE2897F7220}" srcOrd="0" destOrd="0" parTransId="{7177796A-CD1D-4FC9-A6BE-C33800732DD5}" sibTransId="{5E674DE6-44FF-4760-8EDC-99BCC723E219}"/>
    <dgm:cxn modelId="{E1413FBE-F261-4D38-AE48-0A7C96AB1110}" type="presOf" srcId="{3FE5FA97-6079-4961-8826-CDE2897F7220}" destId="{C2E6702A-9C14-4BBA-97C7-383B7D40B57D}" srcOrd="0" destOrd="0" presId="urn:microsoft.com/office/officeart/2005/8/layout/process2"/>
    <dgm:cxn modelId="{3E1ED0D5-3E6F-47DF-AEA6-68B15BDCCB4E}" type="presOf" srcId="{8747BA6D-B6C3-414E-80D9-E064A073FC82}" destId="{15F942D1-9A9F-4B6E-A499-BBC7A83366FA}" srcOrd="0" destOrd="0" presId="urn:microsoft.com/office/officeart/2005/8/layout/process2"/>
    <dgm:cxn modelId="{E37A35DA-C211-47CC-A429-99C9009288B8}" srcId="{8B5D6E22-9845-4078-91EB-0EB615FE7C7A}" destId="{8747BA6D-B6C3-414E-80D9-E064A073FC82}" srcOrd="1" destOrd="0" parTransId="{D09E30A4-A014-4EDF-9934-AF39F0A6E8AE}" sibTransId="{D5902C95-A831-45A5-830A-6DF7BF2BB96B}"/>
    <dgm:cxn modelId="{28BF03DB-E29A-44CA-8885-7568C74CAF4F}" type="presOf" srcId="{5E674DE6-44FF-4760-8EDC-99BCC723E219}" destId="{A689EF54-4A1F-495C-909E-720C67C80566}" srcOrd="0" destOrd="0" presId="urn:microsoft.com/office/officeart/2005/8/layout/process2"/>
    <dgm:cxn modelId="{B52FBEDF-3450-47EF-9407-D6C2DB21BB8C}" type="presOf" srcId="{8B5D6E22-9845-4078-91EB-0EB615FE7C7A}" destId="{246D64FE-9946-4860-922B-4F17FB2E93FC}" srcOrd="0" destOrd="0" presId="urn:microsoft.com/office/officeart/2005/8/layout/process2"/>
    <dgm:cxn modelId="{01E2BA0A-86C9-4A77-A382-78A13C4D4A38}" type="presParOf" srcId="{246D64FE-9946-4860-922B-4F17FB2E93FC}" destId="{C2E6702A-9C14-4BBA-97C7-383B7D40B57D}" srcOrd="0" destOrd="0" presId="urn:microsoft.com/office/officeart/2005/8/layout/process2"/>
    <dgm:cxn modelId="{CCA946A1-0C13-40A9-8D31-FA0AD5F1ACCC}" type="presParOf" srcId="{246D64FE-9946-4860-922B-4F17FB2E93FC}" destId="{A689EF54-4A1F-495C-909E-720C67C80566}" srcOrd="1" destOrd="0" presId="urn:microsoft.com/office/officeart/2005/8/layout/process2"/>
    <dgm:cxn modelId="{E774A4B2-BAFC-4631-B8F5-7D0DA0C1571A}" type="presParOf" srcId="{A689EF54-4A1F-495C-909E-720C67C80566}" destId="{F5D10EAF-2010-46E8-B2D6-BC6601D97583}" srcOrd="0" destOrd="0" presId="urn:microsoft.com/office/officeart/2005/8/layout/process2"/>
    <dgm:cxn modelId="{5EB8D5EB-E7F7-45E6-BCD5-DC2BB6AFD514}" type="presParOf" srcId="{246D64FE-9946-4860-922B-4F17FB2E93FC}" destId="{15F942D1-9A9F-4B6E-A499-BBC7A83366FA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5D6E22-9845-4078-91EB-0EB615FE7C7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747BA6D-B6C3-414E-80D9-E064A073FC82}">
      <dgm:prSet phldrT="[Tes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rIns="0"/>
        <a:lstStyle/>
        <a:p>
          <a:pPr algn="just"/>
          <a:r>
            <a:rPr lang="it-IT" sz="1800" dirty="0">
              <a:solidFill>
                <a:srgbClr val="002060"/>
              </a:solidFill>
            </a:rPr>
            <a:t>- partecipazione al tavolo di lavoro Interdipartimentale (T.I.A.C.) tenutosi in data 30/01/2025 per il coordinamento tra l’Autorità di Audit, l’Autorità di Gestione e l’Autorità di Certificazione (determinazione dirigenziale ADA/22 del 03/05/2024) finalizzato al Monitoraggio degli adempimenti per la chiusura del POR FSE Abruzzo 2014 – 2020</a:t>
          </a:r>
        </a:p>
      </dgm:t>
    </dgm:pt>
    <dgm:pt modelId="{D5902C95-A831-45A5-830A-6DF7BF2BB96B}" type="sibTrans" cxnId="{E37A35DA-C211-47CC-A429-99C9009288B8}">
      <dgm:prSet/>
      <dgm:spPr/>
      <dgm:t>
        <a:bodyPr/>
        <a:lstStyle/>
        <a:p>
          <a:endParaRPr lang="it-IT"/>
        </a:p>
      </dgm:t>
    </dgm:pt>
    <dgm:pt modelId="{D09E30A4-A014-4EDF-9934-AF39F0A6E8AE}" type="parTrans" cxnId="{E37A35DA-C211-47CC-A429-99C9009288B8}">
      <dgm:prSet/>
      <dgm:spPr/>
      <dgm:t>
        <a:bodyPr/>
        <a:lstStyle/>
        <a:p>
          <a:endParaRPr lang="it-IT"/>
        </a:p>
      </dgm:t>
    </dgm:pt>
    <dgm:pt modelId="{246D64FE-9946-4860-922B-4F17FB2E93FC}" type="pres">
      <dgm:prSet presAssocID="{8B5D6E22-9845-4078-91EB-0EB615FE7C7A}" presName="linearFlow" presStyleCnt="0">
        <dgm:presLayoutVars>
          <dgm:resizeHandles val="exact"/>
        </dgm:presLayoutVars>
      </dgm:prSet>
      <dgm:spPr/>
    </dgm:pt>
    <dgm:pt modelId="{15F942D1-9A9F-4B6E-A499-BBC7A83366FA}" type="pres">
      <dgm:prSet presAssocID="{8747BA6D-B6C3-414E-80D9-E064A073FC82}" presName="node" presStyleLbl="node1" presStyleIdx="0" presStyleCnt="1" custScaleX="217849" custScaleY="302976" custLinFactNeighborX="2218" custLinFactNeighborY="3013">
        <dgm:presLayoutVars>
          <dgm:bulletEnabled val="1"/>
        </dgm:presLayoutVars>
      </dgm:prSet>
      <dgm:spPr/>
    </dgm:pt>
  </dgm:ptLst>
  <dgm:cxnLst>
    <dgm:cxn modelId="{3E1ED0D5-3E6F-47DF-AEA6-68B15BDCCB4E}" type="presOf" srcId="{8747BA6D-B6C3-414E-80D9-E064A073FC82}" destId="{15F942D1-9A9F-4B6E-A499-BBC7A83366FA}" srcOrd="0" destOrd="0" presId="urn:microsoft.com/office/officeart/2005/8/layout/process2"/>
    <dgm:cxn modelId="{E37A35DA-C211-47CC-A429-99C9009288B8}" srcId="{8B5D6E22-9845-4078-91EB-0EB615FE7C7A}" destId="{8747BA6D-B6C3-414E-80D9-E064A073FC82}" srcOrd="0" destOrd="0" parTransId="{D09E30A4-A014-4EDF-9934-AF39F0A6E8AE}" sibTransId="{D5902C95-A831-45A5-830A-6DF7BF2BB96B}"/>
    <dgm:cxn modelId="{B52FBEDF-3450-47EF-9407-D6C2DB21BB8C}" type="presOf" srcId="{8B5D6E22-9845-4078-91EB-0EB615FE7C7A}" destId="{246D64FE-9946-4860-922B-4F17FB2E93FC}" srcOrd="0" destOrd="0" presId="urn:microsoft.com/office/officeart/2005/8/layout/process2"/>
    <dgm:cxn modelId="{5EB8D5EB-E7F7-45E6-BCD5-DC2BB6AFD514}" type="presParOf" srcId="{246D64FE-9946-4860-922B-4F17FB2E93FC}" destId="{15F942D1-9A9F-4B6E-A499-BBC7A83366FA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0534-6489-406D-98A2-A9CC4099F76F}">
      <dsp:nvSpPr>
        <dsp:cNvPr id="0" name=""/>
        <dsp:cNvSpPr/>
      </dsp:nvSpPr>
      <dsp:spPr>
        <a:xfrm rot="5400000">
          <a:off x="3580182" y="-1243324"/>
          <a:ext cx="1126616" cy="38976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TOTALE SPESA CUMULATA CERTIFICATA </a:t>
          </a:r>
          <a:r>
            <a:rPr lang="it-IT" sz="1800" b="0" kern="1200" dirty="0">
              <a:solidFill>
                <a:srgbClr val="002060"/>
              </a:solidFill>
            </a:rPr>
            <a:t>DALL’INIZIO DEL PROGRAMMA </a:t>
          </a:r>
          <a:r>
            <a:rPr lang="it-IT" sz="1800" kern="1200" dirty="0">
              <a:solidFill>
                <a:srgbClr val="002060"/>
              </a:solidFill>
            </a:rPr>
            <a:t>AL NETTO DEI RITIRI OPERATI NEI CONTI</a:t>
          </a:r>
        </a:p>
      </dsp:txBody>
      <dsp:txXfrm rot="-5400000">
        <a:off x="2194676" y="197179"/>
        <a:ext cx="3842633" cy="1016622"/>
      </dsp:txXfrm>
    </dsp:sp>
    <dsp:sp modelId="{023F3D2A-41E6-426D-9449-4ED564A66964}">
      <dsp:nvSpPr>
        <dsp:cNvPr id="0" name=""/>
        <dsp:cNvSpPr/>
      </dsp:nvSpPr>
      <dsp:spPr>
        <a:xfrm>
          <a:off x="4638" y="13143"/>
          <a:ext cx="2194675" cy="1408270"/>
        </a:xfrm>
        <a:prstGeom prst="roundRect">
          <a:avLst/>
        </a:prstGeom>
        <a:solidFill>
          <a:srgbClr val="00B0F0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  <a:latin typeface="+mn-lt"/>
            </a:rPr>
            <a:t>€ 222.175.972,23</a:t>
          </a:r>
        </a:p>
      </dsp:txBody>
      <dsp:txXfrm>
        <a:off x="73384" y="81889"/>
        <a:ext cx="2057183" cy="1270778"/>
      </dsp:txXfrm>
    </dsp:sp>
    <dsp:sp modelId="{F8AA4685-33E0-4F0C-85A0-899B069A0F9B}">
      <dsp:nvSpPr>
        <dsp:cNvPr id="0" name=""/>
        <dsp:cNvSpPr/>
      </dsp:nvSpPr>
      <dsp:spPr>
        <a:xfrm rot="5400000">
          <a:off x="3556580" y="217760"/>
          <a:ext cx="1126616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IMPORTO TOTALE DEI RITIRI OPERATI NEI CONTI</a:t>
          </a:r>
        </a:p>
      </dsp:txBody>
      <dsp:txXfrm rot="-5400000">
        <a:off x="2169169" y="1660169"/>
        <a:ext cx="3846443" cy="1016622"/>
      </dsp:txXfrm>
    </dsp:sp>
    <dsp:sp modelId="{45AE5A7D-CB06-4DC9-862C-FBF66A50E777}">
      <dsp:nvSpPr>
        <dsp:cNvPr id="0" name=""/>
        <dsp:cNvSpPr/>
      </dsp:nvSpPr>
      <dsp:spPr>
        <a:xfrm>
          <a:off x="5305" y="1491995"/>
          <a:ext cx="2194560" cy="1408270"/>
        </a:xfrm>
        <a:prstGeom prst="roundRect">
          <a:avLst/>
        </a:prstGeom>
        <a:solidFill>
          <a:srgbClr val="33CC33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</a:rPr>
            <a:t>€ 474.487,05</a:t>
          </a:r>
        </a:p>
      </dsp:txBody>
      <dsp:txXfrm>
        <a:off x="74051" y="1560741"/>
        <a:ext cx="2057068" cy="1270778"/>
      </dsp:txXfrm>
    </dsp:sp>
    <dsp:sp modelId="{52F201A7-F0DC-4BCD-9B7F-C99F75CF9A92}">
      <dsp:nvSpPr>
        <dsp:cNvPr id="0" name=""/>
        <dsp:cNvSpPr/>
      </dsp:nvSpPr>
      <dsp:spPr>
        <a:xfrm rot="5400000">
          <a:off x="3593390" y="1702261"/>
          <a:ext cx="1170779" cy="38319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% SPESA CERTIFICATA AL 29.07.2025 RISPETTO ALLA DOTAZIONE FINANZIARIA COMPLESSIVA DEL PROGRAMMA </a:t>
          </a:r>
        </a:p>
      </dsp:txBody>
      <dsp:txXfrm rot="-5400000">
        <a:off x="2262791" y="3090014"/>
        <a:ext cx="3774825" cy="1056473"/>
      </dsp:txXfrm>
    </dsp:sp>
    <dsp:sp modelId="{99DA231A-DAE8-46BC-8CAA-098909E0CF49}">
      <dsp:nvSpPr>
        <dsp:cNvPr id="0" name=""/>
        <dsp:cNvSpPr/>
      </dsp:nvSpPr>
      <dsp:spPr>
        <a:xfrm>
          <a:off x="0" y="2952512"/>
          <a:ext cx="2262791" cy="1319056"/>
        </a:xfrm>
        <a:prstGeom prst="roundRect">
          <a:avLst/>
        </a:prstGeom>
        <a:solidFill>
          <a:srgbClr val="FFCC00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</a:rPr>
            <a:t>80,64%</a:t>
          </a:r>
        </a:p>
      </dsp:txBody>
      <dsp:txXfrm>
        <a:off x="64391" y="3016903"/>
        <a:ext cx="2134009" cy="11902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6702A-9C14-4BBA-97C7-383B7D40B57D}">
      <dsp:nvSpPr>
        <dsp:cNvPr id="0" name=""/>
        <dsp:cNvSpPr/>
      </dsp:nvSpPr>
      <dsp:spPr>
        <a:xfrm>
          <a:off x="95648" y="63414"/>
          <a:ext cx="7998622" cy="247941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- verifica e trasmissione alla Commissione Europea, tramite SfC2014, dei dati finanziari 2025 con le relative previsioni di spesa per il periodo gennaio-luglio 2025 ex art. 112 Reg(UE) 1303/2013: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2025</a:t>
          </a:r>
          <a:r>
            <a:rPr lang="it-IT" sz="1800" kern="1200" dirty="0">
              <a:solidFill>
                <a:srgbClr val="002060"/>
              </a:solidFill>
            </a:rPr>
            <a:t>01.0 - gennaio 2025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202502.0 - luglio 2025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- sorveglianza finanziaria con i dati trasmessi dalla CE e dal MEF relativi ai  rimborsi delle spese incluse nelle domande di pagamento annualità 2025</a:t>
          </a:r>
        </a:p>
      </dsp:txBody>
      <dsp:txXfrm>
        <a:off x="168268" y="136034"/>
        <a:ext cx="7853382" cy="2334178"/>
      </dsp:txXfrm>
    </dsp:sp>
    <dsp:sp modelId="{A689EF54-4A1F-495C-909E-720C67C80566}">
      <dsp:nvSpPr>
        <dsp:cNvPr id="0" name=""/>
        <dsp:cNvSpPr/>
      </dsp:nvSpPr>
      <dsp:spPr>
        <a:xfrm rot="5343607">
          <a:off x="4073396" y="2522007"/>
          <a:ext cx="85677" cy="155872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-5400000">
        <a:off x="4069262" y="2557106"/>
        <a:ext cx="93524" cy="59974"/>
      </dsp:txXfrm>
    </dsp:sp>
    <dsp:sp modelId="{15F942D1-9A9F-4B6E-A499-BBC7A83366FA}">
      <dsp:nvSpPr>
        <dsp:cNvPr id="0" name=""/>
        <dsp:cNvSpPr/>
      </dsp:nvSpPr>
      <dsp:spPr>
        <a:xfrm>
          <a:off x="185244" y="2657055"/>
          <a:ext cx="7893113" cy="1783497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002060"/>
              </a:solidFill>
            </a:rPr>
            <a:t>- r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egistrazione delle irregolarità con impatto finanziario rilevate e comunicate dall’Autorità di Audit nell’ambito delle verifiche ex art. 127 Reg(UE) n. 1303/2013 mediate propri Rapporti Definitivi di Audit sulle operazioni; tali irregolarità saranno inserite nei conti dell’ultimo periodo contabile</a:t>
          </a:r>
        </a:p>
      </dsp:txBody>
      <dsp:txXfrm>
        <a:off x="237481" y="2709292"/>
        <a:ext cx="7788639" cy="1679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942D1-9A9F-4B6E-A499-BBC7A83366FA}">
      <dsp:nvSpPr>
        <dsp:cNvPr id="0" name=""/>
        <dsp:cNvSpPr/>
      </dsp:nvSpPr>
      <dsp:spPr>
        <a:xfrm>
          <a:off x="185970" y="1615"/>
          <a:ext cx="7611664" cy="1994902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002060"/>
              </a:solidFill>
            </a:rPr>
            <a:t>- partecipazione al tavolo di lavoro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Interdipartimentale (T.I.A.C.) tenutosi in data 03/02/2025 per il coordinamento tra l’Autorità di Audit, l’Autorità </a:t>
          </a:r>
          <a:r>
            <a:rPr lang="it-IT" sz="1800" kern="1200" dirty="0">
              <a:solidFill>
                <a:srgbClr val="002060"/>
              </a:solidFill>
            </a:rPr>
            <a:t>di Gestione e l’Autorità di Certificazione (determinazione dirigenziale ADA/21 del 03/05/2024) finalizzato al Monitoraggio degli adempimenti per la chiusura del POR FESR Abruzzo 2014 – 2020</a:t>
          </a:r>
        </a:p>
      </dsp:txBody>
      <dsp:txXfrm>
        <a:off x="244399" y="60044"/>
        <a:ext cx="7494806" cy="18780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0534-6489-406D-98A2-A9CC4099F76F}">
      <dsp:nvSpPr>
        <dsp:cNvPr id="0" name=""/>
        <dsp:cNvSpPr/>
      </dsp:nvSpPr>
      <dsp:spPr>
        <a:xfrm rot="5400000">
          <a:off x="3591882" y="-1257216"/>
          <a:ext cx="1103214" cy="38976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TOTALE SPESA CUMULATA CERTIFICATA AL NETTO DEI RITIRI OPERATI NEI CONTI</a:t>
          </a:r>
        </a:p>
      </dsp:txBody>
      <dsp:txXfrm rot="-5400000">
        <a:off x="2194674" y="193846"/>
        <a:ext cx="3843776" cy="995506"/>
      </dsp:txXfrm>
    </dsp:sp>
    <dsp:sp modelId="{023F3D2A-41E6-426D-9449-4ED564A66964}">
      <dsp:nvSpPr>
        <dsp:cNvPr id="0" name=""/>
        <dsp:cNvSpPr/>
      </dsp:nvSpPr>
      <dsp:spPr>
        <a:xfrm>
          <a:off x="4638" y="13631"/>
          <a:ext cx="2194675" cy="1379018"/>
        </a:xfrm>
        <a:prstGeom prst="roundRect">
          <a:avLst/>
        </a:prstGeom>
        <a:solidFill>
          <a:srgbClr val="00B0F0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  <a:latin typeface="+mn-lt"/>
            </a:rPr>
            <a:t>€ </a:t>
          </a:r>
          <a:r>
            <a:rPr lang="it-IT" sz="20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105.242.812,00</a:t>
          </a:r>
        </a:p>
      </dsp:txBody>
      <dsp:txXfrm>
        <a:off x="71956" y="80949"/>
        <a:ext cx="2060039" cy="1244382"/>
      </dsp:txXfrm>
    </dsp:sp>
    <dsp:sp modelId="{F8AA4685-33E0-4F0C-85A0-899B069A0F9B}">
      <dsp:nvSpPr>
        <dsp:cNvPr id="0" name=""/>
        <dsp:cNvSpPr/>
      </dsp:nvSpPr>
      <dsp:spPr>
        <a:xfrm rot="5400000">
          <a:off x="3593672" y="188847"/>
          <a:ext cx="1103214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IMPORTO TOTALE DEI </a:t>
          </a:r>
          <a:r>
            <a:rPr lang="it-IT" sz="18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RITIRI</a:t>
          </a:r>
          <a:r>
            <a:rPr lang="it-IT" sz="1800" kern="1200" dirty="0">
              <a:solidFill>
                <a:srgbClr val="002060"/>
              </a:solidFill>
            </a:rPr>
            <a:t> OPERATI NEI CONTI</a:t>
          </a:r>
        </a:p>
      </dsp:txBody>
      <dsp:txXfrm rot="-5400000">
        <a:off x="2194559" y="1641814"/>
        <a:ext cx="3847586" cy="995506"/>
      </dsp:txXfrm>
    </dsp:sp>
    <dsp:sp modelId="{45AE5A7D-CB06-4DC9-862C-FBF66A50E777}">
      <dsp:nvSpPr>
        <dsp:cNvPr id="0" name=""/>
        <dsp:cNvSpPr/>
      </dsp:nvSpPr>
      <dsp:spPr>
        <a:xfrm>
          <a:off x="0" y="1461766"/>
          <a:ext cx="2194560" cy="1379018"/>
        </a:xfrm>
        <a:prstGeom prst="roundRect">
          <a:avLst/>
        </a:prstGeom>
        <a:solidFill>
          <a:srgbClr val="33CC33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</a:rPr>
            <a:t>€  1.027.069,89</a:t>
          </a:r>
        </a:p>
      </dsp:txBody>
      <dsp:txXfrm>
        <a:off x="67318" y="1529084"/>
        <a:ext cx="2059924" cy="1244382"/>
      </dsp:txXfrm>
    </dsp:sp>
    <dsp:sp modelId="{52F201A7-F0DC-4BCD-9B7F-C99F75CF9A92}">
      <dsp:nvSpPr>
        <dsp:cNvPr id="0" name=""/>
        <dsp:cNvSpPr/>
      </dsp:nvSpPr>
      <dsp:spPr>
        <a:xfrm rot="5400000">
          <a:off x="3548977" y="1573021"/>
          <a:ext cx="1064568" cy="40290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rgbClr val="002060"/>
              </a:solidFill>
            </a:rPr>
            <a:t>% SPESA CERTIFICATA AL 22.07.2025 RISPETTO ALLA DOTAZIONE FINANZIARIA COMPLESSIVA DEL PROGRAMMA </a:t>
          </a:r>
        </a:p>
      </dsp:txBody>
      <dsp:txXfrm rot="-5400000">
        <a:off x="2066746" y="3107220"/>
        <a:ext cx="3977062" cy="960632"/>
      </dsp:txXfrm>
    </dsp:sp>
    <dsp:sp modelId="{99DA231A-DAE8-46BC-8CAA-098909E0CF49}">
      <dsp:nvSpPr>
        <dsp:cNvPr id="0" name=""/>
        <dsp:cNvSpPr/>
      </dsp:nvSpPr>
      <dsp:spPr>
        <a:xfrm>
          <a:off x="0" y="2900116"/>
          <a:ext cx="2066746" cy="1379018"/>
        </a:xfrm>
        <a:prstGeom prst="roundRect">
          <a:avLst/>
        </a:prstGeom>
        <a:solidFill>
          <a:srgbClr val="FFCC00"/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75,99%</a:t>
          </a:r>
          <a:endParaRPr lang="it-IT" sz="2000" kern="1200" dirty="0">
            <a:solidFill>
              <a:srgbClr val="FF0000"/>
            </a:solidFill>
          </a:endParaRPr>
        </a:p>
      </dsp:txBody>
      <dsp:txXfrm>
        <a:off x="67318" y="2967434"/>
        <a:ext cx="1932110" cy="12443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6702A-9C14-4BBA-97C7-383B7D40B57D}">
      <dsp:nvSpPr>
        <dsp:cNvPr id="0" name=""/>
        <dsp:cNvSpPr/>
      </dsp:nvSpPr>
      <dsp:spPr>
        <a:xfrm>
          <a:off x="-23544" y="5924"/>
          <a:ext cx="8226024" cy="248896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 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- verifica e trasmissione alla Commissione Europea, tramite SfC2014, dei dati  finanziari 2025 con le relative previsioni di spesa per il periodo gennaio-luglio 2025 ex art. 112 Reg(UE) 1303/2013: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202501.0 - gennaio 2025: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* versione 202502.0 - luglio 2025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1800" kern="1200" dirty="0">
              <a:solidFill>
                <a:srgbClr val="002060"/>
              </a:solidFill>
            </a:rPr>
            <a:t> - sorveglianza finanziaria con i dati trasmessi dalla CE e dal MEF relativi ai  rimborsi delle spese incluse nelle domande di pagamento annualità 2025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it-IT" sz="1800" kern="1200" dirty="0">
            <a:solidFill>
              <a:srgbClr val="002060"/>
            </a:solidFill>
          </a:endParaRPr>
        </a:p>
      </dsp:txBody>
      <dsp:txXfrm>
        <a:off x="49355" y="78823"/>
        <a:ext cx="8080226" cy="2343163"/>
      </dsp:txXfrm>
    </dsp:sp>
    <dsp:sp modelId="{A689EF54-4A1F-495C-909E-720C67C80566}">
      <dsp:nvSpPr>
        <dsp:cNvPr id="0" name=""/>
        <dsp:cNvSpPr/>
      </dsp:nvSpPr>
      <dsp:spPr>
        <a:xfrm rot="5400000">
          <a:off x="3984913" y="2508826"/>
          <a:ext cx="209108" cy="250930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4014188" y="2529737"/>
        <a:ext cx="150558" cy="146376"/>
      </dsp:txXfrm>
    </dsp:sp>
    <dsp:sp modelId="{15F942D1-9A9F-4B6E-A499-BBC7A83366FA}">
      <dsp:nvSpPr>
        <dsp:cNvPr id="0" name=""/>
        <dsp:cNvSpPr/>
      </dsp:nvSpPr>
      <dsp:spPr>
        <a:xfrm>
          <a:off x="0" y="2773697"/>
          <a:ext cx="8178936" cy="1685722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002060"/>
              </a:solidFill>
            </a:rPr>
            <a:t>- registrazione delle irregolarità con impatto finanziario rilevate e comunicate dall’Autorità di Audit nell’ambito delle verifiche ex art. 127 Reg(UE) n. 1303/2013 mediate propri Rapporti Definitivi di Audit sulle operazioni; tali irregolarità saranno inserite nei conti dell’ultimo periodo contabile</a:t>
          </a:r>
        </a:p>
      </dsp:txBody>
      <dsp:txXfrm>
        <a:off x="49373" y="2823070"/>
        <a:ext cx="8080190" cy="15869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942D1-9A9F-4B6E-A499-BBC7A83366FA}">
      <dsp:nvSpPr>
        <dsp:cNvPr id="0" name=""/>
        <dsp:cNvSpPr/>
      </dsp:nvSpPr>
      <dsp:spPr>
        <a:xfrm>
          <a:off x="11" y="6981"/>
          <a:ext cx="8356724" cy="2905552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002060"/>
              </a:solidFill>
            </a:rPr>
            <a:t>- partecipazione al tavolo di lavoro Interdipartimentale (T.I.A.C.) tenutosi in data 30/01/2025 per il coordinamento tra l’Autorità di Audit, l’Autorità di Gestione e l’Autorità di Certificazione (determinazione dirigenziale ADA/22 del 03/05/2024) finalizzato al Monitoraggio degli adempimenti per la chiusura del POR FSE Abruzzo 2014 – 2020</a:t>
          </a:r>
        </a:p>
      </dsp:txBody>
      <dsp:txXfrm>
        <a:off x="85112" y="92082"/>
        <a:ext cx="8186522" cy="2735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9" y="1122363"/>
            <a:ext cx="8596921" cy="1153244"/>
          </a:xfrm>
        </p:spPr>
        <p:txBody>
          <a:bodyPr anchor="b">
            <a:normAutofit/>
          </a:bodyPr>
          <a:lstStyle>
            <a:lvl1pPr algn="ctr">
              <a:defRPr sz="36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74473"/>
            <a:ext cx="6858000" cy="168332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1D3A8F5E-2880-4A01-B775-ECFF743CD9AE}"/>
              </a:ext>
            </a:extLst>
          </p:cNvPr>
          <p:cNvCxnSpPr/>
          <p:nvPr userDrawn="1"/>
        </p:nvCxnSpPr>
        <p:spPr>
          <a:xfrm>
            <a:off x="328827" y="972000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DFD997A5-F371-4719-8A48-EB89F1F6236C}"/>
              </a:ext>
            </a:extLst>
          </p:cNvPr>
          <p:cNvCxnSpPr/>
          <p:nvPr userDrawn="1"/>
        </p:nvCxnSpPr>
        <p:spPr>
          <a:xfrm>
            <a:off x="316921" y="6278291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C4BD2122-BFC9-423A-A570-6004416BB1BF}"/>
              </a:ext>
            </a:extLst>
          </p:cNvPr>
          <p:cNvSpPr txBox="1">
            <a:spLocks/>
          </p:cNvSpPr>
          <p:nvPr userDrawn="1"/>
        </p:nvSpPr>
        <p:spPr>
          <a:xfrm>
            <a:off x="360000" y="6336353"/>
            <a:ext cx="864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Dipartimento Presidenza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</a:t>
            </a:r>
            <a:r>
              <a:rPr lang="it-IT" dirty="0" err="1">
                <a:solidFill>
                  <a:schemeClr val="tx1"/>
                </a:solidFill>
              </a:rPr>
              <a:t>AdG</a:t>
            </a:r>
            <a:r>
              <a:rPr lang="it-IT" dirty="0">
                <a:solidFill>
                  <a:schemeClr val="tx1"/>
                </a:solidFill>
              </a:rPr>
              <a:t> Unica FESR – FSE</a:t>
            </a:r>
          </a:p>
          <a:p>
            <a:pPr>
              <a:defRPr/>
            </a:pPr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D4557BA-128F-467E-9D88-8E2C0587CD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71" y="167000"/>
            <a:ext cx="8267700" cy="7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52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631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1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99521" y="6336353"/>
            <a:ext cx="20574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C5C32F5D-50C8-4FFD-B8F3-44DE1124E836}"/>
              </a:ext>
            </a:extLst>
          </p:cNvPr>
          <p:cNvCxnSpPr/>
          <p:nvPr userDrawn="1"/>
        </p:nvCxnSpPr>
        <p:spPr>
          <a:xfrm>
            <a:off x="360000" y="972000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316921" y="6247118"/>
            <a:ext cx="864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360000" y="6336353"/>
            <a:ext cx="864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Dipartimento Presidenza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</a:t>
            </a:r>
            <a:r>
              <a:rPr lang="it-IT" dirty="0" err="1">
                <a:solidFill>
                  <a:schemeClr val="tx1"/>
                </a:solidFill>
              </a:rPr>
              <a:t>AdG</a:t>
            </a:r>
            <a:r>
              <a:rPr lang="it-IT" dirty="0">
                <a:solidFill>
                  <a:schemeClr val="tx1"/>
                </a:solidFill>
              </a:rPr>
              <a:t> Unica FESR – FSE</a:t>
            </a:r>
          </a:p>
          <a:p>
            <a:pPr>
              <a:defRPr/>
            </a:pPr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999" y="1122363"/>
            <a:ext cx="859692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71" y="167000"/>
            <a:ext cx="8267700" cy="7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72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03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22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43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18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04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53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87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5A730-D846-4577-BE34-4315F61B728C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41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9D77B07-29F8-4498-916C-146C89E690CB}"/>
              </a:ext>
            </a:extLst>
          </p:cNvPr>
          <p:cNvSpPr txBox="1"/>
          <p:nvPr/>
        </p:nvSpPr>
        <p:spPr>
          <a:xfrm>
            <a:off x="359999" y="1337481"/>
            <a:ext cx="8542045" cy="8309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b="1" dirty="0">
                <a:solidFill>
                  <a:srgbClr val="0070C0"/>
                </a:solidFill>
                <a:sym typeface="Helvetica"/>
              </a:rPr>
              <a:t>Comitato di Sorveglianza Unico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b="1" dirty="0">
                <a:solidFill>
                  <a:srgbClr val="0070C0"/>
                </a:solidFill>
                <a:sym typeface="Helvetica"/>
              </a:rPr>
              <a:t>Programmi Regionali Abruzzo FESR e FSE+ 2021-2027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619DC46-F542-45F4-9A34-6D250131FBEF}"/>
              </a:ext>
            </a:extLst>
          </p:cNvPr>
          <p:cNvSpPr txBox="1"/>
          <p:nvPr/>
        </p:nvSpPr>
        <p:spPr>
          <a:xfrm>
            <a:off x="478040" y="3830936"/>
            <a:ext cx="8424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</a:rPr>
              <a:t>POR FESR e POR FSE Abruzzo 2014 - 2020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608B35D-8D33-4524-8EE3-15EA6931D266}"/>
              </a:ext>
            </a:extLst>
          </p:cNvPr>
          <p:cNvSpPr txBox="1"/>
          <p:nvPr/>
        </p:nvSpPr>
        <p:spPr>
          <a:xfrm>
            <a:off x="2435628" y="5153077"/>
            <a:ext cx="4508829" cy="9275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1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Pescara, </a:t>
            </a:r>
            <a:r>
              <a:rPr lang="it-IT" sz="1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it-IT" sz="1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 dicembre 2025</a:t>
            </a:r>
            <a:endParaRPr lang="it-IT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1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Sala Consiliare del Comune di Pescara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Piazza Italia</a:t>
            </a:r>
            <a:endParaRPr lang="it-IT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9D77B07-29F8-4498-916C-146C89E690CB}"/>
              </a:ext>
            </a:extLst>
          </p:cNvPr>
          <p:cNvSpPr txBox="1"/>
          <p:nvPr/>
        </p:nvSpPr>
        <p:spPr>
          <a:xfrm>
            <a:off x="359999" y="2753721"/>
            <a:ext cx="8640700" cy="10772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 defTabSz="914400" hangingPunct="0"/>
            <a:r>
              <a:rPr lang="it-IT" sz="3200" b="1" dirty="0">
                <a:solidFill>
                  <a:srgbClr val="0070C0"/>
                </a:solidFill>
              </a:rPr>
              <a:t>Informativa sulle attività </a:t>
            </a:r>
          </a:p>
          <a:p>
            <a:pPr algn="ctr" defTabSz="914400" hangingPunct="0"/>
            <a:r>
              <a:rPr lang="it-IT" sz="3200" b="1" dirty="0">
                <a:solidFill>
                  <a:srgbClr val="0070C0"/>
                </a:solidFill>
              </a:rPr>
              <a:t>dell’Autorità di Certificazione</a:t>
            </a:r>
          </a:p>
        </p:txBody>
      </p:sp>
      <p:pic>
        <p:nvPicPr>
          <p:cNvPr id="10" name="Immagine 9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517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8204BBB-A05F-4873-A402-19FD30EE4027}"/>
              </a:ext>
            </a:extLst>
          </p:cNvPr>
          <p:cNvSpPr txBox="1"/>
          <p:nvPr/>
        </p:nvSpPr>
        <p:spPr>
          <a:xfrm>
            <a:off x="241945" y="1085858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FESR ABRUZZO 2014/2020 – Anno 2025 – Attività Svolte </a:t>
            </a: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26AB84AE-2CEF-4B40-8E74-D532589621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4948932"/>
              </p:ext>
            </p:extLst>
          </p:nvPr>
        </p:nvGraphicFramePr>
        <p:xfrm>
          <a:off x="440130" y="1524002"/>
          <a:ext cx="8263603" cy="4444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499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8204BBB-A05F-4873-A402-19FD30EE4027}"/>
              </a:ext>
            </a:extLst>
          </p:cNvPr>
          <p:cNvSpPr txBox="1"/>
          <p:nvPr/>
        </p:nvSpPr>
        <p:spPr>
          <a:xfrm>
            <a:off x="241945" y="1085858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FESR ABRUZZO 2014/2020 – Anno 2025 – Attività Svolte </a:t>
            </a: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26AB84AE-2CEF-4B40-8E74-D532589621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2104334"/>
              </p:ext>
            </p:extLst>
          </p:nvPr>
        </p:nvGraphicFramePr>
        <p:xfrm>
          <a:off x="440130" y="2116667"/>
          <a:ext cx="7983605" cy="1998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3649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252413" y="1039440"/>
            <a:ext cx="8639175" cy="498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z="1800" b="1" dirty="0">
                <a:solidFill>
                  <a:srgbClr val="002060"/>
                </a:solidFill>
                <a:latin typeface="Calibri-Light"/>
                <a:ea typeface="+mn-ea"/>
                <a:cs typeface="+mn-cs"/>
              </a:rPr>
              <a:t>POR</a:t>
            </a:r>
            <a:r>
              <a:rPr lang="it-IT" sz="2000" dirty="0">
                <a:solidFill>
                  <a:srgbClr val="002060"/>
                </a:solidFill>
                <a:ea typeface="+mn-ea"/>
                <a:cs typeface="+mn-cs"/>
              </a:rPr>
              <a:t> </a:t>
            </a:r>
            <a:r>
              <a:rPr lang="it-IT" sz="1800" b="1" dirty="0">
                <a:solidFill>
                  <a:srgbClr val="002060"/>
                </a:solidFill>
                <a:latin typeface="Calibri-Light"/>
                <a:ea typeface="+mn-ea"/>
                <a:cs typeface="+mn-cs"/>
              </a:rPr>
              <a:t>FSE ABRUZZO 2014-2020 - CCI 2014IT05SFOP009</a:t>
            </a:r>
          </a:p>
        </p:txBody>
      </p:sp>
      <p:graphicFrame>
        <p:nvGraphicFramePr>
          <p:cNvPr id="6" name="Segnaposto contenut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9855637"/>
              </p:ext>
            </p:extLst>
          </p:nvPr>
        </p:nvGraphicFramePr>
        <p:xfrm>
          <a:off x="482600" y="1683657"/>
          <a:ext cx="8043333" cy="4282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442">
                  <a:extLst>
                    <a:ext uri="{9D8B030D-6E8A-4147-A177-3AD203B41FA5}">
                      <a16:colId xmlns:a16="http://schemas.microsoft.com/office/drawing/2014/main" val="1447349561"/>
                    </a:ext>
                  </a:extLst>
                </a:gridCol>
                <a:gridCol w="1827584">
                  <a:extLst>
                    <a:ext uri="{9D8B030D-6E8A-4147-A177-3AD203B41FA5}">
                      <a16:colId xmlns:a16="http://schemas.microsoft.com/office/drawing/2014/main" val="2942471024"/>
                    </a:ext>
                  </a:extLst>
                </a:gridCol>
                <a:gridCol w="1457856">
                  <a:extLst>
                    <a:ext uri="{9D8B030D-6E8A-4147-A177-3AD203B41FA5}">
                      <a16:colId xmlns:a16="http://schemas.microsoft.com/office/drawing/2014/main" val="2536762952"/>
                    </a:ext>
                  </a:extLst>
                </a:gridCol>
                <a:gridCol w="2443451">
                  <a:extLst>
                    <a:ext uri="{9D8B030D-6E8A-4147-A177-3AD203B41FA5}">
                      <a16:colId xmlns:a16="http://schemas.microsoft.com/office/drawing/2014/main" val="2260491685"/>
                    </a:ext>
                  </a:extLst>
                </a:gridCol>
              </a:tblGrid>
              <a:tr h="62015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rgbClr val="002060"/>
                          </a:solidFill>
                        </a:rPr>
                        <a:t>AVANZAMENTO</a:t>
                      </a:r>
                      <a:r>
                        <a:rPr lang="it-IT" sz="1800" baseline="0" dirty="0">
                          <a:solidFill>
                            <a:srgbClr val="002060"/>
                          </a:solidFill>
                        </a:rPr>
                        <a:t> DELLA SPESA</a:t>
                      </a:r>
                      <a:endParaRPr lang="it-IT" sz="1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759810"/>
                  </a:ext>
                </a:extLst>
              </a:tr>
              <a:tr h="3019282"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DOTAZIONE FINANZIARIA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A SEGUITO DELLA RIPROGRAMMAZIONE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it-IT" sz="1600" b="0" dirty="0">
                          <a:solidFill>
                            <a:srgbClr val="002060"/>
                          </a:solidFill>
                        </a:rPr>
                        <a:t>Versione 6.1 approvata con decisione </a:t>
                      </a:r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C(2021)2657 </a:t>
                      </a:r>
                      <a:r>
                        <a:rPr lang="it-IT" sz="1600" b="0" dirty="0" err="1">
                          <a:solidFill>
                            <a:srgbClr val="002060"/>
                          </a:solidFill>
                        </a:rPr>
                        <a:t>final</a:t>
                      </a:r>
                      <a:r>
                        <a:rPr lang="it-IT" sz="1600" b="0" dirty="0">
                          <a:solidFill>
                            <a:srgbClr val="002060"/>
                          </a:solidFill>
                        </a:rPr>
                        <a:t> del 15/04/2021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 CERTIFICATA ANNO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CONTABILE 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2023-2025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(al </a:t>
                      </a:r>
                      <a:r>
                        <a:rPr lang="it-IT" sz="18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/07/2025)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 CERTIFICATA ANNO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SOLARE 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2025 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CUMULATA CERTIFICATA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AL NETTO</a:t>
                      </a:r>
                      <a:r>
                        <a:rPr lang="it-IT" sz="18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DELLE</a:t>
                      </a:r>
                      <a:r>
                        <a:rPr lang="it-IT" sz="1800" b="0" baseline="0" dirty="0">
                          <a:solidFill>
                            <a:srgbClr val="002060"/>
                          </a:solidFill>
                        </a:rPr>
                        <a:t> RETTIFICHE</a:t>
                      </a:r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 OPERATI NEI CONTI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290731"/>
                  </a:ext>
                </a:extLst>
              </a:tr>
              <a:tr h="6431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€ </a:t>
                      </a:r>
                      <a:r>
                        <a:rPr lang="it-IT" sz="18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138.503.150</a:t>
                      </a:r>
                      <a:r>
                        <a:rPr lang="it-IT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,00 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€ 19.050.337,58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€ 798.118,01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€ 105.242.812,00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860761"/>
                  </a:ext>
                </a:extLst>
              </a:tr>
            </a:tbl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5350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543376" y="1435357"/>
            <a:ext cx="83844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rgbClr val="002060"/>
                </a:solidFill>
                <a:latin typeface="Calibri-Light"/>
              </a:rPr>
              <a:t>POR FSE ABRUZZO 2014/2020. AVANZAMENTO </a:t>
            </a:r>
            <a:r>
              <a:rPr lang="it-IT" sz="1600" b="1" i="0" u="none" strike="noStrike" baseline="0" dirty="0">
                <a:solidFill>
                  <a:srgbClr val="002060"/>
                </a:solidFill>
                <a:latin typeface="Calibri-Light"/>
              </a:rPr>
              <a:t>DELLA SPESA PER ASSE AL 22/07/2025</a:t>
            </a:r>
            <a:endParaRPr lang="it-IT" sz="16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42888"/>
              </p:ext>
            </p:extLst>
          </p:nvPr>
        </p:nvGraphicFramePr>
        <p:xfrm>
          <a:off x="369698" y="2019625"/>
          <a:ext cx="8384493" cy="3932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8535">
                  <a:extLst>
                    <a:ext uri="{9D8B030D-6E8A-4147-A177-3AD203B41FA5}">
                      <a16:colId xmlns:a16="http://schemas.microsoft.com/office/drawing/2014/main" val="3590487938"/>
                    </a:ext>
                  </a:extLst>
                </a:gridCol>
                <a:gridCol w="1881962">
                  <a:extLst>
                    <a:ext uri="{9D8B030D-6E8A-4147-A177-3AD203B41FA5}">
                      <a16:colId xmlns:a16="http://schemas.microsoft.com/office/drawing/2014/main" val="350450451"/>
                    </a:ext>
                  </a:extLst>
                </a:gridCol>
                <a:gridCol w="1830771">
                  <a:extLst>
                    <a:ext uri="{9D8B030D-6E8A-4147-A177-3AD203B41FA5}">
                      <a16:colId xmlns:a16="http://schemas.microsoft.com/office/drawing/2014/main" val="2251005304"/>
                    </a:ext>
                  </a:extLst>
                </a:gridCol>
                <a:gridCol w="1373225">
                  <a:extLst>
                    <a:ext uri="{9D8B030D-6E8A-4147-A177-3AD203B41FA5}">
                      <a16:colId xmlns:a16="http://schemas.microsoft.com/office/drawing/2014/main" val="3763586258"/>
                    </a:ext>
                  </a:extLst>
                </a:gridCol>
              </a:tblGrid>
              <a:tr h="800963">
                <a:tc>
                  <a:txBody>
                    <a:bodyPr/>
                    <a:lstStyle/>
                    <a:p>
                      <a:pPr algn="l"/>
                      <a:endParaRPr lang="it-IT" sz="1100" dirty="0">
                        <a:latin typeface="+mn-lt"/>
                      </a:endParaRPr>
                    </a:p>
                    <a:p>
                      <a:pPr algn="l"/>
                      <a:endParaRPr lang="it-IT" sz="1100" dirty="0">
                        <a:latin typeface="+mn-lt"/>
                      </a:endParaRPr>
                    </a:p>
                    <a:p>
                      <a:pPr algn="l"/>
                      <a:r>
                        <a:rPr lang="it-IT" sz="11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dirty="0">
                        <a:latin typeface="+mn-lt"/>
                      </a:endParaRPr>
                    </a:p>
                    <a:p>
                      <a:pPr algn="ctr"/>
                      <a:r>
                        <a:rPr lang="it-IT" sz="1100" dirty="0">
                          <a:latin typeface="+mn-lt"/>
                        </a:rPr>
                        <a:t>DOTAZIONE FINANZIARIA</a:t>
                      </a:r>
                    </a:p>
                    <a:p>
                      <a:pPr algn="ctr"/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latin typeface="+mn-lt"/>
                        </a:rPr>
                        <a:t>TOTALE SPESA CUMULATA CERTIFICATA </a:t>
                      </a:r>
                      <a:r>
                        <a:rPr lang="it-IT" sz="1100" baseline="0" dirty="0"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latin typeface="+mn-lt"/>
                        </a:rPr>
                        <a:t>AL NETTO</a:t>
                      </a:r>
                      <a:r>
                        <a:rPr lang="it-IT" sz="1100" baseline="0" dirty="0">
                          <a:latin typeface="+mn-lt"/>
                        </a:rPr>
                        <a:t> </a:t>
                      </a:r>
                      <a:r>
                        <a:rPr lang="it-IT" sz="1100" dirty="0">
                          <a:latin typeface="+mn-lt"/>
                        </a:rPr>
                        <a:t>DELLE</a:t>
                      </a:r>
                      <a:r>
                        <a:rPr lang="it-IT" sz="1100" baseline="0" dirty="0">
                          <a:latin typeface="+mn-lt"/>
                        </a:rPr>
                        <a:t> </a:t>
                      </a:r>
                      <a:r>
                        <a:rPr lang="it-IT" sz="1100" dirty="0">
                          <a:latin typeface="+mn-lt"/>
                        </a:rPr>
                        <a:t>RETTIFICHE OPERATE NEI CONTI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dirty="0">
                        <a:latin typeface="+mn-lt"/>
                      </a:endParaRPr>
                    </a:p>
                    <a:p>
                      <a:pPr algn="ctr"/>
                      <a:r>
                        <a:rPr lang="it-IT" sz="1100" dirty="0">
                          <a:latin typeface="+mn-lt"/>
                        </a:rPr>
                        <a:t>AVANZAMENTO</a:t>
                      </a:r>
                      <a:r>
                        <a:rPr lang="it-IT" sz="1100" baseline="0" dirty="0">
                          <a:latin typeface="+mn-lt"/>
                        </a:rPr>
                        <a:t> DELLA SPESA</a:t>
                      </a:r>
                    </a:p>
                    <a:p>
                      <a:pPr algn="ctr"/>
                      <a:r>
                        <a:rPr lang="it-IT" sz="1100" baseline="0" dirty="0">
                          <a:latin typeface="+mn-lt"/>
                        </a:rPr>
                        <a:t> (%)</a:t>
                      </a:r>
                      <a:endParaRPr lang="it-IT" sz="11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02812"/>
                  </a:ext>
                </a:extLst>
              </a:tr>
              <a:tr h="473119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it-IT" sz="11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91.807.310,00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</a:t>
                      </a:r>
                      <a:endParaRPr lang="it-IT" sz="1100" b="0" i="0" u="sng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66.584.091,57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72,53%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4968460"/>
                  </a:ext>
                </a:extLst>
              </a:tr>
              <a:tr h="562587"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Asse</a:t>
                      </a:r>
                      <a:r>
                        <a:rPr lang="it-IT" sz="11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 2</a:t>
                      </a:r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it-IT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- I</a:t>
                      </a:r>
                      <a:r>
                        <a:rPr lang="it-IT" sz="11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18.784.066,00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it-IT" sz="11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15.402.726,82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8717601"/>
                  </a:ext>
                </a:extLst>
              </a:tr>
              <a:tr h="473119"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18.096.552,00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</a:t>
                      </a:r>
                      <a:endParaRPr lang="it-IT" sz="1100" b="0" i="0" u="sng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15.149.921,54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83,72%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9769620"/>
                  </a:ext>
                </a:extLst>
              </a:tr>
              <a:tr h="562587"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it-IT" sz="11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4.275.096,00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3.215.275,84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100" b="0" i="0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75,21%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6961461"/>
                  </a:ext>
                </a:extLst>
              </a:tr>
              <a:tr h="440323"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5.540.126,00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4.890.796,23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4739308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138.503.150,00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105.242.812,00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75,99%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1975830"/>
                  </a:ext>
                </a:extLst>
              </a:tr>
            </a:tbl>
          </a:graphicData>
        </a:graphic>
      </p:graphicFrame>
      <p:pic>
        <p:nvPicPr>
          <p:cNvPr id="8" name="Immagine 7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87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 bwMode="auto">
          <a:xfrm>
            <a:off x="252413" y="1039440"/>
            <a:ext cx="8639175" cy="78438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</a:pPr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2014/2020. TABELLA RIEPILOGATIVA AL 22/07/2025</a:t>
            </a: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4168017153"/>
              </p:ext>
            </p:extLst>
          </p:nvPr>
        </p:nvGraphicFramePr>
        <p:xfrm>
          <a:off x="1524000" y="1823826"/>
          <a:ext cx="6096000" cy="4279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1804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2022 - 2023 -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5" y="1858536"/>
            <a:ext cx="7345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1.0 del  06/12/2023 </a:t>
            </a:r>
            <a:r>
              <a:rPr lang="it-IT" sz="16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451483"/>
              </p:ext>
            </p:extLst>
          </p:nvPr>
        </p:nvGraphicFramePr>
        <p:xfrm>
          <a:off x="748146" y="2937933"/>
          <a:ext cx="7474857" cy="3025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608046">
                <a:tc>
                  <a:txBody>
                    <a:bodyPr/>
                    <a:lstStyle/>
                    <a:p>
                      <a:r>
                        <a:rPr lang="it-IT" sz="16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latin typeface="+mn-lt"/>
                        </a:rPr>
                        <a:t>(€)</a:t>
                      </a:r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240.735,25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2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I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76.242,13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30.451,20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158.641,99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478202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506.070,57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</a:tbl>
          </a:graphicData>
        </a:graphic>
      </p:graphicFrame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8228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2022 - 2023 -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5" y="1858536"/>
            <a:ext cx="74748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2.0 del  25/06/2024 </a:t>
            </a:r>
            <a:r>
              <a:rPr lang="it-IT" sz="16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855517"/>
              </p:ext>
            </p:extLst>
          </p:nvPr>
        </p:nvGraphicFramePr>
        <p:xfrm>
          <a:off x="748146" y="2846874"/>
          <a:ext cx="7474857" cy="32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697986">
                <a:tc>
                  <a:txBody>
                    <a:bodyPr/>
                    <a:lstStyle/>
                    <a:p>
                      <a:r>
                        <a:rPr lang="it-IT" sz="16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404097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1.898.750,00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40409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2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I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353.601,46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40409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612,00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40409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135.804,80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40409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605.233,76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482893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2.994.002,02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</a:tbl>
          </a:graphicData>
        </a:graphic>
      </p:graphicFrame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161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2023 - 2025 -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5" y="1754349"/>
            <a:ext cx="74748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 err="1">
                <a:solidFill>
                  <a:srgbClr val="002060"/>
                </a:solidFill>
              </a:rPr>
              <a:t>DdP</a:t>
            </a:r>
            <a:r>
              <a:rPr lang="it-IT" b="1" dirty="0">
                <a:solidFill>
                  <a:srgbClr val="002060"/>
                </a:solidFill>
              </a:rPr>
              <a:t> n. 3.0 del 06/08/2024 </a:t>
            </a:r>
            <a:r>
              <a:rPr lang="it-IT" sz="16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066746"/>
              </p:ext>
            </p:extLst>
          </p:nvPr>
        </p:nvGraphicFramePr>
        <p:xfrm>
          <a:off x="824516" y="2768600"/>
          <a:ext cx="7474857" cy="3107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636337">
                <a:tc>
                  <a:txBody>
                    <a:bodyPr/>
                    <a:lstStyle/>
                    <a:p>
                      <a:r>
                        <a:rPr lang="it-IT" sz="16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 </a:t>
                      </a:r>
                      <a:r>
                        <a:rPr lang="it-IT" sz="16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96448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6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7.026.000,00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96448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2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I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96448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96448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96448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488771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7.026.000,00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</a:tbl>
          </a:graphicData>
        </a:graphic>
      </p:graphicFrame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187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2022 - 2023 -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6" y="1858536"/>
            <a:ext cx="74748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4.0 del 28/10/2024 </a:t>
            </a:r>
            <a:r>
              <a:rPr lang="it-IT" sz="16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42093"/>
              </p:ext>
            </p:extLst>
          </p:nvPr>
        </p:nvGraphicFramePr>
        <p:xfrm>
          <a:off x="748146" y="2846874"/>
          <a:ext cx="7474857" cy="3130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642264">
                <a:tc>
                  <a:txBody>
                    <a:bodyPr/>
                    <a:lstStyle/>
                    <a:p>
                      <a:r>
                        <a:rPr lang="it-IT" sz="16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99214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6.648.750,52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99214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2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I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- 285.325,09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99214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- 316.042,32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99214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1.063.794,16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99214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614.969,71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492182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7.726.146,98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</a:tbl>
          </a:graphicData>
        </a:graphic>
      </p:graphicFrame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2696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2022 - 2023 -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6" y="1858536"/>
            <a:ext cx="747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5.0 del 11/07/2025 </a:t>
            </a:r>
            <a:endParaRPr lang="it-IT" sz="16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096220"/>
              </p:ext>
            </p:extLst>
          </p:nvPr>
        </p:nvGraphicFramePr>
        <p:xfrm>
          <a:off x="748146" y="2600654"/>
          <a:ext cx="7845521" cy="3571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8387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887134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633585">
                <a:tc>
                  <a:txBody>
                    <a:bodyPr/>
                    <a:lstStyle/>
                    <a:p>
                      <a:r>
                        <a:rPr lang="it-IT" sz="1600" dirty="0">
                          <a:latin typeface="+mn-lt"/>
                        </a:rPr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1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Occupazione (OT8)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139.486,97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2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I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nclusione sociale e lotta alla povertà (OT9)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270.385,17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3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Istruzione e formazione (OT10)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393.006,59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4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r>
                        <a:rPr lang="it-IT" sz="16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Capacità istituzionale ed amministrativa (OT11)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                              39.335,52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Asse 5 </a:t>
                      </a:r>
                      <a:r>
                        <a:rPr lang="it-IT" sz="1600" dirty="0">
                          <a:solidFill>
                            <a:srgbClr val="002060"/>
                          </a:solidFill>
                          <a:latin typeface="+mn-lt"/>
                        </a:rPr>
                        <a:t>- </a:t>
                      </a:r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Assistenza tecnica</a:t>
                      </a:r>
                      <a:endParaRPr lang="it-IT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  34.574,80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485531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                         798.118,01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</a:tbl>
          </a:graphicData>
        </a:graphic>
      </p:graphicFrame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467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252413" y="1039440"/>
            <a:ext cx="8639175" cy="498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defTabSz="457200"/>
            <a:r>
              <a:rPr lang="it-IT" sz="1800" b="1" dirty="0">
                <a:solidFill>
                  <a:srgbClr val="002060"/>
                </a:solidFill>
                <a:latin typeface="Calibri-Light"/>
                <a:ea typeface="+mn-ea"/>
                <a:cs typeface="+mn-cs"/>
              </a:rPr>
              <a:t>POR FESR ABRUZZO 2014-2020 - CCI 2014IT16RFOP004</a:t>
            </a:r>
          </a:p>
        </p:txBody>
      </p:sp>
      <p:graphicFrame>
        <p:nvGraphicFramePr>
          <p:cNvPr id="5" name="Segnaposto contenut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163964"/>
              </p:ext>
            </p:extLst>
          </p:nvPr>
        </p:nvGraphicFramePr>
        <p:xfrm>
          <a:off x="580030" y="1683657"/>
          <a:ext cx="8154537" cy="4287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119">
                  <a:extLst>
                    <a:ext uri="{9D8B030D-6E8A-4147-A177-3AD203B41FA5}">
                      <a16:colId xmlns:a16="http://schemas.microsoft.com/office/drawing/2014/main" val="1447349561"/>
                    </a:ext>
                  </a:extLst>
                </a:gridCol>
                <a:gridCol w="1795223">
                  <a:extLst>
                    <a:ext uri="{9D8B030D-6E8A-4147-A177-3AD203B41FA5}">
                      <a16:colId xmlns:a16="http://schemas.microsoft.com/office/drawing/2014/main" val="2942471024"/>
                    </a:ext>
                  </a:extLst>
                </a:gridCol>
                <a:gridCol w="1820698">
                  <a:extLst>
                    <a:ext uri="{9D8B030D-6E8A-4147-A177-3AD203B41FA5}">
                      <a16:colId xmlns:a16="http://schemas.microsoft.com/office/drawing/2014/main" val="2536762952"/>
                    </a:ext>
                  </a:extLst>
                </a:gridCol>
                <a:gridCol w="2218497">
                  <a:extLst>
                    <a:ext uri="{9D8B030D-6E8A-4147-A177-3AD203B41FA5}">
                      <a16:colId xmlns:a16="http://schemas.microsoft.com/office/drawing/2014/main" val="1195965959"/>
                    </a:ext>
                  </a:extLst>
                </a:gridCol>
              </a:tblGrid>
              <a:tr h="62015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rgbClr val="002060"/>
                          </a:solidFill>
                        </a:rPr>
                        <a:t>AVANZAMENTO</a:t>
                      </a:r>
                      <a:r>
                        <a:rPr lang="it-IT" sz="1800" baseline="0" dirty="0">
                          <a:solidFill>
                            <a:srgbClr val="002060"/>
                          </a:solidFill>
                        </a:rPr>
                        <a:t> DELLA SPESA</a:t>
                      </a:r>
                      <a:endParaRPr lang="it-IT" sz="180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it-IT" sz="8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759810"/>
                  </a:ext>
                </a:extLst>
              </a:tr>
              <a:tr h="3019282"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DOTAZIONE FINANZIARIA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A SEGUITO DELLA RIPROGRAMMAZIONE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it-IT" sz="1600" b="0" dirty="0">
                          <a:solidFill>
                            <a:srgbClr val="002060"/>
                          </a:solidFill>
                        </a:rPr>
                        <a:t>Versione 9.0 approvata con decisione </a:t>
                      </a:r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C(2022)9379 </a:t>
                      </a:r>
                      <a:r>
                        <a:rPr lang="it-IT" sz="1600" b="0" dirty="0" err="1">
                          <a:solidFill>
                            <a:srgbClr val="002060"/>
                          </a:solidFill>
                        </a:rPr>
                        <a:t>final</a:t>
                      </a:r>
                      <a:r>
                        <a:rPr lang="it-IT" sz="1600" b="0" dirty="0">
                          <a:solidFill>
                            <a:srgbClr val="002060"/>
                          </a:solidFill>
                        </a:rPr>
                        <a:t> del 08/12/2022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 CERTIFICATA ANNO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CONTABILE 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2023-2025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(al 29/07/2025)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 CERTIFICATA ANNO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SOLARE 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2025 </a:t>
                      </a:r>
                    </a:p>
                    <a:p>
                      <a:pPr algn="ctr"/>
                      <a:endParaRPr lang="it-IT" sz="1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TOTALE SPESA CUMULATA CERTIFICATA DALL’INIZIO DEL PROGRAMMA </a:t>
                      </a:r>
                    </a:p>
                    <a:p>
                      <a:pPr algn="ctr"/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AL NETTO</a:t>
                      </a:r>
                      <a:r>
                        <a:rPr lang="it-IT" sz="18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it-IT" sz="1800" b="0" dirty="0">
                          <a:solidFill>
                            <a:srgbClr val="002060"/>
                          </a:solidFill>
                        </a:rPr>
                        <a:t>DEI RITIRI OPERATI NEI CONTI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290731"/>
                  </a:ext>
                </a:extLst>
              </a:tr>
              <a:tr h="6431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€ </a:t>
                      </a:r>
                      <a:r>
                        <a:rPr lang="it-IT" sz="18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275.509.780</a:t>
                      </a:r>
                      <a:r>
                        <a:rPr lang="it-IT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,00 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€ 61.415.438,93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€ 4.733.076,52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€ 222.175.972,23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860761"/>
                  </a:ext>
                </a:extLst>
              </a:tr>
            </a:tbl>
          </a:graphicData>
        </a:graphic>
      </p:graphicFrame>
      <p:pic>
        <p:nvPicPr>
          <p:cNvPr id="6" name="Immagine 5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3137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7" y="1540933"/>
            <a:ext cx="8419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</a:t>
            </a:r>
            <a:endParaRPr lang="it-IT" sz="1800" b="1" i="0" u="none" strike="noStrike" baseline="0" dirty="0">
              <a:solidFill>
                <a:srgbClr val="002060"/>
              </a:solidFill>
              <a:latin typeface="Calibri-Light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Anno Contabile 2022 - 2023 -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8146" y="2607733"/>
            <a:ext cx="721544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sz="2000" b="1" dirty="0">
                <a:solidFill>
                  <a:srgbClr val="002060"/>
                </a:solidFill>
              </a:rPr>
              <a:t>DdP </a:t>
            </a:r>
            <a:r>
              <a:rPr lang="it-IT" sz="2000" b="1" u="sng" dirty="0">
                <a:solidFill>
                  <a:srgbClr val="002060"/>
                </a:solidFill>
              </a:rPr>
              <a:t>Finale</a:t>
            </a:r>
            <a:r>
              <a:rPr lang="it-IT" sz="2000" b="1" dirty="0">
                <a:solidFill>
                  <a:srgbClr val="002060"/>
                </a:solidFill>
              </a:rPr>
              <a:t> di Pagamento n. 6.0 del 22/07/2025 </a:t>
            </a:r>
            <a:r>
              <a:rPr lang="it-IT" sz="2000" b="1" u="sng" dirty="0">
                <a:solidFill>
                  <a:srgbClr val="002060"/>
                </a:solidFill>
              </a:rPr>
              <a:t>senza avanzamento di spesa </a:t>
            </a:r>
            <a:r>
              <a:rPr lang="it-IT" sz="2000" b="1" dirty="0">
                <a:solidFill>
                  <a:srgbClr val="002060"/>
                </a:solidFill>
              </a:rPr>
              <a:t>(cfr. art. 14 Reg. (UE) 795/2024 di modifica degli artt. 135 e 138 del Reg. (UE) 1303/2013)</a:t>
            </a:r>
          </a:p>
          <a:p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6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8184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8204BBB-A05F-4873-A402-19FD30EE4027}"/>
              </a:ext>
            </a:extLst>
          </p:cNvPr>
          <p:cNvSpPr txBox="1"/>
          <p:nvPr/>
        </p:nvSpPr>
        <p:spPr>
          <a:xfrm>
            <a:off x="241945" y="1085858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– Anno 2025 – Attività Svolte </a:t>
            </a: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26AB84AE-2CEF-4B40-8E74-D532589621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1923400"/>
              </p:ext>
            </p:extLst>
          </p:nvPr>
        </p:nvGraphicFramePr>
        <p:xfrm>
          <a:off x="440131" y="1588320"/>
          <a:ext cx="8178936" cy="4465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440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8204BBB-A05F-4873-A402-19FD30EE4027}"/>
              </a:ext>
            </a:extLst>
          </p:cNvPr>
          <p:cNvSpPr txBox="1"/>
          <p:nvPr/>
        </p:nvSpPr>
        <p:spPr>
          <a:xfrm>
            <a:off x="241945" y="1085858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FSE ABRUZZO 2014/2020 – Anno 2025 – Attività Svolte </a:t>
            </a: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26AB84AE-2CEF-4B40-8E74-D532589621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013450"/>
              </p:ext>
            </p:extLst>
          </p:nvPr>
        </p:nvGraphicFramePr>
        <p:xfrm>
          <a:off x="440131" y="2048933"/>
          <a:ext cx="8356736" cy="291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1045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3F9EAF90-58DC-4168-BF6F-95E61BCC383D}"/>
              </a:ext>
            </a:extLst>
          </p:cNvPr>
          <p:cNvSpPr txBox="1">
            <a:spLocks/>
          </p:cNvSpPr>
          <p:nvPr/>
        </p:nvSpPr>
        <p:spPr>
          <a:xfrm>
            <a:off x="466770" y="2877654"/>
            <a:ext cx="8309609" cy="55134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</a:pPr>
            <a:r>
              <a:rPr lang="it-IT" altLang="it-IT" sz="4000" dirty="0">
                <a:solidFill>
                  <a:srgbClr val="002060"/>
                </a:solidFill>
              </a:rPr>
              <a:t>Grazie per l’attenzione</a:t>
            </a:r>
          </a:p>
          <a:p>
            <a:pPr algn="ctr" defTabSz="914400"/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5" name="Immagine 4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594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0" y="1116419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002060"/>
                </a:solidFill>
                <a:latin typeface="Calibri-Light"/>
              </a:rPr>
              <a:t>POR FESR ABRUZZO 2014/2020 - AVANZAMENTO </a:t>
            </a:r>
            <a:r>
              <a:rPr lang="it-IT" sz="1600" b="1" i="0" u="none" strike="noStrike" baseline="0" dirty="0">
                <a:solidFill>
                  <a:srgbClr val="002060"/>
                </a:solidFill>
                <a:latin typeface="Calibri-Light"/>
              </a:rPr>
              <a:t>DELLA SPESA PER ASSE AL 29/07/2025</a:t>
            </a:r>
            <a:endParaRPr lang="it-IT" sz="16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22597"/>
              </p:ext>
            </p:extLst>
          </p:nvPr>
        </p:nvGraphicFramePr>
        <p:xfrm>
          <a:off x="445068" y="1618664"/>
          <a:ext cx="8253864" cy="4522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495">
                  <a:extLst>
                    <a:ext uri="{9D8B030D-6E8A-4147-A177-3AD203B41FA5}">
                      <a16:colId xmlns:a16="http://schemas.microsoft.com/office/drawing/2014/main" val="3590487938"/>
                    </a:ext>
                  </a:extLst>
                </a:gridCol>
                <a:gridCol w="1169581">
                  <a:extLst>
                    <a:ext uri="{9D8B030D-6E8A-4147-A177-3AD203B41FA5}">
                      <a16:colId xmlns:a16="http://schemas.microsoft.com/office/drawing/2014/main" val="350450451"/>
                    </a:ext>
                  </a:extLst>
                </a:gridCol>
                <a:gridCol w="1822218">
                  <a:extLst>
                    <a:ext uri="{9D8B030D-6E8A-4147-A177-3AD203B41FA5}">
                      <a16:colId xmlns:a16="http://schemas.microsoft.com/office/drawing/2014/main" val="2251005304"/>
                    </a:ext>
                  </a:extLst>
                </a:gridCol>
                <a:gridCol w="1190570">
                  <a:extLst>
                    <a:ext uri="{9D8B030D-6E8A-4147-A177-3AD203B41FA5}">
                      <a16:colId xmlns:a16="http://schemas.microsoft.com/office/drawing/2014/main" val="3763586258"/>
                    </a:ext>
                  </a:extLst>
                </a:gridCol>
              </a:tblGrid>
              <a:tr h="769940">
                <a:tc>
                  <a:txBody>
                    <a:bodyPr/>
                    <a:lstStyle/>
                    <a:p>
                      <a:endParaRPr lang="it-IT" sz="1100" dirty="0"/>
                    </a:p>
                    <a:p>
                      <a:r>
                        <a:rPr lang="it-IT" sz="1100"/>
                        <a:t>ASSE</a:t>
                      </a:r>
                      <a:endParaRPr lang="it-IT" sz="11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DOTAZIONE FINANZIARIA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TOTALE SPESA CUMULATA CERTIFICATA </a:t>
                      </a:r>
                      <a:r>
                        <a:rPr lang="it-IT" sz="1100" baseline="0" dirty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AL NETTO</a:t>
                      </a:r>
                      <a:r>
                        <a:rPr lang="it-IT" sz="1100" baseline="0" dirty="0"/>
                        <a:t> </a:t>
                      </a:r>
                      <a:r>
                        <a:rPr lang="it-IT" sz="1100" dirty="0"/>
                        <a:t>DEI RITIRI OPERATI</a:t>
                      </a:r>
                      <a:r>
                        <a:rPr lang="it-IT" sz="1100" baseline="0" dirty="0"/>
                        <a:t> NEI CONTI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AVANZAMENTO</a:t>
                      </a:r>
                      <a:r>
                        <a:rPr lang="it-IT" sz="1100" baseline="0" dirty="0"/>
                        <a:t> DELLA SPESA</a:t>
                      </a:r>
                    </a:p>
                    <a:p>
                      <a:pPr algn="ctr"/>
                      <a:r>
                        <a:rPr lang="it-IT" sz="1100" baseline="0" dirty="0"/>
                        <a:t> (%)</a:t>
                      </a:r>
                      <a:endParaRPr lang="it-IT" sz="11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02812"/>
                  </a:ext>
                </a:extLst>
              </a:tr>
              <a:tr h="326899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30.180.774,00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24.817.598,78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82,23 %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968460"/>
                  </a:ext>
                </a:extLst>
              </a:tr>
              <a:tr h="329609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26.000.000,00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25.604.569,53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 98,48 %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8717601"/>
                  </a:ext>
                </a:extLst>
              </a:tr>
              <a:tr h="368241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135.749.226,00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97.782.581,07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72,03 %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9769620"/>
                  </a:ext>
                </a:extLst>
              </a:tr>
              <a:tr h="31897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14.560.740,00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11.198.361,65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76,91 %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6961461"/>
                  </a:ext>
                </a:extLst>
              </a:tr>
              <a:tr h="35223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23.439.260,00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20.703.097,99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88,33 %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4739308"/>
                  </a:ext>
                </a:extLst>
              </a:tr>
              <a:tr h="342778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13.500.000,00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12.143.665,48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89,95 %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811707"/>
                  </a:ext>
                </a:extLst>
              </a:tr>
              <a:tr h="35223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12.750.000,00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11.140.057,65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87,37 %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329591"/>
                  </a:ext>
                </a:extLst>
              </a:tr>
              <a:tr h="376628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9.329.780,00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7.040.148,89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75,46 %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7391677"/>
                  </a:ext>
                </a:extLst>
              </a:tr>
              <a:tr h="63247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10.000.000,00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11.745.891,19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117,46 %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386118"/>
                  </a:ext>
                </a:extLst>
              </a:tr>
              <a:tr h="352237">
                <a:tc>
                  <a:txBody>
                    <a:bodyPr/>
                    <a:lstStyle/>
                    <a:p>
                      <a:r>
                        <a:rPr lang="it-IT" sz="12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rgbClr val="002060"/>
                          </a:solidFill>
                        </a:rPr>
                        <a:t>275.509.780,00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rgbClr val="002060"/>
                          </a:solidFill>
                        </a:rPr>
                        <a:t>222.175.972,23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rgbClr val="002060"/>
                          </a:solidFill>
                        </a:rPr>
                        <a:t>80,64 %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975830"/>
                  </a:ext>
                </a:extLst>
              </a:tr>
            </a:tbl>
          </a:graphicData>
        </a:graphic>
      </p:graphicFrame>
      <p:pic>
        <p:nvPicPr>
          <p:cNvPr id="7" name="Immagine 6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5166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 bwMode="auto">
          <a:xfrm>
            <a:off x="252413" y="1039441"/>
            <a:ext cx="8639175" cy="70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</a:pPr>
            <a:r>
              <a:rPr lang="it-IT" b="1" dirty="0">
                <a:solidFill>
                  <a:srgbClr val="002060"/>
                </a:solidFill>
                <a:latin typeface="Calibri-Light"/>
              </a:rPr>
              <a:t>POR FESR ABRUZZO 2014/2020. TABELLA RIEPILOGATIVA AL 29/07/2025</a:t>
            </a: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946080970"/>
              </p:ext>
            </p:extLst>
          </p:nvPr>
        </p:nvGraphicFramePr>
        <p:xfrm>
          <a:off x="1524000" y="1823826"/>
          <a:ext cx="6096000" cy="4279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logo 20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744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747423" y="1598212"/>
            <a:ext cx="76375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1.0 del  29/11/2023 </a:t>
            </a:r>
            <a:r>
              <a:rPr lang="it-IT" sz="1400" dirty="0">
                <a:solidFill>
                  <a:srgbClr val="002060"/>
                </a:solidFill>
              </a:rPr>
              <a:t>(già oggetto di comunicazione nell’informativa resa nel Comitato di Sorveglianza del 30 novembre 2023)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461028"/>
              </p:ext>
            </p:extLst>
          </p:nvPr>
        </p:nvGraphicFramePr>
        <p:xfrm>
          <a:off x="824512" y="2503718"/>
          <a:ext cx="7474857" cy="3647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363602">
                <a:tc>
                  <a:txBody>
                    <a:bodyPr/>
                    <a:lstStyle/>
                    <a:p>
                      <a:r>
                        <a:rPr lang="it-IT" sz="1100" dirty="0"/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6360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6360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6360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</a:t>
                      </a:r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 29.117.195,65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6360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6360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€ 971.418,13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261551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€ 532.366,29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  <a:tr h="254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€ 1.561.366,25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269324"/>
                  </a:ext>
                </a:extLst>
              </a:tr>
              <a:tr h="254023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955310"/>
                  </a:ext>
                </a:extLst>
              </a:tr>
              <a:tr h="418391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</a:t>
                      </a:r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 1.653.101,92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74772"/>
                  </a:ext>
                </a:extLst>
              </a:tr>
              <a:tr h="254023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€ 33.835.448,24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564043"/>
                  </a:ext>
                </a:extLst>
              </a:tr>
            </a:tbl>
          </a:graphicData>
        </a:graphic>
      </p:graphicFrame>
      <p:sp>
        <p:nvSpPr>
          <p:cNvPr id="5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399011" y="1088968"/>
            <a:ext cx="8557909" cy="465512"/>
          </a:xfrm>
        </p:spPr>
        <p:txBody>
          <a:bodyPr>
            <a:normAutofit fontScale="90000"/>
          </a:bodyPr>
          <a:lstStyle/>
          <a:p>
            <a:br>
              <a:rPr lang="it-IT" sz="2000" b="1" dirty="0">
                <a:solidFill>
                  <a:srgbClr val="002060"/>
                </a:solidFill>
                <a:latin typeface="Calibri-Light"/>
              </a:rPr>
            </a:br>
            <a:br>
              <a:rPr lang="it-IT" sz="2000" b="1" dirty="0">
                <a:solidFill>
                  <a:srgbClr val="002060"/>
                </a:solidFill>
                <a:latin typeface="Calibri-Light"/>
              </a:rPr>
            </a:br>
            <a:br>
              <a:rPr lang="it-IT" sz="2000" b="1" dirty="0">
                <a:solidFill>
                  <a:srgbClr val="002060"/>
                </a:solidFill>
                <a:latin typeface="Calibri-Light"/>
              </a:rPr>
            </a:br>
            <a:br>
              <a:rPr lang="it-IT" b="1" u="sng" dirty="0">
                <a:solidFill>
                  <a:srgbClr val="002060"/>
                </a:solidFill>
                <a:latin typeface="Calibri-Light"/>
              </a:rPr>
            </a:br>
            <a:r>
              <a:rPr lang="it-IT" sz="2000" b="1" dirty="0">
                <a:solidFill>
                  <a:srgbClr val="002060"/>
                </a:solidFill>
                <a:latin typeface="Calibri-Light"/>
              </a:rPr>
              <a:t>POR FESR ABRUZZO 2014/2020 – A.C. 2023 - 2025 - ATTIVITA’ SVOLTE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79819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FESR ABRUZZO 2014/2020 – </a:t>
            </a:r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A.C. 2023 - 2025 -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604300" y="1492827"/>
            <a:ext cx="77109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2.0 del  28/06/2024 </a:t>
            </a:r>
            <a:r>
              <a:rPr lang="it-IT" sz="14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12393"/>
              </p:ext>
            </p:extLst>
          </p:nvPr>
        </p:nvGraphicFramePr>
        <p:xfrm>
          <a:off x="824516" y="2361677"/>
          <a:ext cx="7474857" cy="375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441725">
                <a:tc>
                  <a:txBody>
                    <a:bodyPr/>
                    <a:lstStyle/>
                    <a:p>
                      <a:r>
                        <a:rPr lang="it-IT" sz="1100" dirty="0"/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</a:t>
                      </a:r>
                      <a:r>
                        <a:rPr lang="it-IT" sz="11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  <a:p>
                      <a:pPr marL="0" algn="ctr" defTabSz="914400" rtl="0" eaLnBrk="1" latinLnBrk="0" hangingPunct="1"/>
                      <a:endParaRPr lang="it-IT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5957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3.909.448,02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5957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 6.379.799,37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5957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566.671,88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5957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314.457,32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5957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1.212.906,85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268190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  <a:tr h="268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269324"/>
                  </a:ext>
                </a:extLst>
              </a:tr>
              <a:tr h="268190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65.380,44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955310"/>
                  </a:ext>
                </a:extLst>
              </a:tr>
              <a:tr h="441725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529.423,93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74772"/>
                  </a:ext>
                </a:extLst>
              </a:tr>
              <a:tr h="268190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12.978.087,81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564043"/>
                  </a:ext>
                </a:extLst>
              </a:tr>
            </a:tbl>
          </a:graphicData>
        </a:graphic>
      </p:graphicFrame>
      <p:sp>
        <p:nvSpPr>
          <p:cNvPr id="7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8" name="Immagine 7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39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Calibri-Light"/>
              </a:rPr>
              <a:t>POR FESR ABRUZZO 2014/2020 – </a:t>
            </a:r>
            <a:r>
              <a:rPr lang="it-IT" sz="1800" b="1" i="0" u="none" strike="noStrike" baseline="0" dirty="0">
                <a:solidFill>
                  <a:srgbClr val="002060"/>
                </a:solidFill>
                <a:latin typeface="Calibri-Light"/>
              </a:rPr>
              <a:t>A.C. 2023 - 2025 - ATTIVITA’ SVOLTE</a:t>
            </a:r>
            <a:endParaRPr lang="it-IT" sz="1800" b="1" i="0" u="sng" strike="noStrike" baseline="0" dirty="0">
              <a:solidFill>
                <a:srgbClr val="002060"/>
              </a:solidFill>
              <a:latin typeface="Calibri-Ligh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627431" y="1485751"/>
            <a:ext cx="6858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CERTIFICAZIONE DELLA SPESA: </a:t>
            </a:r>
          </a:p>
          <a:p>
            <a:pPr marL="285750" indent="-285750">
              <a:buFontTx/>
              <a:buChar char="-"/>
            </a:pPr>
            <a:r>
              <a:rPr lang="it-IT" b="1" dirty="0">
                <a:solidFill>
                  <a:srgbClr val="002060"/>
                </a:solidFill>
              </a:rPr>
              <a:t>DdP n. 3.0 del  30/10/2024 </a:t>
            </a:r>
            <a:r>
              <a:rPr lang="it-IT" sz="1400" dirty="0">
                <a:solidFill>
                  <a:srgbClr val="002060"/>
                </a:solidFill>
              </a:rPr>
              <a:t>(già oggetto di comunicazione nell’informativa resa nel Comitato di Sorveglianza del 12 dicembre 2024)</a:t>
            </a:r>
          </a:p>
          <a:p>
            <a:endParaRPr lang="it-IT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011238"/>
              </p:ext>
            </p:extLst>
          </p:nvPr>
        </p:nvGraphicFramePr>
        <p:xfrm>
          <a:off x="825726" y="2353733"/>
          <a:ext cx="7472437" cy="371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0114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002323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368207">
                <a:tc>
                  <a:txBody>
                    <a:bodyPr/>
                    <a:lstStyle/>
                    <a:p>
                      <a:r>
                        <a:rPr lang="it-IT" sz="1100" dirty="0"/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 </a:t>
                      </a: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371.927,07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2.839.478,04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2669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515.678,56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  <a:tr h="266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464.954,68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269324"/>
                  </a:ext>
                </a:extLst>
              </a:tr>
              <a:tr h="2669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69.756,59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955310"/>
                  </a:ext>
                </a:extLst>
              </a:tr>
              <a:tr h="439742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 dirty="0">
                          <a:solidFill>
                            <a:srgbClr val="002060"/>
                          </a:solidFill>
                        </a:rPr>
                        <a:t>5.607.031,42</a:t>
                      </a:r>
                      <a:endParaRPr lang="it-IT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74772"/>
                  </a:ext>
                </a:extLst>
              </a:tr>
              <a:tr h="2669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9.868.826,36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564043"/>
                  </a:ext>
                </a:extLst>
              </a:tr>
            </a:tbl>
          </a:graphicData>
        </a:graphic>
      </p:graphicFrame>
      <p:sp>
        <p:nvSpPr>
          <p:cNvPr id="7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Direzione Generale – DRG</a:t>
            </a:r>
          </a:p>
          <a:p>
            <a:pPr>
              <a:defRPr/>
            </a:pPr>
            <a:r>
              <a:rPr lang="it-IT" dirty="0">
                <a:solidFill>
                  <a:schemeClr val="tx1"/>
                </a:solidFill>
              </a:rPr>
              <a:t>Servizio PNRR, Aree Interne – RESTART e Certificazione – DRG011</a:t>
            </a:r>
          </a:p>
        </p:txBody>
      </p:sp>
      <p:pic>
        <p:nvPicPr>
          <p:cNvPr id="8" name="Immagine 7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8696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-Light"/>
                <a:ea typeface="+mn-ea"/>
                <a:cs typeface="+mn-cs"/>
              </a:rPr>
              <a:t>POR FESR ABRUZZO 2014/2020 – A.C. 2023 - 2025 - ATTIVITA’ SVOLTE</a:t>
            </a:r>
            <a:endParaRPr kumimoji="0" lang="it-IT" sz="18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-Light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627431" y="1485751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CERTIFICAZIONE DELLA SPESA: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DdP n. </a:t>
            </a:r>
            <a:r>
              <a:rPr lang="it-IT" b="1" dirty="0">
                <a:solidFill>
                  <a:srgbClr val="002060"/>
                </a:solidFill>
                <a:latin typeface="Calibri" panose="020F0502020204030204"/>
              </a:rPr>
              <a:t>4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.0 del  05/05/2025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27388"/>
              </p:ext>
            </p:extLst>
          </p:nvPr>
        </p:nvGraphicFramePr>
        <p:xfrm>
          <a:off x="825726" y="2321778"/>
          <a:ext cx="7792835" cy="3695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704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55213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371564">
                <a:tc>
                  <a:txBody>
                    <a:bodyPr/>
                    <a:lstStyle/>
                    <a:p>
                      <a:r>
                        <a:rPr lang="it-IT" sz="1100" dirty="0"/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 </a:t>
                      </a: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619.495,23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                                       15.598,32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1.437.336,53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765.898,15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229.775,41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6269324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1.475.913,10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88955310"/>
                  </a:ext>
                </a:extLst>
              </a:tr>
              <a:tr h="427553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                                 2.185.802,82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6074772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100" b="1" dirty="0">
                          <a:solidFill>
                            <a:srgbClr val="002060"/>
                          </a:solidFill>
                          <a:latin typeface="+mn-lt"/>
                        </a:rPr>
                        <a:t>                                 2.327.017,28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64043"/>
                  </a:ext>
                </a:extLst>
              </a:tr>
            </a:tbl>
          </a:graphicData>
        </a:graphic>
      </p:graphicFrame>
      <p:sp>
        <p:nvSpPr>
          <p:cNvPr id="7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Direzione Generale – DRG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Servizio PNRR, Aree Interne – RESTART e Certificazione – DRG011</a:t>
            </a:r>
          </a:p>
        </p:txBody>
      </p:sp>
      <p:pic>
        <p:nvPicPr>
          <p:cNvPr id="8" name="Immagine 7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3449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91A794-AA65-4002-B683-0B19102E49F2}"/>
              </a:ext>
            </a:extLst>
          </p:cNvPr>
          <p:cNvSpPr txBox="1"/>
          <p:nvPr/>
        </p:nvSpPr>
        <p:spPr>
          <a:xfrm>
            <a:off x="241946" y="1116419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-Light"/>
                <a:ea typeface="+mn-ea"/>
                <a:cs typeface="+mn-cs"/>
              </a:rPr>
              <a:t>POR FESR ABRUZZO 2014/2020 – A.C. 2023 - 2025 - ATTIVITA’ SVOLTE</a:t>
            </a:r>
            <a:endParaRPr kumimoji="0" lang="it-IT" sz="18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-Light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6E3887-B530-314A-21CC-AECF4B9FE01C}"/>
              </a:ext>
            </a:extLst>
          </p:cNvPr>
          <p:cNvSpPr txBox="1"/>
          <p:nvPr/>
        </p:nvSpPr>
        <p:spPr>
          <a:xfrm>
            <a:off x="627431" y="1485751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CERTIFICAZIONE DELLA SPESA: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DdP 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finale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n. 5.0 del  </a:t>
            </a:r>
            <a:r>
              <a:rPr lang="it-IT" b="1" dirty="0">
                <a:solidFill>
                  <a:srgbClr val="002060"/>
                </a:solidFill>
                <a:latin typeface="Calibri" panose="020F0502020204030204"/>
              </a:rPr>
              <a:t>29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/07/2025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75485"/>
              </p:ext>
            </p:extLst>
          </p:nvPr>
        </p:nvGraphicFramePr>
        <p:xfrm>
          <a:off x="825726" y="2321778"/>
          <a:ext cx="7792835" cy="3695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704">
                  <a:extLst>
                    <a:ext uri="{9D8B030D-6E8A-4147-A177-3AD203B41FA5}">
                      <a16:colId xmlns:a16="http://schemas.microsoft.com/office/drawing/2014/main" val="4227658704"/>
                    </a:ext>
                  </a:extLst>
                </a:gridCol>
                <a:gridCol w="2552131">
                  <a:extLst>
                    <a:ext uri="{9D8B030D-6E8A-4147-A177-3AD203B41FA5}">
                      <a16:colId xmlns:a16="http://schemas.microsoft.com/office/drawing/2014/main" val="301967898"/>
                    </a:ext>
                  </a:extLst>
                </a:gridCol>
              </a:tblGrid>
              <a:tr h="371564">
                <a:tc>
                  <a:txBody>
                    <a:bodyPr/>
                    <a:lstStyle/>
                    <a:p>
                      <a:r>
                        <a:rPr lang="it-IT" sz="1100" dirty="0"/>
                        <a:t>ASSE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SPESA CERTIFICATA </a:t>
                      </a:r>
                      <a:r>
                        <a:rPr lang="it-IT" sz="1100" dirty="0">
                          <a:latin typeface="+mn-lt"/>
                        </a:rPr>
                        <a:t>(€)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17756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ricerca, sviluppo tecnologico e innovazione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11415259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diffusione servizi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528605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competitività del sistema produttivo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517.251,84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5783603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promozione di un’economia a bassa emissione di carbonio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734.034,26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1200146"/>
                  </a:ext>
                </a:extLst>
              </a:tr>
              <a:tr h="371564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riduzione del rischio idrogeologico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538.080,62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6115323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tutela e valorizzazione delle risorse naturali e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2803459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sviluppo urbano sostenibile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                                 151.476,17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6269324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VIII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assistenza tecnica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768.168,69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88955310"/>
                  </a:ext>
                </a:extLst>
              </a:tr>
              <a:tr h="427553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Asse IX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</a:rPr>
                        <a:t>- prevenzione del rischio idrogeologico e sismico e sostegno alla ripresa economica delle aree colpite dal terremoto del 2016 e 2017 (cratere)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- 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6074772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r>
                        <a:rPr lang="it-IT" sz="1100" b="1" dirty="0">
                          <a:solidFill>
                            <a:srgbClr val="002060"/>
                          </a:solidFill>
                        </a:rPr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2.406.059,24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27564043"/>
                  </a:ext>
                </a:extLst>
              </a:tr>
            </a:tbl>
          </a:graphicData>
        </a:graphic>
      </p:graphicFrame>
      <p:sp>
        <p:nvSpPr>
          <p:cNvPr id="7" name="Segnaposto piè di pagina 3">
            <a:extLst>
              <a:ext uri="{FF2B5EF4-FFF2-40B4-BE49-F238E27FC236}">
                <a16:creationId xmlns:a16="http://schemas.microsoft.com/office/drawing/2014/main" id="{FCE97AE0-D9C8-4A7F-AD90-C4461D9AB860}"/>
              </a:ext>
            </a:extLst>
          </p:cNvPr>
          <p:cNvSpPr txBox="1">
            <a:spLocks/>
          </p:cNvSpPr>
          <p:nvPr/>
        </p:nvSpPr>
        <p:spPr>
          <a:xfrm>
            <a:off x="2056096" y="6324692"/>
            <a:ext cx="5011699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defTabSz="457200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Direzione Generale – DRG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Servizio PNRR, Aree Interne – RESTART e Certificazione – DRG011</a:t>
            </a:r>
          </a:p>
        </p:txBody>
      </p:sp>
      <p:pic>
        <p:nvPicPr>
          <p:cNvPr id="8" name="Immagine 7" descr="logo 20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593" y="85953"/>
            <a:ext cx="460143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4137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1-FESR 1021-2027.potx" id="{D11E2533-FA28-4986-AAC5-05BE2A0704DF}" vid="{C6C41A62-8922-4A6F-A202-71B98E6BFA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</TotalTime>
  <Words>2541</Words>
  <Application>Microsoft Office PowerPoint</Application>
  <PresentationFormat>Presentazione su schermo (4:3)</PresentationFormat>
  <Paragraphs>438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Calibri-Light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 POR FESR ABRUZZO 2014/2020 – A.C. 2023 - 2025 - ATTIVITA’ SVOLTE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Malvina</cp:lastModifiedBy>
  <cp:revision>171</cp:revision>
  <cp:lastPrinted>2024-11-28T10:15:13Z</cp:lastPrinted>
  <dcterms:created xsi:type="dcterms:W3CDTF">2023-11-02T10:44:34Z</dcterms:created>
  <dcterms:modified xsi:type="dcterms:W3CDTF">2025-12-01T12:51:08Z</dcterms:modified>
</cp:coreProperties>
</file>