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13"/>
  </p:handoutMasterIdLst>
  <p:sldIdLst>
    <p:sldId id="256" r:id="rId3"/>
    <p:sldId id="275" r:id="rId4"/>
    <p:sldId id="280" r:id="rId5"/>
    <p:sldId id="276" r:id="rId6"/>
    <p:sldId id="277" r:id="rId7"/>
    <p:sldId id="278" r:id="rId8"/>
    <p:sldId id="279" r:id="rId9"/>
    <p:sldId id="281" r:id="rId10"/>
    <p:sldId id="282" r:id="rId11"/>
    <p:sldId id="265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67" d="100"/>
          <a:sy n="67" d="100"/>
        </p:scale>
        <p:origin x="1219" y="2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AA5CBB68-2ECA-8C38-93B4-F9EBFB2121B5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14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Informativa preliminari sulla chiusura (Reg. </a:t>
            </a:r>
            <a:r>
              <a:rPr lang="it-IT" sz="2200" b="1" dirty="0" err="1">
                <a:solidFill>
                  <a:srgbClr val="002060"/>
                </a:solidFill>
              </a:rPr>
              <a:t>RdC</a:t>
            </a:r>
            <a:r>
              <a:rPr lang="it-IT" sz="2200" b="1" dirty="0">
                <a:solidFill>
                  <a:srgbClr val="002060"/>
                </a:solidFill>
              </a:rPr>
              <a:t> art. 49.1.)</a:t>
            </a:r>
            <a:endParaRPr lang="it-IT" sz="2200" b="1" i="1" dirty="0">
              <a:solidFill>
                <a:srgbClr val="002060"/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94C1F023-F68F-CFED-67F8-9734D8E2AAA4}"/>
              </a:ext>
            </a:extLst>
          </p:cNvPr>
          <p:cNvSpPr/>
          <p:nvPr/>
        </p:nvSpPr>
        <p:spPr>
          <a:xfrm>
            <a:off x="2139940" y="88340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FESR-FSE 2014-2020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467902-C6DF-60E7-0C5E-74E2A9926A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6EE4151E-DD75-961F-4FAC-2E8A8527EB48}"/>
              </a:ext>
            </a:extLst>
          </p:cNvPr>
          <p:cNvSpPr/>
          <p:nvPr/>
        </p:nvSpPr>
        <p:spPr>
          <a:xfrm>
            <a:off x="2208951" y="701457"/>
            <a:ext cx="831240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Attuazione POR FESR 2014-2020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1BD50798-888D-80CA-A9B7-3EC3DB6F6BA3}"/>
              </a:ext>
            </a:extLst>
          </p:cNvPr>
          <p:cNvSpPr txBox="1"/>
          <p:nvPr/>
        </p:nvSpPr>
        <p:spPr>
          <a:xfrm>
            <a:off x="2900591" y="2167116"/>
            <a:ext cx="692912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/>
              <a:t>Le tematiche attenzionate per la chiusura: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000" dirty="0"/>
              <a:t>Definizione problematica sub-appalti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it-IT" sz="2000" dirty="0"/>
              <a:t>Rettifiche finanziarie in seguito ad Audit delle operazioni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endParaRPr lang="it-IT" sz="2000" dirty="0"/>
          </a:p>
          <a:p>
            <a:pPr algn="just"/>
            <a:r>
              <a:rPr lang="it-IT" sz="2000" dirty="0"/>
              <a:t>Le tempistiche: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/>
              <a:t>Approvazione da parte del CDS del RAF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000" dirty="0"/>
              <a:t>Presentazione RAF e Pacchetto conti entro 15/02/2026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000437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D0200A-C092-FC13-1B34-4F2334BB74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856D509C-7F5B-0238-41C2-063DB2B2E3F6}"/>
              </a:ext>
            </a:extLst>
          </p:cNvPr>
          <p:cNvSpPr/>
          <p:nvPr/>
        </p:nvSpPr>
        <p:spPr>
          <a:xfrm>
            <a:off x="776377" y="767653"/>
            <a:ext cx="1073126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FESR 2014-2020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5A8C72A6-7A7B-CBB0-589A-5F1B1DF7DE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1267659"/>
              </p:ext>
            </p:extLst>
          </p:nvPr>
        </p:nvGraphicFramePr>
        <p:xfrm>
          <a:off x="776377" y="1198539"/>
          <a:ext cx="10731261" cy="4891806"/>
        </p:xfrm>
        <a:graphic>
          <a:graphicData uri="http://schemas.openxmlformats.org/drawingml/2006/table">
            <a:tbl>
              <a:tblPr/>
              <a:tblGrid>
                <a:gridCol w="575696">
                  <a:extLst>
                    <a:ext uri="{9D8B030D-6E8A-4147-A177-3AD203B41FA5}">
                      <a16:colId xmlns:a16="http://schemas.microsoft.com/office/drawing/2014/main" val="916819703"/>
                    </a:ext>
                  </a:extLst>
                </a:gridCol>
                <a:gridCol w="1930272">
                  <a:extLst>
                    <a:ext uri="{9D8B030D-6E8A-4147-A177-3AD203B41FA5}">
                      <a16:colId xmlns:a16="http://schemas.microsoft.com/office/drawing/2014/main" val="3921775873"/>
                    </a:ext>
                  </a:extLst>
                </a:gridCol>
                <a:gridCol w="1207831">
                  <a:extLst>
                    <a:ext uri="{9D8B030D-6E8A-4147-A177-3AD203B41FA5}">
                      <a16:colId xmlns:a16="http://schemas.microsoft.com/office/drawing/2014/main" val="3793229295"/>
                    </a:ext>
                  </a:extLst>
                </a:gridCol>
                <a:gridCol w="1128814">
                  <a:extLst>
                    <a:ext uri="{9D8B030D-6E8A-4147-A177-3AD203B41FA5}">
                      <a16:colId xmlns:a16="http://schemas.microsoft.com/office/drawing/2014/main" val="3533797149"/>
                    </a:ext>
                  </a:extLst>
                </a:gridCol>
                <a:gridCol w="1162679">
                  <a:extLst>
                    <a:ext uri="{9D8B030D-6E8A-4147-A177-3AD203B41FA5}">
                      <a16:colId xmlns:a16="http://schemas.microsoft.com/office/drawing/2014/main" val="954423782"/>
                    </a:ext>
                  </a:extLst>
                </a:gridCol>
                <a:gridCol w="797696">
                  <a:extLst>
                    <a:ext uri="{9D8B030D-6E8A-4147-A177-3AD203B41FA5}">
                      <a16:colId xmlns:a16="http://schemas.microsoft.com/office/drawing/2014/main" val="2461184993"/>
                    </a:ext>
                  </a:extLst>
                </a:gridCol>
                <a:gridCol w="1249222">
                  <a:extLst>
                    <a:ext uri="{9D8B030D-6E8A-4147-A177-3AD203B41FA5}">
                      <a16:colId xmlns:a16="http://schemas.microsoft.com/office/drawing/2014/main" val="1770588068"/>
                    </a:ext>
                  </a:extLst>
                </a:gridCol>
                <a:gridCol w="737491">
                  <a:extLst>
                    <a:ext uri="{9D8B030D-6E8A-4147-A177-3AD203B41FA5}">
                      <a16:colId xmlns:a16="http://schemas.microsoft.com/office/drawing/2014/main" val="638583802"/>
                    </a:ext>
                  </a:extLst>
                </a:gridCol>
                <a:gridCol w="1158915">
                  <a:extLst>
                    <a:ext uri="{9D8B030D-6E8A-4147-A177-3AD203B41FA5}">
                      <a16:colId xmlns:a16="http://schemas.microsoft.com/office/drawing/2014/main" val="2714398643"/>
                    </a:ext>
                  </a:extLst>
                </a:gridCol>
                <a:gridCol w="782645">
                  <a:extLst>
                    <a:ext uri="{9D8B030D-6E8A-4147-A177-3AD203B41FA5}">
                      <a16:colId xmlns:a16="http://schemas.microsoft.com/office/drawing/2014/main" val="4025311884"/>
                    </a:ext>
                  </a:extLst>
                </a:gridCol>
              </a:tblGrid>
              <a:tr h="345226">
                <a:tc gridSpan="10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Avanzamento della spesa per Asse e % di attuazione (valori cumulati)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1474470"/>
                  </a:ext>
                </a:extLst>
              </a:tr>
              <a:tr h="58581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Asse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Denominazione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Dotazione finanziaria POR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di cui quota UE (50%)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Spesa certificata al 31/12/2024</a:t>
                      </a:r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di attuazione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Spesa certificata al 30/06/2025</a:t>
                      </a:r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di attuazione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di cui quota UE al 30/06/2025 </a:t>
                      </a:r>
                      <a:b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di attuazione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2113849"/>
                  </a:ext>
                </a:extLst>
              </a:tr>
              <a:tr h="201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Times New Roman" panose="02020603050405020304" pitchFamily="18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B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C/A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D/A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E/B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2803903"/>
                  </a:ext>
                </a:extLst>
              </a:tr>
              <a:tr h="3938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Ricerca, sviluppo economico e innovazione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30.180.774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15.090.387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24.817.599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24.817.599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14.247.300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0279043"/>
                  </a:ext>
                </a:extLst>
              </a:tr>
              <a:tr h="201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Diffusione servizi digitali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26.000.000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13.000.000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24.985.074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96%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25.604.570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14.704.503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9600781"/>
                  </a:ext>
                </a:extLst>
              </a:tr>
              <a:tr h="3938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Competitività del sistema produttivo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135.749.226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67.874.613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97.280.928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97.782.581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72.618.719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6725273"/>
                  </a:ext>
                </a:extLst>
              </a:tr>
              <a:tr h="3938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Promozione di un'economia a bassa emissione di carbonio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14.560.740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7.280.370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10.464.327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11.198.362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7.800.985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36841"/>
                  </a:ext>
                </a:extLst>
              </a:tr>
              <a:tr h="3938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Riduzione del rischio idrogeologico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23.439.260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11.719.630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18.727.681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20.703.098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12.577.576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1862635"/>
                  </a:ext>
                </a:extLst>
              </a:tr>
              <a:tr h="479850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Tutela e valorizzazzione delle risorse naturali e culturali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13.500.000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6.750.000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11.377.767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84%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12.143.665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6.637.912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1960568"/>
                  </a:ext>
                </a:extLst>
              </a:tr>
              <a:tr h="201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Sviluppo urbano sostenibile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12.750.000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6.375.000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11.061.758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11.140.058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6.285.599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83762"/>
                  </a:ext>
                </a:extLst>
              </a:tr>
              <a:tr h="20193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VIII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Assistenza Tecnica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9.329.780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4.664.890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4.796.067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 7.040.149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3.520.074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250984"/>
                  </a:ext>
                </a:extLst>
              </a:tr>
              <a:tr h="7777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IX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Prevenzione del rischio idrogeologico e sostegno alla ripresa economica aree sisma del 2016 e 2017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10.000.000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5.000.000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13.931.694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11.745.891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5.765.560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5753841"/>
                  </a:ext>
                </a:extLst>
              </a:tr>
              <a:tr h="319900">
                <a:tc gridSpan="2"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275.509.780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137.754.890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217.442.896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79%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222.175.972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81%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144.158.229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25126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0761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A4060-61A4-CEC8-9286-444E90DFED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0059FF18-78D0-4617-744B-18B8EC87F77C}"/>
              </a:ext>
            </a:extLst>
          </p:cNvPr>
          <p:cNvSpPr/>
          <p:nvPr/>
        </p:nvSpPr>
        <p:spPr>
          <a:xfrm>
            <a:off x="2139940" y="883400"/>
            <a:ext cx="831240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FESR 2014-2020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58B95B78-A9DC-E6D4-314F-2CE1E259DC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8374" y="1499005"/>
            <a:ext cx="7815532" cy="4255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00362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A8B92E-51B9-0A33-DAC1-B3B43AE9AA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45C90534-D3CF-E60E-3D63-8B0A767E003B}"/>
              </a:ext>
            </a:extLst>
          </p:cNvPr>
          <p:cNvSpPr/>
          <p:nvPr/>
        </p:nvSpPr>
        <p:spPr>
          <a:xfrm>
            <a:off x="2208951" y="701457"/>
            <a:ext cx="831240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FESR 2014-2020 – Indicatori di output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8D6FC18B-FD6C-8016-A035-B61B1222641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431451"/>
              </p:ext>
            </p:extLst>
          </p:nvPr>
        </p:nvGraphicFramePr>
        <p:xfrm>
          <a:off x="667326" y="1132344"/>
          <a:ext cx="10857348" cy="4963026"/>
        </p:xfrm>
        <a:graphic>
          <a:graphicData uri="http://schemas.openxmlformats.org/drawingml/2006/table">
            <a:tbl>
              <a:tblPr/>
              <a:tblGrid>
                <a:gridCol w="990136">
                  <a:extLst>
                    <a:ext uri="{9D8B030D-6E8A-4147-A177-3AD203B41FA5}">
                      <a16:colId xmlns:a16="http://schemas.microsoft.com/office/drawing/2014/main" val="2237291609"/>
                    </a:ext>
                  </a:extLst>
                </a:gridCol>
                <a:gridCol w="631640">
                  <a:extLst>
                    <a:ext uri="{9D8B030D-6E8A-4147-A177-3AD203B41FA5}">
                      <a16:colId xmlns:a16="http://schemas.microsoft.com/office/drawing/2014/main" val="1925377184"/>
                    </a:ext>
                  </a:extLst>
                </a:gridCol>
                <a:gridCol w="819421">
                  <a:extLst>
                    <a:ext uri="{9D8B030D-6E8A-4147-A177-3AD203B41FA5}">
                      <a16:colId xmlns:a16="http://schemas.microsoft.com/office/drawing/2014/main" val="1529693665"/>
                    </a:ext>
                  </a:extLst>
                </a:gridCol>
                <a:gridCol w="3738615">
                  <a:extLst>
                    <a:ext uri="{9D8B030D-6E8A-4147-A177-3AD203B41FA5}">
                      <a16:colId xmlns:a16="http://schemas.microsoft.com/office/drawing/2014/main" val="2543209903"/>
                    </a:ext>
                  </a:extLst>
                </a:gridCol>
                <a:gridCol w="1024277">
                  <a:extLst>
                    <a:ext uri="{9D8B030D-6E8A-4147-A177-3AD203B41FA5}">
                      <a16:colId xmlns:a16="http://schemas.microsoft.com/office/drawing/2014/main" val="3246970836"/>
                    </a:ext>
                  </a:extLst>
                </a:gridCol>
                <a:gridCol w="1280347">
                  <a:extLst>
                    <a:ext uri="{9D8B030D-6E8A-4147-A177-3AD203B41FA5}">
                      <a16:colId xmlns:a16="http://schemas.microsoft.com/office/drawing/2014/main" val="3185204622"/>
                    </a:ext>
                  </a:extLst>
                </a:gridCol>
                <a:gridCol w="1143777">
                  <a:extLst>
                    <a:ext uri="{9D8B030D-6E8A-4147-A177-3AD203B41FA5}">
                      <a16:colId xmlns:a16="http://schemas.microsoft.com/office/drawing/2014/main" val="3711821499"/>
                    </a:ext>
                  </a:extLst>
                </a:gridCol>
                <a:gridCol w="1229135">
                  <a:extLst>
                    <a:ext uri="{9D8B030D-6E8A-4147-A177-3AD203B41FA5}">
                      <a16:colId xmlns:a16="http://schemas.microsoft.com/office/drawing/2014/main" val="3318675213"/>
                    </a:ext>
                  </a:extLst>
                </a:gridCol>
              </a:tblGrid>
              <a:tr h="324086">
                <a:tc grid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ptos Narrow" panose="020B0004020202020204" pitchFamily="34" charset="0"/>
                        </a:rPr>
                        <a:t>Informazioni sui target finali definiti nel quadro di riferimento dell'efficacia dell'attuazione al 2023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19975"/>
                  </a:ext>
                </a:extLst>
              </a:tr>
              <a:tr h="434344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Asse prioritario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Tipo </a:t>
                      </a:r>
                      <a:r>
                        <a:rPr lang="it-IT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</a:t>
                      </a: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ID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Indicatore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Unità di misura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Target finale al 2023 totale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2023 in progress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su target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430899"/>
                  </a:ext>
                </a:extLst>
              </a:tr>
              <a:tr h="36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CO01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Investimento produttivo: Numero di imprese che ricevono un sostegno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Enterprises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39,00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76,00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195%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776906"/>
                  </a:ext>
                </a:extLst>
              </a:tr>
              <a:tr h="3843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CO10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Infrastrutture TIC: Nuclei familiari aggiuntivi dotati di accesso alla banda larga ad almeno 30 Mbps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Households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35.188,00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103.558,00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294%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033274"/>
                  </a:ext>
                </a:extLst>
              </a:tr>
              <a:tr h="36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CO01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Investimento produttivo: Numero di imprese che ricevono un sostegno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Enterprises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1.267,00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2.135,00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169%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770248"/>
                  </a:ext>
                </a:extLst>
              </a:tr>
              <a:tr h="38437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CO08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Investimento produttivo: Crescita dell'occupazione nelle imprese beneficiarie di un sostegno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Full time equivalents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118,00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274%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9318371"/>
                  </a:ext>
                </a:extLst>
              </a:tr>
              <a:tr h="36343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IV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CO01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Investimento produttivo: Numero di imprese che ricevono un sostegno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Enterprises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47,00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118%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9406772"/>
                  </a:ext>
                </a:extLst>
              </a:tr>
              <a:tr h="1924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C.O22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Superficie totale dei suoli riabilitati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Ettari (Ha)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22,16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126,63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571%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88982292"/>
                  </a:ext>
                </a:extLst>
              </a:tr>
              <a:tr h="564693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CO23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Natura e biodiversità: Superficie degli habitat beneficiari di un sostegno finalizzato al raggiungimento di un migliore stato di conservazione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Hectares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3.065,00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3.175,48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400555"/>
                  </a:ext>
                </a:extLst>
              </a:tr>
              <a:tr h="18729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6.61a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Superficie oggetto di intervento (mq) (Cup)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Mq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2.000,00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323.794,06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16190%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9985874"/>
                  </a:ext>
                </a:extLst>
              </a:tr>
              <a:tr h="54181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CO09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Turismo sostenibile: Aumento del numero atteso di visite a siti del patrimonio culturale e naturale e a luoghi di attrazione beneficiari di un sostegno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Visits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year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4.796,00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12.788,03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267%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1577207"/>
                  </a:ext>
                </a:extLst>
              </a:tr>
              <a:tr h="18505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Numero di operazioni avviate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Numero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6,00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200%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7832929"/>
                  </a:ext>
                </a:extLst>
              </a:tr>
              <a:tr h="185055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4.62a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Unità beni acquistati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N.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25,00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104%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8789487"/>
                  </a:ext>
                </a:extLst>
              </a:tr>
              <a:tr h="215526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IX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Numero di operazioni avviate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Numero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17,00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189%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465107"/>
                  </a:ext>
                </a:extLst>
              </a:tr>
              <a:tr h="220701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IX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C.O22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Superficie totale dei suoli riabilitati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Ettari (Ha)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5,85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82,62 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C1F0C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1412%</a:t>
                      </a:r>
                    </a:p>
                  </a:txBody>
                  <a:tcPr marL="6842" marR="6842" marT="6842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043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6029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3D2200-607D-BFFE-724B-0D1F5C1DD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E2897E59-EFF3-17EC-D4CD-B7FBD0446ECA}"/>
              </a:ext>
            </a:extLst>
          </p:cNvPr>
          <p:cNvSpPr/>
          <p:nvPr/>
        </p:nvSpPr>
        <p:spPr>
          <a:xfrm>
            <a:off x="2208951" y="701457"/>
            <a:ext cx="831240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FESR 2014-2020 – Indicatori finanziari</a:t>
            </a:r>
          </a:p>
        </p:txBody>
      </p:sp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4A024E2D-D6A9-5E71-A882-B5FCACA0C9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0804708"/>
              </p:ext>
            </p:extLst>
          </p:nvPr>
        </p:nvGraphicFramePr>
        <p:xfrm>
          <a:off x="690114" y="1253331"/>
          <a:ext cx="10817524" cy="4750655"/>
        </p:xfrm>
        <a:graphic>
          <a:graphicData uri="http://schemas.openxmlformats.org/drawingml/2006/table">
            <a:tbl>
              <a:tblPr/>
              <a:tblGrid>
                <a:gridCol w="883063">
                  <a:extLst>
                    <a:ext uri="{9D8B030D-6E8A-4147-A177-3AD203B41FA5}">
                      <a16:colId xmlns:a16="http://schemas.microsoft.com/office/drawing/2014/main" val="1024390242"/>
                    </a:ext>
                  </a:extLst>
                </a:gridCol>
                <a:gridCol w="683663">
                  <a:extLst>
                    <a:ext uri="{9D8B030D-6E8A-4147-A177-3AD203B41FA5}">
                      <a16:colId xmlns:a16="http://schemas.microsoft.com/office/drawing/2014/main" val="806935446"/>
                    </a:ext>
                  </a:extLst>
                </a:gridCol>
                <a:gridCol w="683663">
                  <a:extLst>
                    <a:ext uri="{9D8B030D-6E8A-4147-A177-3AD203B41FA5}">
                      <a16:colId xmlns:a16="http://schemas.microsoft.com/office/drawing/2014/main" val="2992450178"/>
                    </a:ext>
                  </a:extLst>
                </a:gridCol>
                <a:gridCol w="954278">
                  <a:extLst>
                    <a:ext uri="{9D8B030D-6E8A-4147-A177-3AD203B41FA5}">
                      <a16:colId xmlns:a16="http://schemas.microsoft.com/office/drawing/2014/main" val="823720393"/>
                    </a:ext>
                  </a:extLst>
                </a:gridCol>
                <a:gridCol w="683663">
                  <a:extLst>
                    <a:ext uri="{9D8B030D-6E8A-4147-A177-3AD203B41FA5}">
                      <a16:colId xmlns:a16="http://schemas.microsoft.com/office/drawing/2014/main" val="3541190980"/>
                    </a:ext>
                  </a:extLst>
                </a:gridCol>
                <a:gridCol w="1210650">
                  <a:extLst>
                    <a:ext uri="{9D8B030D-6E8A-4147-A177-3AD203B41FA5}">
                      <a16:colId xmlns:a16="http://schemas.microsoft.com/office/drawing/2014/main" val="409583376"/>
                    </a:ext>
                  </a:extLst>
                </a:gridCol>
                <a:gridCol w="1296107">
                  <a:extLst>
                    <a:ext uri="{9D8B030D-6E8A-4147-A177-3AD203B41FA5}">
                      <a16:colId xmlns:a16="http://schemas.microsoft.com/office/drawing/2014/main" val="1426580425"/>
                    </a:ext>
                  </a:extLst>
                </a:gridCol>
                <a:gridCol w="1110950">
                  <a:extLst>
                    <a:ext uri="{9D8B030D-6E8A-4147-A177-3AD203B41FA5}">
                      <a16:colId xmlns:a16="http://schemas.microsoft.com/office/drawing/2014/main" val="2074158999"/>
                    </a:ext>
                  </a:extLst>
                </a:gridCol>
                <a:gridCol w="1185726">
                  <a:extLst>
                    <a:ext uri="{9D8B030D-6E8A-4147-A177-3AD203B41FA5}">
                      <a16:colId xmlns:a16="http://schemas.microsoft.com/office/drawing/2014/main" val="24560495"/>
                    </a:ext>
                  </a:extLst>
                </a:gridCol>
                <a:gridCol w="1100269">
                  <a:extLst>
                    <a:ext uri="{9D8B030D-6E8A-4147-A177-3AD203B41FA5}">
                      <a16:colId xmlns:a16="http://schemas.microsoft.com/office/drawing/2014/main" val="2786043265"/>
                    </a:ext>
                  </a:extLst>
                </a:gridCol>
                <a:gridCol w="1025492">
                  <a:extLst>
                    <a:ext uri="{9D8B030D-6E8A-4147-A177-3AD203B41FA5}">
                      <a16:colId xmlns:a16="http://schemas.microsoft.com/office/drawing/2014/main" val="2627864302"/>
                    </a:ext>
                  </a:extLst>
                </a:gridCol>
              </a:tblGrid>
              <a:tr h="293931">
                <a:tc gridSpan="11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Informazioni sui target finali definiti nel quadro di riferimento dell'efficacia dell'attuazione al 2023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7690512"/>
                  </a:ext>
                </a:extLst>
              </a:tr>
              <a:tr h="60426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Asse prioritario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Tipo </a:t>
                      </a:r>
                      <a:r>
                        <a:rPr lang="it-IT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</a:t>
                      </a:r>
                      <a:endParaRPr lang="it-IT" sz="12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ID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Indicatore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Unità di misura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Target finale al 2023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pubblica)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Spesa certificata al 30/06/2025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pubblica)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su target 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pubbl.)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Target finale al 2023 totale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UE)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Spesa certificata  30/06/2025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UE)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% su target </a:t>
                      </a:r>
                      <a:b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</a:br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(spesa UE)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087239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8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Totale delle spese ammissibili registrate nel sistema contabile dell’</a:t>
                      </a:r>
                      <a:r>
                        <a:rPr lang="it-IT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AdC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 certificate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30.180.774,00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24.817.598,79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82,2%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15.090.387,00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14.247.300,09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94,4%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8896754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 2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26.000.000,00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25.604.569,53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98,5%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13.000.000,00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14.704.502,89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113,1%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10306032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III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FIN3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135.749.226,00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97.782.581,07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72,0%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67.874.613,00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72.618.718,98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107,0%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6449461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IV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FIN4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14.560.740,00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11.198.361,65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76,9%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7.280.370,00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7.800.985,19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107,2%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0916435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FIN5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23.439.260,00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20.703.097,99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88,3%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11.719.630,00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12.577.575,59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107,3%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9963910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FIN6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13.500.000,00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12.143.665,48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90,0%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6.750.000,00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6.637.912,35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98,3%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792767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VII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FIN7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12.750.000,00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11.140.057,65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87,4%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6.375.000,00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6.285.599,43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98,6%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6074874"/>
                  </a:ext>
                </a:extLst>
              </a:tr>
              <a:tr h="48155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IX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FIN9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Euro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10.000.000,00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11.745.891,19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117,5%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5.000.000,00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5.765.560,15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115,3%</a:t>
                      </a:r>
                    </a:p>
                  </a:txBody>
                  <a:tcPr marL="6754" marR="6754" marT="6754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4692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68015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E7F3F-8D06-5365-1D45-790CEA09AD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9EB81C58-457D-9B58-98AD-789CD400BB77}"/>
              </a:ext>
            </a:extLst>
          </p:cNvPr>
          <p:cNvSpPr/>
          <p:nvPr/>
        </p:nvSpPr>
        <p:spPr>
          <a:xfrm>
            <a:off x="776377" y="767653"/>
            <a:ext cx="1073126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FSE 2014-2020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E4CCA50-7A42-D93E-8025-37EC3047AC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6450" y="1623060"/>
            <a:ext cx="8039100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768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8E0B8-A908-1701-0D0E-40BFD6C96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5621B1FD-2A00-377C-DC80-386780B3A4A3}"/>
              </a:ext>
            </a:extLst>
          </p:cNvPr>
          <p:cNvSpPr/>
          <p:nvPr/>
        </p:nvSpPr>
        <p:spPr>
          <a:xfrm>
            <a:off x="776377" y="767653"/>
            <a:ext cx="10731260" cy="43088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2200" b="1" dirty="0">
                <a:solidFill>
                  <a:schemeClr val="accent1">
                    <a:lumMod val="50000"/>
                  </a:schemeClr>
                </a:solidFill>
              </a:rPr>
              <a:t>Stato di attuazione POR FSE 2014-2020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69EA12D-C271-8BDC-3C08-113B9D93B7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490" y="1242060"/>
            <a:ext cx="11209020" cy="4739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92308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3259</TotalTime>
  <Words>922</Words>
  <Application>Microsoft Office PowerPoint</Application>
  <PresentationFormat>Widescreen</PresentationFormat>
  <Paragraphs>351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10</vt:i4>
      </vt:variant>
    </vt:vector>
  </HeadingPairs>
  <TitlesOfParts>
    <vt:vector size="18" baseType="lpstr">
      <vt:lpstr>Aptos Narrow</vt:lpstr>
      <vt:lpstr>Arial</vt:lpstr>
      <vt:lpstr>Calibri</vt:lpstr>
      <vt:lpstr>Calibri Light</vt:lpstr>
      <vt:lpstr>Montserrat SemiBold</vt:lpstr>
      <vt:lpstr>Times New Roman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nicola cipolla</cp:lastModifiedBy>
  <cp:revision>144</cp:revision>
  <dcterms:created xsi:type="dcterms:W3CDTF">2023-03-01T09:45:12Z</dcterms:created>
  <dcterms:modified xsi:type="dcterms:W3CDTF">2025-12-01T13:37:39Z</dcterms:modified>
</cp:coreProperties>
</file>