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handoutMasterIdLst>
    <p:handoutMasterId r:id="rId9"/>
  </p:handoutMasterIdLst>
  <p:sldIdLst>
    <p:sldId id="256" r:id="rId3"/>
    <p:sldId id="275" r:id="rId4"/>
    <p:sldId id="259" r:id="rId5"/>
    <p:sldId id="276" r:id="rId6"/>
    <p:sldId id="277" r:id="rId7"/>
    <p:sldId id="265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8600"/>
    <a:srgbClr val="CFD5EA"/>
    <a:srgbClr val="888C9A"/>
    <a:srgbClr val="E9EBF5"/>
    <a:srgbClr val="76777C"/>
    <a:srgbClr val="FFFFFF"/>
    <a:srgbClr val="4472C4"/>
    <a:srgbClr val="4A76C6"/>
    <a:srgbClr val="FFFCF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3" autoAdjust="0"/>
    <p:restoredTop sz="94745" autoAdjust="0"/>
  </p:normalViewPr>
  <p:slideViewPr>
    <p:cSldViewPr snapToGrid="0">
      <p:cViewPr varScale="1">
        <p:scale>
          <a:sx n="105" d="100"/>
          <a:sy n="105" d="100"/>
        </p:scale>
        <p:origin x="83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464"/>
    </p:cViewPr>
  </p:sorterViewPr>
  <p:notesViewPr>
    <p:cSldViewPr snapToGrid="0">
      <p:cViewPr varScale="1">
        <p:scale>
          <a:sx n="67" d="100"/>
          <a:sy n="67" d="100"/>
        </p:scale>
        <p:origin x="237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9B176AD0-0234-D290-C51F-DDB676B700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FA2D409-2B35-A26C-7AA6-05B988CC65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A339B-DCAA-4DF0-96DE-504B7A5B5CC2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291F67E-4D2F-A213-6A49-73ED55F517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324D384-E264-06E1-FB04-E822496778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8A5CE-BDA7-4F2F-A11A-5B5056B643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692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74C96869-D6FF-456D-8AF4-1DA0D8D00D9D}"/>
              </a:ext>
            </a:extLst>
          </p:cNvPr>
          <p:cNvCxnSpPr>
            <a:cxnSpLocks/>
          </p:cNvCxnSpPr>
          <p:nvPr userDrawn="1"/>
        </p:nvCxnSpPr>
        <p:spPr>
          <a:xfrm>
            <a:off x="719138" y="720000"/>
            <a:ext cx="10800000" cy="0"/>
          </a:xfrm>
          <a:prstGeom prst="line">
            <a:avLst/>
          </a:prstGeom>
          <a:ln w="41275">
            <a:solidFill>
              <a:srgbClr val="3886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7F139B26-9FB5-4E11-A658-3C871A369262}"/>
              </a:ext>
            </a:extLst>
          </p:cNvPr>
          <p:cNvCxnSpPr>
            <a:cxnSpLocks/>
          </p:cNvCxnSpPr>
          <p:nvPr userDrawn="1"/>
        </p:nvCxnSpPr>
        <p:spPr>
          <a:xfrm>
            <a:off x="719138" y="6178593"/>
            <a:ext cx="10714037" cy="0"/>
          </a:xfrm>
          <a:prstGeom prst="line">
            <a:avLst/>
          </a:prstGeom>
          <a:ln w="41275">
            <a:solidFill>
              <a:srgbClr val="3886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" name="Gruppo 9">
            <a:extLst>
              <a:ext uri="{FF2B5EF4-FFF2-40B4-BE49-F238E27FC236}">
                <a16:creationId xmlns:a16="http://schemas.microsoft.com/office/drawing/2014/main" id="{30CC2BCF-69C5-E42D-6C65-1B29428BE199}"/>
              </a:ext>
            </a:extLst>
          </p:cNvPr>
          <p:cNvGrpSpPr/>
          <p:nvPr userDrawn="1"/>
        </p:nvGrpSpPr>
        <p:grpSpPr>
          <a:xfrm>
            <a:off x="1709744" y="0"/>
            <a:ext cx="8734548" cy="773999"/>
            <a:chOff x="486939" y="4941376"/>
            <a:chExt cx="10307039" cy="885514"/>
          </a:xfrm>
        </p:grpSpPr>
        <p:pic>
          <p:nvPicPr>
            <p:cNvPr id="2" name="Immagine 1">
              <a:extLst>
                <a:ext uri="{FF2B5EF4-FFF2-40B4-BE49-F238E27FC236}">
                  <a16:creationId xmlns:a16="http://schemas.microsoft.com/office/drawing/2014/main" id="{3BBC5BBF-5148-D731-F105-D4A19B8AE76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6939" y="4964151"/>
              <a:ext cx="1565097" cy="862739"/>
            </a:xfrm>
            <a:prstGeom prst="rect">
              <a:avLst/>
            </a:prstGeom>
          </p:spPr>
        </p:pic>
        <p:pic>
          <p:nvPicPr>
            <p:cNvPr id="3" name="Immagine 2">
              <a:extLst>
                <a:ext uri="{FF2B5EF4-FFF2-40B4-BE49-F238E27FC236}">
                  <a16:creationId xmlns:a16="http://schemas.microsoft.com/office/drawing/2014/main" id="{075F28E8-7315-0267-CD18-5BB1F89A811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3758219" y="5064854"/>
              <a:ext cx="2278250" cy="593294"/>
            </a:xfrm>
            <a:prstGeom prst="rect">
              <a:avLst/>
            </a:prstGeom>
          </p:spPr>
        </p:pic>
        <p:pic>
          <p:nvPicPr>
            <p:cNvPr id="4" name="Immagine 3">
              <a:extLst>
                <a:ext uri="{FF2B5EF4-FFF2-40B4-BE49-F238E27FC236}">
                  <a16:creationId xmlns:a16="http://schemas.microsoft.com/office/drawing/2014/main" id="{62B5F0F9-089F-82A9-2C07-0EDC654D909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46782" y="4941376"/>
              <a:ext cx="720354" cy="750792"/>
            </a:xfrm>
            <a:prstGeom prst="rect">
              <a:avLst/>
            </a:prstGeom>
          </p:spPr>
        </p:pic>
        <p:pic>
          <p:nvPicPr>
            <p:cNvPr id="5" name="Immagine 4">
              <a:extLst>
                <a:ext uri="{FF2B5EF4-FFF2-40B4-BE49-F238E27FC236}">
                  <a16:creationId xmlns:a16="http://schemas.microsoft.com/office/drawing/2014/main" id="{BBC6F514-042C-CC9E-C9EF-D837D626F8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24441" y="4991061"/>
              <a:ext cx="369537" cy="740881"/>
            </a:xfrm>
            <a:prstGeom prst="rect">
              <a:avLst/>
            </a:prstGeom>
          </p:spPr>
        </p:pic>
      </p:grpSp>
      <p:sp>
        <p:nvSpPr>
          <p:cNvPr id="6" name="Segnaposto piè di pagina 2">
            <a:extLst>
              <a:ext uri="{FF2B5EF4-FFF2-40B4-BE49-F238E27FC236}">
                <a16:creationId xmlns:a16="http://schemas.microsoft.com/office/drawing/2014/main" id="{E181864E-DA1C-7305-9C5A-9F55B8C81270}"/>
              </a:ext>
            </a:extLst>
          </p:cNvPr>
          <p:cNvSpPr txBox="1">
            <a:spLocks/>
          </p:cNvSpPr>
          <p:nvPr userDrawn="1"/>
        </p:nvSpPr>
        <p:spPr>
          <a:xfrm>
            <a:off x="480000" y="6292925"/>
            <a:ext cx="1152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Dipartimento Presidenza – Programmazione - Turismo</a:t>
            </a:r>
          </a:p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Servizio Autorità di Gestione Unica FESR - FSE</a:t>
            </a:r>
          </a:p>
          <a:p>
            <a:pPr>
              <a:defRPr/>
            </a:pPr>
            <a:endParaRPr lang="it-IT" sz="12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241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49CC32-3C09-4FF3-B819-0074908D1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9D3A11D-DA79-49FD-9AC0-07BC8DCA8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8A89757-AB25-49D0-8901-02F1AF78AB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4A67E1A-ADDD-49BC-9325-E83492C4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55186BC-7498-434B-B09D-013B40251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2CE4153-810E-49CE-B6AE-4F1568772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851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5FFE13-E30D-458E-AFED-1EDF2E502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C730EFA-D2F3-4B10-A978-CFFCB9730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3F865-90B0-4ED7-AB6B-BEE7ED0C4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D1E4E7-617D-4E99-AE40-36710B06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E0415C-0A5B-47ED-8C26-3D056C8CB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3495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7DDEF2B-913A-4520-AA69-6A4DF49807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50126AD-89E7-4EA3-9D24-47FB1FB57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888FED-B52C-41A1-B280-3F798FE2D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7F9C2C-F97C-45CB-946E-5528E3890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E0FA977-F093-4980-A38F-75CB4861A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068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199361" y="6336354"/>
            <a:ext cx="2743200" cy="365125"/>
          </a:xfrm>
        </p:spPr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2393A3FD-4B52-4FBD-B393-009D2335416E}"/>
              </a:ext>
            </a:extLst>
          </p:cNvPr>
          <p:cNvCxnSpPr/>
          <p:nvPr userDrawn="1"/>
        </p:nvCxnSpPr>
        <p:spPr>
          <a:xfrm>
            <a:off x="422561" y="6247118"/>
            <a:ext cx="11520000" cy="0"/>
          </a:xfrm>
          <a:prstGeom prst="line">
            <a:avLst/>
          </a:prstGeom>
          <a:ln w="28575">
            <a:solidFill>
              <a:srgbClr val="388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egnaposto piè di pagina 2">
            <a:extLst>
              <a:ext uri="{FF2B5EF4-FFF2-40B4-BE49-F238E27FC236}">
                <a16:creationId xmlns:a16="http://schemas.microsoft.com/office/drawing/2014/main" id="{60AE5991-ACFD-44B6-898E-2E059947EE44}"/>
              </a:ext>
            </a:extLst>
          </p:cNvPr>
          <p:cNvSpPr txBox="1">
            <a:spLocks/>
          </p:cNvSpPr>
          <p:nvPr userDrawn="1"/>
        </p:nvSpPr>
        <p:spPr>
          <a:xfrm>
            <a:off x="480000" y="6336354"/>
            <a:ext cx="1152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Dipartimento Presidenza – Programmazione - Turismo</a:t>
            </a:r>
          </a:p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Servizio Autorità di Gestione Unica FESR - FSE</a:t>
            </a:r>
          </a:p>
          <a:p>
            <a:pPr>
              <a:defRPr/>
            </a:pPr>
            <a:endParaRPr lang="it-IT" sz="12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FD6D9B1-EB6C-4A2E-896A-68F6D2661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720" y="1143878"/>
            <a:ext cx="11462561" cy="394710"/>
          </a:xfrm>
        </p:spPr>
        <p:txBody>
          <a:bodyPr anchor="b">
            <a:normAutofit/>
          </a:bodyPr>
          <a:lstStyle>
            <a:lvl1pPr algn="ctr">
              <a:defRPr sz="2800">
                <a:latin typeface="+mn-lt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EF44E54A-7608-4A71-895B-B7F2667DE8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0761" y="153146"/>
            <a:ext cx="11023600" cy="721020"/>
          </a:xfrm>
          <a:prstGeom prst="rect">
            <a:avLst/>
          </a:prstGeom>
        </p:spPr>
      </p:pic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DE8D05ED-D0AF-4DFC-A2AF-5A2BE93E2593}"/>
              </a:ext>
            </a:extLst>
          </p:cNvPr>
          <p:cNvCxnSpPr/>
          <p:nvPr userDrawn="1"/>
        </p:nvCxnSpPr>
        <p:spPr>
          <a:xfrm>
            <a:off x="438436" y="972000"/>
            <a:ext cx="11520000" cy="0"/>
          </a:xfrm>
          <a:prstGeom prst="line">
            <a:avLst/>
          </a:prstGeom>
          <a:ln w="25400">
            <a:solidFill>
              <a:srgbClr val="388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67898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199361" y="6336354"/>
            <a:ext cx="2743200" cy="365125"/>
          </a:xfrm>
        </p:spPr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2393A3FD-4B52-4FBD-B393-009D2335416E}"/>
              </a:ext>
            </a:extLst>
          </p:cNvPr>
          <p:cNvCxnSpPr/>
          <p:nvPr userDrawn="1"/>
        </p:nvCxnSpPr>
        <p:spPr>
          <a:xfrm>
            <a:off x="422561" y="6247118"/>
            <a:ext cx="11520000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egnaposto piè di pagina 2">
            <a:extLst>
              <a:ext uri="{FF2B5EF4-FFF2-40B4-BE49-F238E27FC236}">
                <a16:creationId xmlns:a16="http://schemas.microsoft.com/office/drawing/2014/main" id="{60AE5991-ACFD-44B6-898E-2E059947EE44}"/>
              </a:ext>
            </a:extLst>
          </p:cNvPr>
          <p:cNvSpPr txBox="1">
            <a:spLocks/>
          </p:cNvSpPr>
          <p:nvPr userDrawn="1"/>
        </p:nvSpPr>
        <p:spPr>
          <a:xfrm>
            <a:off x="480000" y="6336354"/>
            <a:ext cx="1152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Dipartimento Presidenza – Programmazione - Turismo</a:t>
            </a:r>
          </a:p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Servizio Autorità di Gestione Unica FESR - FSE</a:t>
            </a:r>
          </a:p>
          <a:p>
            <a:pPr>
              <a:defRPr/>
            </a:pPr>
            <a:endParaRPr lang="it-IT" sz="12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FD6D9B1-EB6C-4A2E-896A-68F6D2661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720" y="1143878"/>
            <a:ext cx="11462561" cy="394710"/>
          </a:xfrm>
        </p:spPr>
        <p:txBody>
          <a:bodyPr anchor="b">
            <a:normAutofit/>
          </a:bodyPr>
          <a:lstStyle>
            <a:lvl1pPr algn="ctr">
              <a:defRPr sz="2800">
                <a:latin typeface="+mn-lt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EF44E54A-7608-4A71-895B-B7F2667DE8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0761" y="153146"/>
            <a:ext cx="11023600" cy="721020"/>
          </a:xfrm>
          <a:prstGeom prst="rect">
            <a:avLst/>
          </a:prstGeom>
        </p:spPr>
      </p:pic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DE8D05ED-D0AF-4DFC-A2AF-5A2BE93E2593}"/>
              </a:ext>
            </a:extLst>
          </p:cNvPr>
          <p:cNvCxnSpPr/>
          <p:nvPr userDrawn="1"/>
        </p:nvCxnSpPr>
        <p:spPr>
          <a:xfrm>
            <a:off x="438436" y="972000"/>
            <a:ext cx="11520000" cy="0"/>
          </a:xfrm>
          <a:prstGeom prst="line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6637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66B33F-626E-A078-E26D-8AC1B0A03F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9583E2-99F9-CD98-A211-5CE7244A8D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95C95B-94DA-E7E3-7597-23075EB8B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0123A3-9DB7-1F40-4A1F-8B25E7821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3020E1-7F7B-CD9D-DBB7-A56C6E64D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01691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3AC47B-234C-C3E3-7FBE-D42FE4A92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BA4FD6-C384-079C-07F1-E90E09AAE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4462A3-3BB7-26D9-E14B-09D2AA605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36478A-98D6-E5D9-4B06-281EFFD83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2703F1F-BEF1-9B89-923B-CE0991067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0740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DE68E7-C97E-75EB-4E2A-999D0D907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90AE275-CBB0-CD24-9631-959877AA7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C5685B8-2307-1A6E-1110-488606C8D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24F247-A1BB-78F2-27F9-A5A3045D0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A93082D-9B1C-25A1-D594-697FD872D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32809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603F22-B78B-07AF-8A6F-77B95DDB2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E90BFB-F0F2-9849-FFBF-78263425A8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A59B606-1B49-6BFE-04E2-234C11441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C1E09EE-B08C-6595-8A80-ED8CE3012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06D6881-9150-7C93-6EEB-872E1C709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0601B7D-9F87-FBAC-20D1-893335E70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8383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3AC36B-D387-8B93-3698-BBAC1724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DBB20CA-2A28-4652-9C03-E094C97F7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D58C87-A78D-1D62-97B4-73DA388CAD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B812A70-A5F7-BEE5-E9C6-3EB5D9A712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A2610B3-E5C7-C607-93EA-43A1B3609A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4051FE1-790B-6627-AB09-4F2EC8BF9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DFB210D-C8A7-850F-BC70-98FE82F6F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5C8739D-0C6D-8210-7FD7-E4626BCCB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7235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2DE1FC-A3CD-83AE-8A61-1E31CB56D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59D9C9F-5901-46B9-C43A-5532078A7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FE1A7C5-28AB-BA97-3924-A2AA25CAA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1381B39-4506-E5AB-785B-A616E0623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74165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A46E51-2306-EFC2-48F1-7F58EFB3C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E376162-B321-2B47-2BD2-4482DBC79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3922F55-8CB3-7823-4AAE-B17E5D289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5FFF049-DE2B-6BFC-66D9-AB773B3EA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8798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6C9856C-FD9C-31A3-A5BC-EF66CB2F6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45659BF-EB8A-50CF-9676-E07507118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C06EEAA-F831-366F-0D8B-70E1890C7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72200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B9C22C-019E-7696-A671-5A86E10AA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8A311C-242A-A0B4-081F-5571FED98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7BD31A6-A835-EA2B-1688-36AA0EA18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FAEF784-B1CF-5A6B-95B5-1FADB5F73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683BBD4-9F1E-2551-400E-F0BADC13C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91B9BF6-B270-8067-1976-5AE88E261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16177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620CE6-A8A5-ADF7-867C-1C1AA5D8B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B5908F9-875E-9529-7496-08D67DF89A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102E0A9-F3E2-54BB-F451-BE2DF5807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AC16CBB-D832-773B-9EF4-D7982BA75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BABF3E2-57D4-A726-E1AB-056F37786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52BC3D1-00F1-6D4C-D7BE-366A6C842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24983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BB97EB-F211-5668-D0E4-65628D1EB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59F13B-C6AA-32DE-D401-D45B0B0E6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C15E49-B7B0-EC2A-6AC8-A6821BD0B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F6F02C-2F9B-AEB8-886A-A7AA7BCFF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A0C3D1-9BF7-5D53-7B6F-01867D7C6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75011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D41F5C2-11BA-6563-3B71-4F9783A837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0FFDBCD-601C-1E13-FE37-ECD45103FD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8AC60F-F8F3-B1DC-9345-FD74B11B4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9544D-B376-33FF-A800-28EFFABAA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C2518C-05A5-7EB3-1004-B5B0DDDE2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21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6BAFA4-12CA-4A9D-B6D1-B5A6E33D3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06F0AF-F04D-4D15-965C-6FD39ECE1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7F7BCB-ED89-4062-8DFE-4E52B64EB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F81FA9-7A79-4C26-AC29-EE11B9C1C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33B45A-E4DF-4D37-A94F-3211D955B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488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1D82DE-007F-42E9-B159-B5767D9AA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5B01D77-EC37-4B53-8374-152A2E109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58988A1-BC8C-45D4-84E8-669D37181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77FEFC-656A-4048-B4CD-C8E706968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428291-9597-464D-91DB-70AAE3390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1632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68271F-C8F2-4773-90DE-351A51872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8F0B48-C75B-4FE4-8A91-6DB4BDA625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351A4A1-4FD6-478A-B1E4-4AAC25675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D54087F-4C03-43CE-858A-72C2479AC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C589C09-46B4-4099-95AE-77142DA4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27D7CD-7EAC-4824-A6D2-FE46F0304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0783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98B959-7AFE-4ABB-AAAA-4E61ACA7F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999121D-F2A6-468E-8F15-A9E908F91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87417CB-01D2-4E28-998F-D5ACBFBDAF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59950D3-1929-4AFB-9769-A5D962118D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16BAAEB-2F37-4A83-89FC-1FEDAD9DD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675575-7865-4893-A19A-78A7D3986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057548C-8476-4774-A931-981028120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60129D4-1E93-4697-849B-BC6A99237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1652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68876-D327-4064-BBDD-F3E15B7EE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0B744A9-F375-4D36-8532-9B0952ADC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D2F6E61-8A48-4B7A-9C86-1EB130D03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A176FC1-67AA-4975-BFCF-0D1D7054F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0224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215E8C1-872E-43FE-BCBA-A3E2570EC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24717DE-23DB-4F45-A491-7E9A966F8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32B19D4-142B-4EB1-AA1D-583EB2606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581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74AE70-B58F-42A2-8E20-D55BD48DC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FE9F1E-D7AE-48A9-A535-3EF1C78A2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4B7F8CE-5CD4-4172-9B93-DDD65F13F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77F3B7A-55B0-4706-868B-E02227BC2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414B36D-D30A-4885-86A5-C2CD50EE2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4D62BCE-C22B-4AC7-B246-C061165A4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16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DD48352-1BBB-48CA-A5E7-4E907EB99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647D595-359E-4B97-8DC7-424364B2E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594B39B-84A2-4947-9BEE-FD4772BBB2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BFF83-22B1-43B3-8300-023F81A372F4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EBEB8A-FCD4-4E70-967A-AFCC93ADBE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463741-3F88-46BA-9578-63C45F0903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7726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0E9B8E4-295F-4FE1-3CA3-776B8804E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908CFA0-2B20-F582-7826-FFEBC8F84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CC96DC-1C8E-CD0F-09D4-81DB18AF77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2B338-49B6-4817-9E1B-9E1FC870FB61}" type="datetimeFigureOut">
              <a:rPr lang="it-IT" smtClean="0"/>
              <a:t>29/11/2025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F9FBEF5-3D2B-BA5D-DF6B-4606B11D4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D4AE5A-57E7-0798-D4FE-00E18E6C2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8063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204DB7D3-E81F-4EA1-9276-6E044886A43F}"/>
              </a:ext>
            </a:extLst>
          </p:cNvPr>
          <p:cNvSpPr txBox="1">
            <a:spLocks/>
          </p:cNvSpPr>
          <p:nvPr/>
        </p:nvSpPr>
        <p:spPr>
          <a:xfrm>
            <a:off x="1457924" y="3293230"/>
            <a:ext cx="9606986" cy="2193651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3800" b="1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Comitato di sorveglianza unico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Pescara, 2 dicembre 2025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 consiliare del Comune di Pescara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Piazza Italia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it-IT" sz="4200" b="1" cap="small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Schermata 2022-09-08 alle 10.19.18.png" descr="Schermata 2022-09-08 alle 10.19.18.png">
            <a:extLst>
              <a:ext uri="{FF2B5EF4-FFF2-40B4-BE49-F238E27FC236}">
                <a16:creationId xmlns:a16="http://schemas.microsoft.com/office/drawing/2014/main" id="{D60F44FB-1ED2-6412-2C01-B59681097A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1417" y="5891632"/>
            <a:ext cx="3600000" cy="25374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83B279ED-F6E2-5376-47F3-B4E330512353}"/>
              </a:ext>
            </a:extLst>
          </p:cNvPr>
          <p:cNvSpPr/>
          <p:nvPr/>
        </p:nvSpPr>
        <p:spPr>
          <a:xfrm>
            <a:off x="2139940" y="883400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FESR-FSE 2014-2020</a:t>
            </a:r>
          </a:p>
        </p:txBody>
      </p:sp>
    </p:spTree>
    <p:extLst>
      <p:ext uri="{BB962C8B-B14F-4D97-AF65-F5344CB8AC3E}">
        <p14:creationId xmlns:p14="http://schemas.microsoft.com/office/powerpoint/2010/main" val="2916814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0F014-004E-6780-D1DA-599F9E72A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2FD69362-181A-B2CB-B71E-1B2C15D77DEA}"/>
              </a:ext>
            </a:extLst>
          </p:cNvPr>
          <p:cNvSpPr txBox="1">
            <a:spLocks/>
          </p:cNvSpPr>
          <p:nvPr/>
        </p:nvSpPr>
        <p:spPr>
          <a:xfrm>
            <a:off x="451262" y="3179015"/>
            <a:ext cx="10800000" cy="1155338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600" b="1" dirty="0">
                <a:solidFill>
                  <a:srgbClr val="002060"/>
                </a:solidFill>
              </a:rPr>
              <a:t>Punto 15 </a:t>
            </a:r>
            <a:r>
              <a:rPr lang="it-IT" sz="2600" b="1" dirty="0" err="1">
                <a:solidFill>
                  <a:srgbClr val="002060"/>
                </a:solidFill>
              </a:rPr>
              <a:t>OdG</a:t>
            </a:r>
            <a:endParaRPr lang="it-IT" sz="2600" b="1" dirty="0">
              <a:solidFill>
                <a:srgbClr val="002060"/>
              </a:solidFill>
            </a:endParaRPr>
          </a:p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endParaRPr lang="it-IT" sz="2400" b="1" dirty="0">
              <a:solidFill>
                <a:srgbClr val="002060"/>
              </a:solidFill>
            </a:endParaRPr>
          </a:p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200" b="1" dirty="0">
                <a:solidFill>
                  <a:srgbClr val="002060"/>
                </a:solidFill>
              </a:rPr>
              <a:t>Informativa sul PO Complementare - POC</a:t>
            </a:r>
            <a:endParaRPr lang="it-IT" sz="2200" b="1" i="1" dirty="0">
              <a:solidFill>
                <a:srgbClr val="002060"/>
              </a:solidFill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668862B1-F128-4AC3-1B54-D5B1EE7840B4}"/>
              </a:ext>
            </a:extLst>
          </p:cNvPr>
          <p:cNvSpPr txBox="1"/>
          <p:nvPr/>
        </p:nvSpPr>
        <p:spPr>
          <a:xfrm>
            <a:off x="3965697" y="2185098"/>
            <a:ext cx="4660887" cy="338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Montserrat SemiBold" panose="00000700000000000000" pitchFamily="2" charset="0"/>
                <a:sym typeface="Helvetica"/>
              </a:rPr>
              <a:t>Comitato di sorveglianza Unico – </a:t>
            </a:r>
            <a:r>
              <a:rPr lang="it-IT" sz="1600" dirty="0">
                <a:solidFill>
                  <a:schemeClr val="accent6">
                    <a:lumMod val="50000"/>
                  </a:schemeClr>
                </a:solidFill>
                <a:latin typeface="Montserrat SemiBold" panose="00000700000000000000" pitchFamily="2" charset="0"/>
              </a:rPr>
              <a:t>02.12.2025</a:t>
            </a:r>
            <a:endParaRPr kumimoji="0" lang="it-IT" sz="1600" b="0" i="0" u="none" strike="noStrike" cap="none" spc="0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FillTx/>
              <a:latin typeface="Montserrat SemiBold" panose="00000700000000000000" pitchFamily="2" charset="0"/>
              <a:sym typeface="Helvetica"/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7D8F836F-FE57-3EB6-5C66-B107E6EE3352}"/>
              </a:ext>
            </a:extLst>
          </p:cNvPr>
          <p:cNvSpPr/>
          <p:nvPr/>
        </p:nvSpPr>
        <p:spPr>
          <a:xfrm>
            <a:off x="2139940" y="883400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FESR-FSE 2014-2020</a:t>
            </a:r>
          </a:p>
        </p:txBody>
      </p:sp>
    </p:spTree>
    <p:extLst>
      <p:ext uri="{BB962C8B-B14F-4D97-AF65-F5344CB8AC3E}">
        <p14:creationId xmlns:p14="http://schemas.microsoft.com/office/powerpoint/2010/main" val="2995946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50D15-2DB7-409C-790E-7A02E0C912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5609" y="1019317"/>
            <a:ext cx="8596921" cy="394710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r>
              <a:rPr lang="it-IT" dirty="0">
                <a:solidFill>
                  <a:srgbClr val="002060"/>
                </a:solidFill>
              </a:rPr>
              <a:t>Evoluzione normativa del POC</a:t>
            </a: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528A4245-18FF-95F6-7BE7-0A8A0C9A335B}"/>
              </a:ext>
            </a:extLst>
          </p:cNvPr>
          <p:cNvGrpSpPr/>
          <p:nvPr/>
        </p:nvGrpSpPr>
        <p:grpSpPr>
          <a:xfrm>
            <a:off x="1655901" y="1519873"/>
            <a:ext cx="1862802" cy="782332"/>
            <a:chOff x="39573" y="12698"/>
            <a:chExt cx="2401320" cy="1367609"/>
          </a:xfrm>
          <a:solidFill>
            <a:srgbClr val="388600"/>
          </a:solidFill>
        </p:grpSpPr>
        <p:sp>
          <p:nvSpPr>
            <p:cNvPr id="5" name="Rettangolo con angoli arrotondati 4">
              <a:extLst>
                <a:ext uri="{FF2B5EF4-FFF2-40B4-BE49-F238E27FC236}">
                  <a16:creationId xmlns:a16="http://schemas.microsoft.com/office/drawing/2014/main" id="{DEC559C0-9218-E319-C348-57E9629738F8}"/>
                </a:ext>
              </a:extLst>
            </p:cNvPr>
            <p:cNvSpPr/>
            <p:nvPr/>
          </p:nvSpPr>
          <p:spPr>
            <a:xfrm>
              <a:off x="39573" y="12698"/>
              <a:ext cx="2401320" cy="1367609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6" name="CasellaDiTesto 5">
              <a:extLst>
                <a:ext uri="{FF2B5EF4-FFF2-40B4-BE49-F238E27FC236}">
                  <a16:creationId xmlns:a16="http://schemas.microsoft.com/office/drawing/2014/main" id="{9483F590-1BA6-5B84-702D-44769F2BB6AD}"/>
                </a:ext>
              </a:extLst>
            </p:cNvPr>
            <p:cNvSpPr txBox="1"/>
            <p:nvPr/>
          </p:nvSpPr>
          <p:spPr>
            <a:xfrm>
              <a:off x="106334" y="79459"/>
              <a:ext cx="2267798" cy="123408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45720" rIns="91440" bIns="45720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700" dirty="0">
                  <a:solidFill>
                    <a:schemeClr val="bg1"/>
                  </a:solidFill>
                </a:rPr>
                <a:t>DGR n.342 del 14/06/2021</a:t>
              </a:r>
              <a:endParaRPr lang="it-IT" sz="1700" u="sng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Gruppo 6">
            <a:extLst>
              <a:ext uri="{FF2B5EF4-FFF2-40B4-BE49-F238E27FC236}">
                <a16:creationId xmlns:a16="http://schemas.microsoft.com/office/drawing/2014/main" id="{E7198444-3AFE-5024-6683-2B770C3F516C}"/>
              </a:ext>
            </a:extLst>
          </p:cNvPr>
          <p:cNvGrpSpPr/>
          <p:nvPr/>
        </p:nvGrpSpPr>
        <p:grpSpPr>
          <a:xfrm>
            <a:off x="3748539" y="1547721"/>
            <a:ext cx="5036599" cy="779439"/>
            <a:chOff x="2400980" y="147089"/>
            <a:chExt cx="4232846" cy="997651"/>
          </a:xfrm>
        </p:grpSpPr>
        <p:sp>
          <p:nvSpPr>
            <p:cNvPr id="8" name="Rettangolo con angoli in alto arrotondati 7">
              <a:extLst>
                <a:ext uri="{FF2B5EF4-FFF2-40B4-BE49-F238E27FC236}">
                  <a16:creationId xmlns:a16="http://schemas.microsoft.com/office/drawing/2014/main" id="{11AEE82C-817C-070D-F308-65D47171395B}"/>
                </a:ext>
              </a:extLst>
            </p:cNvPr>
            <p:cNvSpPr/>
            <p:nvPr/>
          </p:nvSpPr>
          <p:spPr>
            <a:xfrm rot="5400000">
              <a:off x="4064556" y="-1516485"/>
              <a:ext cx="905695" cy="4232845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id="{33EA3A01-E0D3-C204-3726-FF8787E43D1E}"/>
                </a:ext>
              </a:extLst>
            </p:cNvPr>
            <p:cNvSpPr txBox="1"/>
            <p:nvPr/>
          </p:nvSpPr>
          <p:spPr>
            <a:xfrm>
              <a:off x="2400980" y="147089"/>
              <a:ext cx="4045404" cy="9976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22860" rIns="45720" bIns="22860" numCol="1" spcCol="1270" anchor="ctr" anchorCtr="0">
              <a:noAutofit/>
            </a:bodyPr>
            <a:lstStyle/>
            <a:p>
              <a:pPr marL="114300" lvl="1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sz="1200" dirty="0"/>
                <a:t>Indicazioni procedurali per l’attuazione degli interventi ex POR FESR e FSE 2014-2020 e per la definizione del Piano operativo complementare 2014-2020 ex articolo 242 del D.L. 34/2020.</a:t>
              </a:r>
              <a:endParaRPr lang="it-IT" sz="1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EFB8282D-BACB-E505-0BB5-63F2098466B3}"/>
              </a:ext>
            </a:extLst>
          </p:cNvPr>
          <p:cNvGrpSpPr/>
          <p:nvPr/>
        </p:nvGrpSpPr>
        <p:grpSpPr>
          <a:xfrm>
            <a:off x="3758487" y="2419260"/>
            <a:ext cx="5026650" cy="792348"/>
            <a:chOff x="2410736" y="1590907"/>
            <a:chExt cx="4285756" cy="1094087"/>
          </a:xfrm>
        </p:grpSpPr>
        <p:sp>
          <p:nvSpPr>
            <p:cNvPr id="14" name="Rettangolo con angoli in alto arrotondati 13">
              <a:extLst>
                <a:ext uri="{FF2B5EF4-FFF2-40B4-BE49-F238E27FC236}">
                  <a16:creationId xmlns:a16="http://schemas.microsoft.com/office/drawing/2014/main" id="{42120F89-E98B-899B-A1E9-F5808B64078D}"/>
                </a:ext>
              </a:extLst>
            </p:cNvPr>
            <p:cNvSpPr/>
            <p:nvPr/>
          </p:nvSpPr>
          <p:spPr>
            <a:xfrm rot="5400000">
              <a:off x="4006571" y="-4927"/>
              <a:ext cx="1094087" cy="4285755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5" name="CasellaDiTesto 14">
              <a:extLst>
                <a:ext uri="{FF2B5EF4-FFF2-40B4-BE49-F238E27FC236}">
                  <a16:creationId xmlns:a16="http://schemas.microsoft.com/office/drawing/2014/main" id="{0877141E-18BB-1FED-C804-F9EBE72BD859}"/>
                </a:ext>
              </a:extLst>
            </p:cNvPr>
            <p:cNvSpPr txBox="1"/>
            <p:nvPr/>
          </p:nvSpPr>
          <p:spPr>
            <a:xfrm>
              <a:off x="2410736" y="1644317"/>
              <a:ext cx="4232348" cy="9060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22860" rIns="45720" bIns="22860" numCol="1" spcCol="1270" anchor="ctr" anchorCtr="0">
              <a:noAutofit/>
            </a:bodyPr>
            <a:lstStyle/>
            <a:p>
              <a:pPr marL="114300" lvl="1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sz="1200" dirty="0">
                  <a:solidFill>
                    <a:schemeClr val="tx1"/>
                  </a:solidFill>
                </a:rPr>
                <a:t>Istituzione dei POC provvisori con i rientri derivanti dalla rendicontazione di spese anticipate a carico dello Stato</a:t>
              </a:r>
            </a:p>
            <a:p>
              <a:pPr marL="114300" lvl="1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sz="1200" dirty="0">
                  <a:solidFill>
                    <a:schemeClr val="tx1"/>
                  </a:solidFill>
                </a:rPr>
                <a:t>Indicazioni operative nelle more dei POC definitivi</a:t>
              </a:r>
            </a:p>
          </p:txBody>
        </p:sp>
      </p:grpSp>
      <p:sp>
        <p:nvSpPr>
          <p:cNvPr id="17" name="Rettangolo con angoli arrotondati 16">
            <a:extLst>
              <a:ext uri="{FF2B5EF4-FFF2-40B4-BE49-F238E27FC236}">
                <a16:creationId xmlns:a16="http://schemas.microsoft.com/office/drawing/2014/main" id="{96A46D83-5BD5-FC5F-1EB3-361D71115D91}"/>
              </a:ext>
            </a:extLst>
          </p:cNvPr>
          <p:cNvSpPr/>
          <p:nvPr/>
        </p:nvSpPr>
        <p:spPr>
          <a:xfrm>
            <a:off x="1659321" y="3326961"/>
            <a:ext cx="1859382" cy="752835"/>
          </a:xfrm>
          <a:prstGeom prst="roundRect">
            <a:avLst/>
          </a:prstGeom>
          <a:solidFill>
            <a:srgbClr val="3886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it-IT" sz="1700" dirty="0"/>
              <a:t>DGR n.124 del 26/02/2024</a:t>
            </a:r>
          </a:p>
        </p:txBody>
      </p:sp>
      <p:sp>
        <p:nvSpPr>
          <p:cNvPr id="19" name="Freccia in giù 18">
            <a:extLst>
              <a:ext uri="{FF2B5EF4-FFF2-40B4-BE49-F238E27FC236}">
                <a16:creationId xmlns:a16="http://schemas.microsoft.com/office/drawing/2014/main" id="{B07693DB-CDC1-8B36-C336-D5A94FECA5B7}"/>
              </a:ext>
            </a:extLst>
          </p:cNvPr>
          <p:cNvSpPr/>
          <p:nvPr/>
        </p:nvSpPr>
        <p:spPr>
          <a:xfrm>
            <a:off x="976827" y="1755755"/>
            <a:ext cx="638782" cy="3746810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1" name="Gruppo 20">
            <a:extLst>
              <a:ext uri="{FF2B5EF4-FFF2-40B4-BE49-F238E27FC236}">
                <a16:creationId xmlns:a16="http://schemas.microsoft.com/office/drawing/2014/main" id="{FC03DFE2-039E-7F71-3E09-7260C95BCCF4}"/>
              </a:ext>
            </a:extLst>
          </p:cNvPr>
          <p:cNvGrpSpPr/>
          <p:nvPr/>
        </p:nvGrpSpPr>
        <p:grpSpPr>
          <a:xfrm>
            <a:off x="3758487" y="3383753"/>
            <a:ext cx="5026650" cy="692374"/>
            <a:chOff x="2410737" y="3010814"/>
            <a:chExt cx="4285755" cy="1094087"/>
          </a:xfrm>
        </p:grpSpPr>
        <p:sp>
          <p:nvSpPr>
            <p:cNvPr id="22" name="Rettangolo con angoli in alto arrotondati 21">
              <a:extLst>
                <a:ext uri="{FF2B5EF4-FFF2-40B4-BE49-F238E27FC236}">
                  <a16:creationId xmlns:a16="http://schemas.microsoft.com/office/drawing/2014/main" id="{DCB6EE09-DA0D-5C7C-FC56-7F29AC466328}"/>
                </a:ext>
              </a:extLst>
            </p:cNvPr>
            <p:cNvSpPr/>
            <p:nvPr/>
          </p:nvSpPr>
          <p:spPr>
            <a:xfrm rot="5400000">
              <a:off x="4006571" y="1414980"/>
              <a:ext cx="1094087" cy="4285755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3" name="CasellaDiTesto 22">
              <a:extLst>
                <a:ext uri="{FF2B5EF4-FFF2-40B4-BE49-F238E27FC236}">
                  <a16:creationId xmlns:a16="http://schemas.microsoft.com/office/drawing/2014/main" id="{215E054C-08FA-C2CA-484F-143D206B2F48}"/>
                </a:ext>
              </a:extLst>
            </p:cNvPr>
            <p:cNvSpPr txBox="1"/>
            <p:nvPr/>
          </p:nvSpPr>
          <p:spPr>
            <a:xfrm>
              <a:off x="2410738" y="3064223"/>
              <a:ext cx="4232346" cy="9872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22860" rIns="45720" bIns="22860" numCol="1" spcCol="1270" anchor="ctr" anchorCtr="0">
              <a:noAutofit/>
            </a:bodyPr>
            <a:lstStyle/>
            <a:p>
              <a:pPr marL="114300" lvl="1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sz="1200" dirty="0">
                  <a:solidFill>
                    <a:schemeClr val="tx1"/>
                  </a:solidFill>
                </a:rPr>
                <a:t>Proposta di Programma Operativo Complementare POC Abruzzo 2014 2020</a:t>
              </a:r>
              <a:endParaRPr lang="it-IT" sz="1200" dirty="0"/>
            </a:p>
          </p:txBody>
        </p:sp>
      </p:grpSp>
      <p:sp>
        <p:nvSpPr>
          <p:cNvPr id="24" name="Rettangolo con angoli arrotondati 23">
            <a:extLst>
              <a:ext uri="{FF2B5EF4-FFF2-40B4-BE49-F238E27FC236}">
                <a16:creationId xmlns:a16="http://schemas.microsoft.com/office/drawing/2014/main" id="{92F093C3-088F-0FC5-19A3-6DC848E277CE}"/>
              </a:ext>
            </a:extLst>
          </p:cNvPr>
          <p:cNvSpPr/>
          <p:nvPr/>
        </p:nvSpPr>
        <p:spPr>
          <a:xfrm>
            <a:off x="1678870" y="4245131"/>
            <a:ext cx="1839745" cy="813975"/>
          </a:xfrm>
          <a:prstGeom prst="roundRect">
            <a:avLst>
              <a:gd name="adj" fmla="val 12557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it-IT" sz="1700" dirty="0"/>
          </a:p>
        </p:txBody>
      </p:sp>
      <p:grpSp>
        <p:nvGrpSpPr>
          <p:cNvPr id="26" name="Gruppo 25">
            <a:extLst>
              <a:ext uri="{FF2B5EF4-FFF2-40B4-BE49-F238E27FC236}">
                <a16:creationId xmlns:a16="http://schemas.microsoft.com/office/drawing/2014/main" id="{6AED5B5D-AF90-064F-67E7-FCD280606322}"/>
              </a:ext>
            </a:extLst>
          </p:cNvPr>
          <p:cNvGrpSpPr/>
          <p:nvPr/>
        </p:nvGrpSpPr>
        <p:grpSpPr>
          <a:xfrm>
            <a:off x="3758488" y="4283672"/>
            <a:ext cx="5026646" cy="723751"/>
            <a:chOff x="2410737" y="3010814"/>
            <a:chExt cx="4285755" cy="1094087"/>
          </a:xfrm>
        </p:grpSpPr>
        <p:sp>
          <p:nvSpPr>
            <p:cNvPr id="27" name="Rettangolo con angoli in alto arrotondati 26">
              <a:extLst>
                <a:ext uri="{FF2B5EF4-FFF2-40B4-BE49-F238E27FC236}">
                  <a16:creationId xmlns:a16="http://schemas.microsoft.com/office/drawing/2014/main" id="{58CC7BCF-13E0-C3BC-846E-C8871EB16B75}"/>
                </a:ext>
              </a:extLst>
            </p:cNvPr>
            <p:cNvSpPr/>
            <p:nvPr/>
          </p:nvSpPr>
          <p:spPr>
            <a:xfrm rot="5400000">
              <a:off x="4006571" y="1414980"/>
              <a:ext cx="1094087" cy="4285755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8" name="CasellaDiTesto 27">
              <a:extLst>
                <a:ext uri="{FF2B5EF4-FFF2-40B4-BE49-F238E27FC236}">
                  <a16:creationId xmlns:a16="http://schemas.microsoft.com/office/drawing/2014/main" id="{6655AAC8-5FAC-46C4-6507-FC54F558805B}"/>
                </a:ext>
              </a:extLst>
            </p:cNvPr>
            <p:cNvSpPr txBox="1"/>
            <p:nvPr/>
          </p:nvSpPr>
          <p:spPr>
            <a:xfrm>
              <a:off x="2410738" y="3064223"/>
              <a:ext cx="4232346" cy="9872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22860" rIns="45720" bIns="22860" numCol="1" spcCol="1270" anchor="ctr" anchorCtr="0">
              <a:noAutofit/>
            </a:bodyPr>
            <a:lstStyle/>
            <a:p>
              <a:pPr marL="114300" lvl="1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sz="1200" dirty="0"/>
                <a:t>Adozione del programma Operativo Complementare (POC) 2014-2020 e riduzione del Piano Sviluppo e Coesione (PSC)</a:t>
              </a:r>
            </a:p>
          </p:txBody>
        </p:sp>
      </p:grpSp>
      <p:sp>
        <p:nvSpPr>
          <p:cNvPr id="29" name="Rettangolo con angoli arrotondati 28">
            <a:extLst>
              <a:ext uri="{FF2B5EF4-FFF2-40B4-BE49-F238E27FC236}">
                <a16:creationId xmlns:a16="http://schemas.microsoft.com/office/drawing/2014/main" id="{0EC88E0A-50E6-F3EA-5495-232C0770A7A3}"/>
              </a:ext>
            </a:extLst>
          </p:cNvPr>
          <p:cNvSpPr/>
          <p:nvPr/>
        </p:nvSpPr>
        <p:spPr>
          <a:xfrm>
            <a:off x="1678957" y="5159098"/>
            <a:ext cx="1839746" cy="723752"/>
          </a:xfrm>
          <a:prstGeom prst="roundRect">
            <a:avLst/>
          </a:prstGeom>
          <a:solidFill>
            <a:srgbClr val="3886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it-IT" sz="1700" dirty="0"/>
              <a:t>DGR n.373 del 25/06/2024</a:t>
            </a:r>
          </a:p>
        </p:txBody>
      </p:sp>
      <p:grpSp>
        <p:nvGrpSpPr>
          <p:cNvPr id="30" name="Gruppo 29">
            <a:extLst>
              <a:ext uri="{FF2B5EF4-FFF2-40B4-BE49-F238E27FC236}">
                <a16:creationId xmlns:a16="http://schemas.microsoft.com/office/drawing/2014/main" id="{61125EA0-BD30-6580-F6C0-7B731B1C4A5C}"/>
              </a:ext>
            </a:extLst>
          </p:cNvPr>
          <p:cNvGrpSpPr/>
          <p:nvPr/>
        </p:nvGrpSpPr>
        <p:grpSpPr>
          <a:xfrm>
            <a:off x="3758486" y="5159099"/>
            <a:ext cx="5026649" cy="723751"/>
            <a:chOff x="2410737" y="3010814"/>
            <a:chExt cx="4285755" cy="1094087"/>
          </a:xfrm>
        </p:grpSpPr>
        <p:sp>
          <p:nvSpPr>
            <p:cNvPr id="31" name="Rettangolo con angoli in alto arrotondati 30">
              <a:extLst>
                <a:ext uri="{FF2B5EF4-FFF2-40B4-BE49-F238E27FC236}">
                  <a16:creationId xmlns:a16="http://schemas.microsoft.com/office/drawing/2014/main" id="{0B8FCDCE-058E-04D7-D4C7-ED08B62784C2}"/>
                </a:ext>
              </a:extLst>
            </p:cNvPr>
            <p:cNvSpPr/>
            <p:nvPr/>
          </p:nvSpPr>
          <p:spPr>
            <a:xfrm rot="5400000">
              <a:off x="4006571" y="1414980"/>
              <a:ext cx="1094087" cy="4285755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32" name="CasellaDiTesto 31">
              <a:extLst>
                <a:ext uri="{FF2B5EF4-FFF2-40B4-BE49-F238E27FC236}">
                  <a16:creationId xmlns:a16="http://schemas.microsoft.com/office/drawing/2014/main" id="{06224162-F820-1B89-08B8-286958FB5413}"/>
                </a:ext>
              </a:extLst>
            </p:cNvPr>
            <p:cNvSpPr txBox="1"/>
            <p:nvPr/>
          </p:nvSpPr>
          <p:spPr>
            <a:xfrm>
              <a:off x="2410738" y="3064223"/>
              <a:ext cx="4232346" cy="9872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22860" rIns="45720" bIns="22860" numCol="1" spcCol="1270" anchor="ctr" anchorCtr="0">
              <a:noAutofit/>
            </a:bodyPr>
            <a:lstStyle/>
            <a:p>
              <a:pPr marL="114300" lvl="1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sz="1200" dirty="0"/>
                <a:t>Approvazione POC Abruzzo 2014 2020 – Prospetto interventi e attribuzione ai Responsabili di Azione </a:t>
              </a:r>
            </a:p>
            <a:p>
              <a:pPr marL="114300" lvl="1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sz="1200" dirty="0"/>
                <a:t>Indicazioni operative per l’attuazione</a:t>
              </a:r>
            </a:p>
          </p:txBody>
        </p:sp>
      </p:grp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F5975159-AB62-A376-B393-83F375D57EF6}"/>
              </a:ext>
            </a:extLst>
          </p:cNvPr>
          <p:cNvSpPr txBox="1"/>
          <p:nvPr/>
        </p:nvSpPr>
        <p:spPr>
          <a:xfrm>
            <a:off x="1605823" y="4346887"/>
            <a:ext cx="1865790" cy="67933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45720" rIns="91440" bIns="45720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</a:pPr>
            <a:r>
              <a:rPr lang="it-IT" sz="1700" dirty="0">
                <a:solidFill>
                  <a:prstClr val="white"/>
                </a:solidFill>
                <a:latin typeface="Calibri" panose="020F0502020204030204"/>
              </a:rPr>
              <a:t>Delibera CIPESS </a:t>
            </a:r>
          </a:p>
          <a:p>
            <a:pPr algn="ctr" defTabSz="1066800">
              <a:lnSpc>
                <a:spcPct val="90000"/>
              </a:lnSpc>
              <a:spcBef>
                <a:spcPct val="0"/>
              </a:spcBef>
            </a:pPr>
            <a:r>
              <a:rPr lang="it-IT" sz="1700" dirty="0">
                <a:solidFill>
                  <a:prstClr val="white"/>
                </a:solidFill>
                <a:latin typeface="Calibri" panose="020F0502020204030204"/>
              </a:rPr>
              <a:t>n. 2 del 29/02/2024</a:t>
            </a:r>
          </a:p>
        </p:txBody>
      </p:sp>
      <p:sp>
        <p:nvSpPr>
          <p:cNvPr id="18" name="Rettangolo con angoli arrotondati 17">
            <a:extLst>
              <a:ext uri="{FF2B5EF4-FFF2-40B4-BE49-F238E27FC236}">
                <a16:creationId xmlns:a16="http://schemas.microsoft.com/office/drawing/2014/main" id="{F8F02FB3-1DAE-73A5-DD76-F286A029AD12}"/>
              </a:ext>
            </a:extLst>
          </p:cNvPr>
          <p:cNvSpPr/>
          <p:nvPr/>
        </p:nvSpPr>
        <p:spPr>
          <a:xfrm>
            <a:off x="1665890" y="2408051"/>
            <a:ext cx="1852813" cy="75283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it-IT" sz="1700" dirty="0"/>
              <a:t>Delibera CPESS n. 41 del 09/062021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3CB5718C-E4FC-69A9-04C8-247051060382}"/>
              </a:ext>
            </a:extLst>
          </p:cNvPr>
          <p:cNvSpPr txBox="1"/>
          <p:nvPr/>
        </p:nvSpPr>
        <p:spPr>
          <a:xfrm>
            <a:off x="8962279" y="1519873"/>
            <a:ext cx="2994369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Risorse complessive POC Abruzzo 2014 2020</a:t>
            </a:r>
          </a:p>
          <a:p>
            <a:pPr algn="ctr"/>
            <a:endParaRPr lang="it-IT" dirty="0"/>
          </a:p>
          <a:p>
            <a:pPr algn="ctr"/>
            <a:r>
              <a:rPr lang="it-IT" sz="2400" b="1" dirty="0">
                <a:solidFill>
                  <a:srgbClr val="388600"/>
                </a:solidFill>
              </a:rPr>
              <a:t>€ 146.477.053,95</a:t>
            </a:r>
          </a:p>
          <a:p>
            <a:pPr algn="ctr"/>
            <a:endParaRPr lang="it-IT" sz="2400" b="1" dirty="0">
              <a:solidFill>
                <a:srgbClr val="388600"/>
              </a:solidFill>
            </a:endParaRPr>
          </a:p>
          <a:p>
            <a:pPr algn="ctr"/>
            <a:r>
              <a:rPr lang="it-IT" dirty="0"/>
              <a:t>Di cui:</a:t>
            </a:r>
          </a:p>
          <a:p>
            <a:r>
              <a:rPr lang="it-IT" sz="2400" dirty="0">
                <a:solidFill>
                  <a:srgbClr val="388600"/>
                </a:solidFill>
              </a:rPr>
              <a:t>FESR: € 91.550.000,00</a:t>
            </a:r>
          </a:p>
          <a:p>
            <a:endParaRPr lang="it-IT" sz="2400" dirty="0"/>
          </a:p>
          <a:p>
            <a:r>
              <a:rPr lang="it-IT" sz="2400" dirty="0">
                <a:solidFill>
                  <a:srgbClr val="FF0000"/>
                </a:solidFill>
              </a:rPr>
              <a:t>FSE: € 54.927.053,95</a:t>
            </a:r>
          </a:p>
          <a:p>
            <a:pPr algn="ctr"/>
            <a:endParaRPr lang="it-IT" sz="2400" b="1" dirty="0">
              <a:solidFill>
                <a:srgbClr val="388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762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3664A-51CD-68F2-982D-56D1689F4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853AA38D-6AE8-5666-E84B-13D46D43E27A}"/>
              </a:ext>
            </a:extLst>
          </p:cNvPr>
          <p:cNvSpPr txBox="1"/>
          <p:nvPr/>
        </p:nvSpPr>
        <p:spPr>
          <a:xfrm>
            <a:off x="441435" y="990452"/>
            <a:ext cx="114930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200" b="1" dirty="0">
                <a:solidFill>
                  <a:srgbClr val="002060"/>
                </a:solidFill>
              </a:rPr>
              <a:t>POC ABRUZZO 2014 2020 FINANZIARIO – Struttura programmatica per OT (Assi) e Azioni</a:t>
            </a:r>
          </a:p>
          <a:p>
            <a:pPr algn="ctr"/>
            <a:r>
              <a:rPr lang="it-IT" sz="2200" b="1" dirty="0">
                <a:solidFill>
                  <a:srgbClr val="002060"/>
                </a:solidFill>
              </a:rPr>
              <a:t>(Ex FESR)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47E00103-016B-B43A-2C0C-31C26EC1A3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333641"/>
              </p:ext>
            </p:extLst>
          </p:nvPr>
        </p:nvGraphicFramePr>
        <p:xfrm>
          <a:off x="441435" y="1759893"/>
          <a:ext cx="11493062" cy="4447064"/>
        </p:xfrm>
        <a:graphic>
          <a:graphicData uri="http://schemas.openxmlformats.org/drawingml/2006/table">
            <a:tbl>
              <a:tblPr/>
              <a:tblGrid>
                <a:gridCol w="553988">
                  <a:extLst>
                    <a:ext uri="{9D8B030D-6E8A-4147-A177-3AD203B41FA5}">
                      <a16:colId xmlns:a16="http://schemas.microsoft.com/office/drawing/2014/main" val="2988883511"/>
                    </a:ext>
                  </a:extLst>
                </a:gridCol>
                <a:gridCol w="3920644">
                  <a:extLst>
                    <a:ext uri="{9D8B030D-6E8A-4147-A177-3AD203B41FA5}">
                      <a16:colId xmlns:a16="http://schemas.microsoft.com/office/drawing/2014/main" val="3874793218"/>
                    </a:ext>
                  </a:extLst>
                </a:gridCol>
                <a:gridCol w="870408">
                  <a:extLst>
                    <a:ext uri="{9D8B030D-6E8A-4147-A177-3AD203B41FA5}">
                      <a16:colId xmlns:a16="http://schemas.microsoft.com/office/drawing/2014/main" val="2932355810"/>
                    </a:ext>
                  </a:extLst>
                </a:gridCol>
                <a:gridCol w="649049">
                  <a:extLst>
                    <a:ext uri="{9D8B030D-6E8A-4147-A177-3AD203B41FA5}">
                      <a16:colId xmlns:a16="http://schemas.microsoft.com/office/drawing/2014/main" val="3501334875"/>
                    </a:ext>
                  </a:extLst>
                </a:gridCol>
                <a:gridCol w="4625499">
                  <a:extLst>
                    <a:ext uri="{9D8B030D-6E8A-4147-A177-3AD203B41FA5}">
                      <a16:colId xmlns:a16="http://schemas.microsoft.com/office/drawing/2014/main" val="3348971538"/>
                    </a:ext>
                  </a:extLst>
                </a:gridCol>
                <a:gridCol w="873474">
                  <a:extLst>
                    <a:ext uri="{9D8B030D-6E8A-4147-A177-3AD203B41FA5}">
                      <a16:colId xmlns:a16="http://schemas.microsoft.com/office/drawing/2014/main" val="2022894008"/>
                    </a:ext>
                  </a:extLst>
                </a:gridCol>
              </a:tblGrid>
              <a:tr h="14394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O.T.</a:t>
                      </a:r>
                    </a:p>
                  </a:txBody>
                  <a:tcPr marL="4113" marR="4113" marT="41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Descrizione Obiettivo Tematico</a:t>
                      </a:r>
                    </a:p>
                  </a:txBody>
                  <a:tcPr marL="4113" marR="4113" marT="41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Importo</a:t>
                      </a:r>
                    </a:p>
                  </a:txBody>
                  <a:tcPr marL="4113" marR="4113" marT="41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Azione</a:t>
                      </a:r>
                    </a:p>
                  </a:txBody>
                  <a:tcPr marL="4113" marR="4113" marT="41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Intervento</a:t>
                      </a:r>
                    </a:p>
                  </a:txBody>
                  <a:tcPr marL="4113" marR="4113" marT="41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Importo</a:t>
                      </a:r>
                    </a:p>
                  </a:txBody>
                  <a:tcPr marL="4113" marR="4113" marT="41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8093352"/>
                  </a:ext>
                </a:extLst>
              </a:tr>
              <a:tr h="26733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Rafforzare la ricerca, lo sviluppo tecnologico e l'innovazione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3.800.000,00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1.1.4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Progetto Space Economy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3.800.000,00 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0141195"/>
                  </a:ext>
                </a:extLst>
              </a:tr>
              <a:tr h="201527"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Migliorare l'accesso alle TIC, nonché l'impiego e la qualità delle medesime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6.850.000,00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2.1.1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Progetto realizzazione banda larga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3.850.000,00 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3512467"/>
                  </a:ext>
                </a:extLst>
              </a:tr>
              <a:tr h="20152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2.2.2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Interventi di sviluppo urbano sostenibile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750.000,00 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5754555"/>
                  </a:ext>
                </a:extLst>
              </a:tr>
              <a:tr h="20152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Digitalizzazione patrimonio immobiliare post sisma con riproduzione "gemello digitale"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2.250.000,00 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232063"/>
                  </a:ext>
                </a:extLst>
              </a:tr>
              <a:tr h="333136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Promuovere la competitività delle PMI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26.550.000,00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3.1.1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Bando turismo esperienziale - Supporto alle Microimprese per servizi collegati ai territori percorsi dalle "ciclovie" e dai "cammini"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9.250.000,00 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6657591"/>
                  </a:ext>
                </a:extLst>
              </a:tr>
              <a:tr h="20152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3.5.1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Strumenti finanziari - Fondo dei Fondi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17.300.000,00 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7977617"/>
                  </a:ext>
                </a:extLst>
              </a:tr>
              <a:tr h="33313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Sostenere la transizione verso un'economia a basse emissioni di carbonio in tutti i settori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10.500.000,00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4.2.1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Interventi di efficientamento energetico per le imprese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10.500.000,00 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6300371"/>
                  </a:ext>
                </a:extLst>
              </a:tr>
              <a:tr h="33313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Promuovere l'adattamento climatico, la prevenzione e la gestione dei rischi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14.500.000,00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5.1.1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Progetti relativi al rischio idrogeologico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14.500.000,00 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0761154"/>
                  </a:ext>
                </a:extLst>
              </a:tr>
              <a:tr h="201527">
                <a:tc rowSpan="6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Preservare e tutelare l'ambiente e promuovere l'uso efficiente delle risorse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29.350.000,00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6.6.1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Interventi per la tutela e valorizzazione di aree di attrazione naturale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150.000,00 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4672462"/>
                  </a:ext>
                </a:extLst>
              </a:tr>
              <a:tr h="26733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Valorizzazione dell'accesso all'area del comprensorio turistico Voltigno (Provincia di Pescara)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3.500.000,00 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4316248"/>
                  </a:ext>
                </a:extLst>
              </a:tr>
              <a:tr h="26733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Recupero e manutenzione del "La via dei Castelli" del Parco Nazionale della Maiella - (Ente Parco Nazionale della Maiella)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11.000.000,00 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9386918"/>
                  </a:ext>
                </a:extLst>
              </a:tr>
              <a:tr h="20152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6.7.1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Interventi per lo sviluppo urbano sostenibile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6.700.000,00 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294073"/>
                  </a:ext>
                </a:extLst>
              </a:tr>
              <a:tr h="33313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Interventi di promozione turistica, di tutela e valorizzazione risorse naturali e culturali (Mibact e Comune di Sulmona)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3.000.000,00 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6076867"/>
                  </a:ext>
                </a:extLst>
              </a:tr>
              <a:tr h="39894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6.8.3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Intervento per il sostegno per fruizione integrata delle risorse naturali e culturali e promozione destinazioni turistiche (promozione turistica)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5.000.000,00 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1697011"/>
                  </a:ext>
                </a:extLst>
              </a:tr>
              <a:tr h="46474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Promuovere sistemi di trasporto sostenibili e deliminare le strozzature nelleprincipali infrastrutture di rete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13" marR="4113" marT="41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13" marR="4113" marT="41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70595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414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A333D-A30C-77FD-B7AF-F3FAF1A2FD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67573575-E73B-0BF6-DAC2-6FAB58D11DCD}"/>
              </a:ext>
            </a:extLst>
          </p:cNvPr>
          <p:cNvSpPr txBox="1"/>
          <p:nvPr/>
        </p:nvSpPr>
        <p:spPr>
          <a:xfrm>
            <a:off x="441435" y="990452"/>
            <a:ext cx="114930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200" b="1" dirty="0">
                <a:solidFill>
                  <a:srgbClr val="002060"/>
                </a:solidFill>
              </a:rPr>
              <a:t>POC ABRUZZO 2014 2020 FINANZIARIO – Struttura programmatica per OT (Assi) e Azioni</a:t>
            </a:r>
          </a:p>
          <a:p>
            <a:pPr algn="ctr"/>
            <a:r>
              <a:rPr lang="it-IT" sz="2200" b="1" dirty="0">
                <a:solidFill>
                  <a:srgbClr val="002060"/>
                </a:solidFill>
              </a:rPr>
              <a:t>(Ex FSE)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60E8CB08-C14D-726A-9B8C-3F94AA7ED2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24192"/>
              </p:ext>
            </p:extLst>
          </p:nvPr>
        </p:nvGraphicFramePr>
        <p:xfrm>
          <a:off x="441435" y="1759894"/>
          <a:ext cx="11493063" cy="4439658"/>
        </p:xfrm>
        <a:graphic>
          <a:graphicData uri="http://schemas.openxmlformats.org/drawingml/2006/table">
            <a:tbl>
              <a:tblPr/>
              <a:tblGrid>
                <a:gridCol w="345643">
                  <a:extLst>
                    <a:ext uri="{9D8B030D-6E8A-4147-A177-3AD203B41FA5}">
                      <a16:colId xmlns:a16="http://schemas.microsoft.com/office/drawing/2014/main" val="1402406070"/>
                    </a:ext>
                  </a:extLst>
                </a:gridCol>
                <a:gridCol w="2696902">
                  <a:extLst>
                    <a:ext uri="{9D8B030D-6E8A-4147-A177-3AD203B41FA5}">
                      <a16:colId xmlns:a16="http://schemas.microsoft.com/office/drawing/2014/main" val="762869747"/>
                    </a:ext>
                  </a:extLst>
                </a:gridCol>
                <a:gridCol w="821802">
                  <a:extLst>
                    <a:ext uri="{9D8B030D-6E8A-4147-A177-3AD203B41FA5}">
                      <a16:colId xmlns:a16="http://schemas.microsoft.com/office/drawing/2014/main" val="2389049689"/>
                    </a:ext>
                  </a:extLst>
                </a:gridCol>
                <a:gridCol w="729205">
                  <a:extLst>
                    <a:ext uri="{9D8B030D-6E8A-4147-A177-3AD203B41FA5}">
                      <a16:colId xmlns:a16="http://schemas.microsoft.com/office/drawing/2014/main" val="3922401866"/>
                    </a:ext>
                  </a:extLst>
                </a:gridCol>
                <a:gridCol w="6026038">
                  <a:extLst>
                    <a:ext uri="{9D8B030D-6E8A-4147-A177-3AD203B41FA5}">
                      <a16:colId xmlns:a16="http://schemas.microsoft.com/office/drawing/2014/main" val="1425793051"/>
                    </a:ext>
                  </a:extLst>
                </a:gridCol>
                <a:gridCol w="873473">
                  <a:extLst>
                    <a:ext uri="{9D8B030D-6E8A-4147-A177-3AD203B41FA5}">
                      <a16:colId xmlns:a16="http://schemas.microsoft.com/office/drawing/2014/main" val="4203658130"/>
                    </a:ext>
                  </a:extLst>
                </a:gridCol>
              </a:tblGrid>
              <a:tr h="15145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O.T.</a:t>
                      </a:r>
                    </a:p>
                  </a:txBody>
                  <a:tcPr marL="3060" marR="3060" marT="30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Descrizione Obiettivo Tematico</a:t>
                      </a:r>
                    </a:p>
                  </a:txBody>
                  <a:tcPr marL="3060" marR="3060" marT="30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Importo</a:t>
                      </a:r>
                    </a:p>
                  </a:txBody>
                  <a:tcPr marL="3060" marR="3060" marT="30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Azione</a:t>
                      </a:r>
                    </a:p>
                  </a:txBody>
                  <a:tcPr marL="3060" marR="3060" marT="30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Intervento</a:t>
                      </a:r>
                    </a:p>
                  </a:txBody>
                  <a:tcPr marL="3060" marR="3060" marT="30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Importo</a:t>
                      </a:r>
                    </a:p>
                  </a:txBody>
                  <a:tcPr marL="3060" marR="3060" marT="30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2147952"/>
                  </a:ext>
                </a:extLst>
              </a:tr>
              <a:tr h="151455">
                <a:tc rowSpan="11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1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Promuovere un'occupazione sostenibile e di qualità e sostenere la mobilità dei lavoratori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1"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28.961.000,00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8.1.1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Tirocini extra curriculari - D.L. 76/2013 - (progetto coerente)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3.200.000,00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5132462"/>
                  </a:ext>
                </a:extLst>
              </a:tr>
              <a:tr h="18475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8.1.6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Politiche attive per i disoccupati e i lavoratori in C.I.G.S. - Linea 2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450.000,00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6399619"/>
                  </a:ext>
                </a:extLst>
              </a:tr>
              <a:tr h="15145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Incentivi all'occupazione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6.700.000,00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6934597"/>
                  </a:ext>
                </a:extLst>
              </a:tr>
              <a:tr h="15145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8.1.7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Azioni di informazione e animazione: Europa sotto casa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200.000,00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7797030"/>
                  </a:ext>
                </a:extLst>
              </a:tr>
              <a:tr h="15145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8.5.1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Incentivi all'occupazione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5.200.000,00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6688598"/>
                  </a:ext>
                </a:extLst>
              </a:tr>
              <a:tr h="15145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Dote di comunità - Aree Interne - Creazione </a:t>
                      </a: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 imp</a:t>
                      </a: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</a:t>
                      </a: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3.375.000,00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2255086"/>
                  </a:ext>
                </a:extLst>
              </a:tr>
              <a:tr h="15145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Rafforzamento competenze Uffici Giudiziari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1.100.000,00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4024129"/>
                  </a:ext>
                </a:extLst>
              </a:tr>
              <a:tr h="15145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8.5.3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Creazione di impresa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3.000.000,00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11039"/>
                  </a:ext>
                </a:extLst>
              </a:tr>
              <a:tr h="15145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Piani di conciliazione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1.300.000,00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4998828"/>
                  </a:ext>
                </a:extLst>
              </a:tr>
              <a:tr h="15145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8.6.1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Formazione per la crescita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1.775.000,00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1279097"/>
                  </a:ext>
                </a:extLst>
              </a:tr>
              <a:tr h="15145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 di crisi complessa: inserimento al lavoro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2.661.000,00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8451361"/>
                  </a:ext>
                </a:extLst>
              </a:tr>
              <a:tr h="151455">
                <a:tc row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Promuovere l'inclusione sociale e combattere la povertà e ogni discriminazione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10.330.000,00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9.1.2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Abruzzo Care Family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3.850.000,00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9292208"/>
                  </a:ext>
                </a:extLst>
              </a:tr>
              <a:tr h="15145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9.2.2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Reinserimento detenuti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1.680.000,00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3626875"/>
                  </a:ext>
                </a:extLst>
              </a:tr>
              <a:tr h="15145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9.7.1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Agorà Spazio Incluso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4.000.000,00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9334270"/>
                  </a:ext>
                </a:extLst>
              </a:tr>
              <a:tr h="18475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Combattere la violenza di genere per favorire l'inclusione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800.000,00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2551474"/>
                  </a:ext>
                </a:extLst>
              </a:tr>
              <a:tr h="151455">
                <a:tc rowSpan="7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7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Investire nell'istruzione e nella formazione professionale per la competenza e l'apprendimento permanente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7"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10.740.464,50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10.4.1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Dote di comunità - Aree Interne - Attività formative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515.000,00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2659489"/>
                  </a:ext>
                </a:extLst>
              </a:tr>
              <a:tr h="18207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 di crisi complessa: competenze per il lavoro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4.321.000,00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4199521"/>
                  </a:ext>
                </a:extLst>
              </a:tr>
              <a:tr h="15529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Enogastronomia: alta formazione e inserimento al lavoro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1.420.000,00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782722"/>
                  </a:ext>
                </a:extLst>
              </a:tr>
              <a:tr h="31862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10.4.11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Attuazione e mantenimento Sistema regionale integrato di certificazione competenze riconoscimento crediti formativi da apprendimenti formali, non formali ed informali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315.000,00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5550589"/>
                  </a:ext>
                </a:extLst>
              </a:tr>
              <a:tr h="15145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10.5.12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Voucher per l'alta formazione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939.464,50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9536402"/>
                  </a:ext>
                </a:extLst>
              </a:tr>
              <a:tr h="15145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10.6.1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Rilancio della IeFP e Sistema Duale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1.780.000,00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7069589"/>
                  </a:ext>
                </a:extLst>
              </a:tr>
              <a:tr h="15145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10.6.2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Sviluppo e qualificazione ITS e IFTS-LINEA ITS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1.450.000,00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1175291"/>
                  </a:ext>
                </a:extLst>
              </a:tr>
              <a:tr h="44840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Rafforzare la capacità istituzionale delle autorità pubbliche e delle parti interessate e un'amministrazione pubblica efficiente</a:t>
                      </a:r>
                    </a:p>
                  </a:txBody>
                  <a:tcPr marL="3060" marR="3060" marT="306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675.000,00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11.3.3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Dote di comunità - Aree Interne - Empowerment istituzioni locali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675.000,00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955860"/>
                  </a:ext>
                </a:extLst>
              </a:tr>
              <a:tr h="15145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Assistenza Tecnica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4.220.589,45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AT.1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Assistenza Tecnica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4.220.589,45 </a:t>
                      </a:r>
                    </a:p>
                  </a:txBody>
                  <a:tcPr marL="3060" marR="3060" marT="30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77412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7721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42A02A22-FB46-2F83-3164-CE81DECF75C7}"/>
              </a:ext>
            </a:extLst>
          </p:cNvPr>
          <p:cNvSpPr txBox="1"/>
          <p:nvPr/>
        </p:nvSpPr>
        <p:spPr>
          <a:xfrm>
            <a:off x="3046071" y="2905780"/>
            <a:ext cx="6099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Grazie per l’attenzione!</a:t>
            </a:r>
          </a:p>
        </p:txBody>
      </p:sp>
    </p:spTree>
    <p:extLst>
      <p:ext uri="{BB962C8B-B14F-4D97-AF65-F5344CB8AC3E}">
        <p14:creationId xmlns:p14="http://schemas.microsoft.com/office/powerpoint/2010/main" val="13015687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3292</TotalTime>
  <Words>840</Words>
  <Application>Microsoft Office PowerPoint</Application>
  <PresentationFormat>Widescreen</PresentationFormat>
  <Paragraphs>190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Montserrat SemiBold</vt:lpstr>
      <vt:lpstr>Tema di Office</vt:lpstr>
      <vt:lpstr>Personalizza struttura</vt:lpstr>
      <vt:lpstr>Presentazione standard di PowerPoint</vt:lpstr>
      <vt:lpstr>Presentazione standard di PowerPoint</vt:lpstr>
      <vt:lpstr> Evoluzione normativa del POC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Marcello Bonitatibus</dc:creator>
  <cp:lastModifiedBy>Carmine Cipollone</cp:lastModifiedBy>
  <cp:revision>146</cp:revision>
  <dcterms:created xsi:type="dcterms:W3CDTF">2023-03-01T09:45:12Z</dcterms:created>
  <dcterms:modified xsi:type="dcterms:W3CDTF">2025-11-29T15:01:20Z</dcterms:modified>
</cp:coreProperties>
</file>