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handoutMasterIdLst>
    <p:handoutMasterId r:id="rId14"/>
  </p:handoutMasterIdLst>
  <p:sldIdLst>
    <p:sldId id="256" r:id="rId3"/>
    <p:sldId id="275" r:id="rId4"/>
    <p:sldId id="258" r:id="rId5"/>
    <p:sldId id="277" r:id="rId6"/>
    <p:sldId id="283" r:id="rId7"/>
    <p:sldId id="276" r:id="rId8"/>
    <p:sldId id="279" r:id="rId9"/>
    <p:sldId id="280" r:id="rId10"/>
    <p:sldId id="281" r:id="rId11"/>
    <p:sldId id="282" r:id="rId12"/>
    <p:sldId id="265"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E3C"/>
    <a:srgbClr val="388600"/>
    <a:srgbClr val="4472C4"/>
    <a:srgbClr val="CFD5EA"/>
    <a:srgbClr val="888C9A"/>
    <a:srgbClr val="E9EBF5"/>
    <a:srgbClr val="76777C"/>
    <a:srgbClr val="FFFFFF"/>
    <a:srgbClr val="4A76C6"/>
    <a:srgbClr val="FFFC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73" autoAdjust="0"/>
    <p:restoredTop sz="94745" autoAdjust="0"/>
  </p:normalViewPr>
  <p:slideViewPr>
    <p:cSldViewPr snapToGrid="0">
      <p:cViewPr varScale="1">
        <p:scale>
          <a:sx n="83" d="100"/>
          <a:sy n="83" d="100"/>
        </p:scale>
        <p:origin x="774"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464"/>
    </p:cViewPr>
  </p:sorterViewPr>
  <p:notesViewPr>
    <p:cSldViewPr snapToGrid="0">
      <p:cViewPr varScale="1">
        <p:scale>
          <a:sx n="67" d="100"/>
          <a:sy n="67" d="100"/>
        </p:scale>
        <p:origin x="237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9B176AD0-0234-D290-C51F-DDB676B7001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a:extLst>
              <a:ext uri="{FF2B5EF4-FFF2-40B4-BE49-F238E27FC236}">
                <a16:creationId xmlns:a16="http://schemas.microsoft.com/office/drawing/2014/main" id="{2FA2D409-2B35-A26C-7AA6-05B988CC657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6A339B-DCAA-4DF0-96DE-504B7A5B5CC2}" type="datetimeFigureOut">
              <a:rPr lang="it-IT" smtClean="0"/>
              <a:t>01/12/2025</a:t>
            </a:fld>
            <a:endParaRPr lang="it-IT"/>
          </a:p>
        </p:txBody>
      </p:sp>
      <p:sp>
        <p:nvSpPr>
          <p:cNvPr id="4" name="Segnaposto piè di pagina 3">
            <a:extLst>
              <a:ext uri="{FF2B5EF4-FFF2-40B4-BE49-F238E27FC236}">
                <a16:creationId xmlns:a16="http://schemas.microsoft.com/office/drawing/2014/main" id="{1291F67E-4D2F-A213-6A49-73ED55F5176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a:extLst>
              <a:ext uri="{FF2B5EF4-FFF2-40B4-BE49-F238E27FC236}">
                <a16:creationId xmlns:a16="http://schemas.microsoft.com/office/drawing/2014/main" id="{5324D384-E264-06E1-FB04-E822496778F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BF8A5CE-BDA7-4F2F-A11A-5B5056B64320}" type="slidenum">
              <a:rPr lang="it-IT" smtClean="0"/>
              <a:t>‹N›</a:t>
            </a:fld>
            <a:endParaRPr lang="it-IT"/>
          </a:p>
        </p:txBody>
      </p:sp>
    </p:spTree>
    <p:extLst>
      <p:ext uri="{BB962C8B-B14F-4D97-AF65-F5344CB8AC3E}">
        <p14:creationId xmlns:p14="http://schemas.microsoft.com/office/powerpoint/2010/main" val="15436928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cxnSp>
        <p:nvCxnSpPr>
          <p:cNvPr id="7" name="Connettore diritto 6">
            <a:extLst>
              <a:ext uri="{FF2B5EF4-FFF2-40B4-BE49-F238E27FC236}">
                <a16:creationId xmlns:a16="http://schemas.microsoft.com/office/drawing/2014/main" id="{74C96869-D6FF-456D-8AF4-1DA0D8D00D9D}"/>
              </a:ext>
            </a:extLst>
          </p:cNvPr>
          <p:cNvCxnSpPr>
            <a:cxnSpLocks/>
          </p:cNvCxnSpPr>
          <p:nvPr userDrawn="1"/>
        </p:nvCxnSpPr>
        <p:spPr>
          <a:xfrm>
            <a:off x="719138" y="720000"/>
            <a:ext cx="10800000" cy="0"/>
          </a:xfrm>
          <a:prstGeom prst="line">
            <a:avLst/>
          </a:prstGeom>
          <a:ln w="41275">
            <a:solidFill>
              <a:srgbClr val="388600"/>
            </a:solidFill>
          </a:ln>
        </p:spPr>
        <p:style>
          <a:lnRef idx="3">
            <a:schemeClr val="dk1"/>
          </a:lnRef>
          <a:fillRef idx="0">
            <a:schemeClr val="dk1"/>
          </a:fillRef>
          <a:effectRef idx="2">
            <a:schemeClr val="dk1"/>
          </a:effectRef>
          <a:fontRef idx="minor">
            <a:schemeClr val="tx1"/>
          </a:fontRef>
        </p:style>
      </p:cxnSp>
      <p:cxnSp>
        <p:nvCxnSpPr>
          <p:cNvPr id="9" name="Connettore diritto 8">
            <a:extLst>
              <a:ext uri="{FF2B5EF4-FFF2-40B4-BE49-F238E27FC236}">
                <a16:creationId xmlns:a16="http://schemas.microsoft.com/office/drawing/2014/main" id="{7F139B26-9FB5-4E11-A658-3C871A369262}"/>
              </a:ext>
            </a:extLst>
          </p:cNvPr>
          <p:cNvCxnSpPr>
            <a:cxnSpLocks/>
          </p:cNvCxnSpPr>
          <p:nvPr userDrawn="1"/>
        </p:nvCxnSpPr>
        <p:spPr>
          <a:xfrm>
            <a:off x="719138" y="6178593"/>
            <a:ext cx="10714037" cy="0"/>
          </a:xfrm>
          <a:prstGeom prst="line">
            <a:avLst/>
          </a:prstGeom>
          <a:ln w="41275">
            <a:solidFill>
              <a:srgbClr val="388600"/>
            </a:solidFill>
          </a:ln>
        </p:spPr>
        <p:style>
          <a:lnRef idx="3">
            <a:schemeClr val="dk1"/>
          </a:lnRef>
          <a:fillRef idx="0">
            <a:schemeClr val="dk1"/>
          </a:fillRef>
          <a:effectRef idx="2">
            <a:schemeClr val="dk1"/>
          </a:effectRef>
          <a:fontRef idx="minor">
            <a:schemeClr val="tx1"/>
          </a:fontRef>
        </p:style>
      </p:cxnSp>
      <p:grpSp>
        <p:nvGrpSpPr>
          <p:cNvPr id="10" name="Gruppo 9">
            <a:extLst>
              <a:ext uri="{FF2B5EF4-FFF2-40B4-BE49-F238E27FC236}">
                <a16:creationId xmlns:a16="http://schemas.microsoft.com/office/drawing/2014/main" id="{30CC2BCF-69C5-E42D-6C65-1B29428BE199}"/>
              </a:ext>
            </a:extLst>
          </p:cNvPr>
          <p:cNvGrpSpPr/>
          <p:nvPr userDrawn="1"/>
        </p:nvGrpSpPr>
        <p:grpSpPr>
          <a:xfrm>
            <a:off x="1709744" y="0"/>
            <a:ext cx="8734548" cy="773999"/>
            <a:chOff x="486939" y="4941376"/>
            <a:chExt cx="10307039" cy="885514"/>
          </a:xfrm>
        </p:grpSpPr>
        <p:pic>
          <p:nvPicPr>
            <p:cNvPr id="2" name="Immagine 1">
              <a:extLst>
                <a:ext uri="{FF2B5EF4-FFF2-40B4-BE49-F238E27FC236}">
                  <a16:creationId xmlns:a16="http://schemas.microsoft.com/office/drawing/2014/main" id="{3BBC5BBF-5148-D731-F105-D4A19B8AE7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6939" y="4964151"/>
              <a:ext cx="1565097" cy="862739"/>
            </a:xfrm>
            <a:prstGeom prst="rect">
              <a:avLst/>
            </a:prstGeom>
          </p:spPr>
        </p:pic>
        <p:pic>
          <p:nvPicPr>
            <p:cNvPr id="3" name="Immagine 2">
              <a:extLst>
                <a:ext uri="{FF2B5EF4-FFF2-40B4-BE49-F238E27FC236}">
                  <a16:creationId xmlns:a16="http://schemas.microsoft.com/office/drawing/2014/main" id="{075F28E8-7315-0267-CD18-5BB1F89A8111}"/>
                </a:ext>
              </a:extLst>
            </p:cNvPr>
            <p:cNvPicPr>
              <a:picLocks noChangeAspect="1"/>
            </p:cNvPicPr>
            <p:nvPr userDrawn="1"/>
          </p:nvPicPr>
          <p:blipFill>
            <a:blip r:embed="rId3"/>
            <a:stretch>
              <a:fillRect/>
            </a:stretch>
          </p:blipFill>
          <p:spPr>
            <a:xfrm>
              <a:off x="3758219" y="5064854"/>
              <a:ext cx="2278250" cy="593294"/>
            </a:xfrm>
            <a:prstGeom prst="rect">
              <a:avLst/>
            </a:prstGeom>
          </p:spPr>
        </p:pic>
        <p:pic>
          <p:nvPicPr>
            <p:cNvPr id="4" name="Immagine 3">
              <a:extLst>
                <a:ext uri="{FF2B5EF4-FFF2-40B4-BE49-F238E27FC236}">
                  <a16:creationId xmlns:a16="http://schemas.microsoft.com/office/drawing/2014/main" id="{62B5F0F9-089F-82A9-2C07-0EDC654D909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846782" y="4941376"/>
              <a:ext cx="720354" cy="750792"/>
            </a:xfrm>
            <a:prstGeom prst="rect">
              <a:avLst/>
            </a:prstGeom>
          </p:spPr>
        </p:pic>
        <p:pic>
          <p:nvPicPr>
            <p:cNvPr id="5" name="Immagine 4">
              <a:extLst>
                <a:ext uri="{FF2B5EF4-FFF2-40B4-BE49-F238E27FC236}">
                  <a16:creationId xmlns:a16="http://schemas.microsoft.com/office/drawing/2014/main" id="{BBC6F514-042C-CC9E-C9EF-D837D626F80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24441" y="4991061"/>
              <a:ext cx="369537" cy="740881"/>
            </a:xfrm>
            <a:prstGeom prst="rect">
              <a:avLst/>
            </a:prstGeom>
          </p:spPr>
        </p:pic>
      </p:grpSp>
      <p:sp>
        <p:nvSpPr>
          <p:cNvPr id="6" name="Segnaposto piè di pagina 2">
            <a:extLst>
              <a:ext uri="{FF2B5EF4-FFF2-40B4-BE49-F238E27FC236}">
                <a16:creationId xmlns:a16="http://schemas.microsoft.com/office/drawing/2014/main" id="{E181864E-DA1C-7305-9C5A-9F55B8C81270}"/>
              </a:ext>
            </a:extLst>
          </p:cNvPr>
          <p:cNvSpPr txBox="1">
            <a:spLocks/>
          </p:cNvSpPr>
          <p:nvPr userDrawn="1"/>
        </p:nvSpPr>
        <p:spPr>
          <a:xfrm>
            <a:off x="480000" y="6292925"/>
            <a:ext cx="11520000" cy="521647"/>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it-IT" sz="1200" i="1" dirty="0">
                <a:solidFill>
                  <a:schemeClr val="accent1">
                    <a:lumMod val="50000"/>
                  </a:schemeClr>
                </a:solidFill>
              </a:rPr>
              <a:t>Dipartimento Presidenza – Programmazione - Turismo</a:t>
            </a:r>
          </a:p>
          <a:p>
            <a:pPr>
              <a:defRPr/>
            </a:pPr>
            <a:r>
              <a:rPr lang="it-IT" sz="1200" i="1" dirty="0">
                <a:solidFill>
                  <a:schemeClr val="accent1">
                    <a:lumMod val="50000"/>
                  </a:schemeClr>
                </a:solidFill>
              </a:rPr>
              <a:t>Servizio Autorità di Gestione Unica FESR - FSE</a:t>
            </a:r>
          </a:p>
          <a:p>
            <a:pPr>
              <a:defRPr/>
            </a:pPr>
            <a:endParaRPr lang="it-IT" sz="1200" dirty="0">
              <a:solidFill>
                <a:prstClr val="black">
                  <a:tint val="75000"/>
                </a:prstClr>
              </a:solidFill>
            </a:endParaRPr>
          </a:p>
        </p:txBody>
      </p:sp>
    </p:spTree>
    <p:extLst>
      <p:ext uri="{BB962C8B-B14F-4D97-AF65-F5344CB8AC3E}">
        <p14:creationId xmlns:p14="http://schemas.microsoft.com/office/powerpoint/2010/main" val="3865241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49CC32-3C09-4FF3-B819-0074908D1690}"/>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9D3A11D-DA79-49FD-9AC0-07BC8DCA82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8A89757-AB25-49D0-8901-02F1AF78AB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4A67E1A-ADDD-49BC-9325-E83492C4F996}"/>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6" name="Segnaposto piè di pagina 5">
            <a:extLst>
              <a:ext uri="{FF2B5EF4-FFF2-40B4-BE49-F238E27FC236}">
                <a16:creationId xmlns:a16="http://schemas.microsoft.com/office/drawing/2014/main" id="{355186BC-7498-434B-B09D-013B4025165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2CE4153-810E-49CE-B6AE-4F1568772661}"/>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284851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5FFE13-E30D-458E-AFED-1EDF2E5021B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C730EFA-D2F3-4B10-A978-CFFCB973038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A3F865-90B0-4ED7-AB6B-BEE7ED0C4809}"/>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5" name="Segnaposto piè di pagina 4">
            <a:extLst>
              <a:ext uri="{FF2B5EF4-FFF2-40B4-BE49-F238E27FC236}">
                <a16:creationId xmlns:a16="http://schemas.microsoft.com/office/drawing/2014/main" id="{1ED1E4E7-617D-4E99-AE40-36710B06A3D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0E0415C-0A5B-47ED-8C26-3D056C8CB4B4}"/>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663495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7DDEF2B-913A-4520-AA69-6A4DF498078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50126AD-89E7-4EA3-9D24-47FB1FB57D82}"/>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9888FED-B52C-41A1-B280-3F798FE2D72A}"/>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5" name="Segnaposto piè di pagina 4">
            <a:extLst>
              <a:ext uri="{FF2B5EF4-FFF2-40B4-BE49-F238E27FC236}">
                <a16:creationId xmlns:a16="http://schemas.microsoft.com/office/drawing/2014/main" id="{4C7F9C2C-F97C-45CB-946E-5528E38904F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E0FA977-F093-4980-A38F-75CB4861A24F}"/>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121068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80000" y="1122363"/>
            <a:ext cx="11462561" cy="1153244"/>
          </a:xfrm>
        </p:spPr>
        <p:txBody>
          <a:bodyPr anchor="b">
            <a:normAutofit/>
          </a:bodyPr>
          <a:lstStyle>
            <a:lvl1pPr algn="ctr">
              <a:defRPr sz="3600">
                <a:latin typeface="+mn-l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574474"/>
            <a:ext cx="9144000" cy="168332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cxnSp>
        <p:nvCxnSpPr>
          <p:cNvPr id="11" name="Connettore diritto 10">
            <a:extLst>
              <a:ext uri="{FF2B5EF4-FFF2-40B4-BE49-F238E27FC236}">
                <a16:creationId xmlns:a16="http://schemas.microsoft.com/office/drawing/2014/main" id="{1D3A8F5E-2880-4A01-B775-ECFF743CD9AE}"/>
              </a:ext>
            </a:extLst>
          </p:cNvPr>
          <p:cNvCxnSpPr/>
          <p:nvPr userDrawn="1"/>
        </p:nvCxnSpPr>
        <p:spPr>
          <a:xfrm>
            <a:off x="438436" y="972000"/>
            <a:ext cx="11520000" cy="0"/>
          </a:xfrm>
          <a:prstGeom prst="line">
            <a:avLst/>
          </a:prstGeom>
          <a:ln w="254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 name="Connettore diritto 11">
            <a:extLst>
              <a:ext uri="{FF2B5EF4-FFF2-40B4-BE49-F238E27FC236}">
                <a16:creationId xmlns:a16="http://schemas.microsoft.com/office/drawing/2014/main" id="{DFD997A5-F371-4719-8A48-EB89F1F6236C}"/>
              </a:ext>
            </a:extLst>
          </p:cNvPr>
          <p:cNvCxnSpPr/>
          <p:nvPr userDrawn="1"/>
        </p:nvCxnSpPr>
        <p:spPr>
          <a:xfrm>
            <a:off x="422561" y="6278291"/>
            <a:ext cx="11520000" cy="0"/>
          </a:xfrm>
          <a:prstGeom prst="line">
            <a:avLst/>
          </a:prstGeom>
          <a:ln w="254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Immagine 4">
            <a:extLst>
              <a:ext uri="{FF2B5EF4-FFF2-40B4-BE49-F238E27FC236}">
                <a16:creationId xmlns:a16="http://schemas.microsoft.com/office/drawing/2014/main" id="{7D4557BA-128F-467E-9D88-8E2C0587CD8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70761" y="112420"/>
            <a:ext cx="11023600" cy="721020"/>
          </a:xfrm>
          <a:prstGeom prst="rect">
            <a:avLst/>
          </a:prstGeom>
        </p:spPr>
      </p:pic>
      <p:sp>
        <p:nvSpPr>
          <p:cNvPr id="4" name="Segnaposto piè di pagina 2">
            <a:extLst>
              <a:ext uri="{FF2B5EF4-FFF2-40B4-BE49-F238E27FC236}">
                <a16:creationId xmlns:a16="http://schemas.microsoft.com/office/drawing/2014/main" id="{C22C275F-B0EB-864E-5D43-E55BA2FCC9B4}"/>
              </a:ext>
            </a:extLst>
          </p:cNvPr>
          <p:cNvSpPr txBox="1">
            <a:spLocks/>
          </p:cNvSpPr>
          <p:nvPr userDrawn="1"/>
        </p:nvSpPr>
        <p:spPr>
          <a:xfrm>
            <a:off x="480000" y="6336354"/>
            <a:ext cx="11520000" cy="521647"/>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it-IT" sz="1200" i="1" dirty="0">
                <a:solidFill>
                  <a:schemeClr val="accent1">
                    <a:lumMod val="50000"/>
                  </a:schemeClr>
                </a:solidFill>
              </a:rPr>
              <a:t>Dipartimento Presidenza – Programmazione - Turismo</a:t>
            </a:r>
          </a:p>
          <a:p>
            <a:pPr>
              <a:defRPr/>
            </a:pPr>
            <a:r>
              <a:rPr lang="it-IT" sz="1200" i="1" dirty="0">
                <a:solidFill>
                  <a:schemeClr val="accent1">
                    <a:lumMod val="50000"/>
                  </a:schemeClr>
                </a:solidFill>
              </a:rPr>
              <a:t>Servizio Autorità di Gestione Unica FESR - FSE</a:t>
            </a:r>
          </a:p>
          <a:p>
            <a:pPr>
              <a:defRPr/>
            </a:pPr>
            <a:endParaRPr lang="it-IT" sz="1200" dirty="0">
              <a:solidFill>
                <a:prstClr val="black">
                  <a:tint val="75000"/>
                </a:prstClr>
              </a:solidFill>
            </a:endParaRPr>
          </a:p>
        </p:txBody>
      </p:sp>
    </p:spTree>
    <p:extLst>
      <p:ext uri="{BB962C8B-B14F-4D97-AF65-F5344CB8AC3E}">
        <p14:creationId xmlns:p14="http://schemas.microsoft.com/office/powerpoint/2010/main" val="2033418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66B33F-626E-A078-E26D-8AC1B0A03FAA}"/>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9583E2-99F9-CD98-A211-5CE7244A8D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7395C95B-94DA-E7E3-7597-23075EB8B703}"/>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BD0123A3-9DB7-1F40-4A1F-8B25E78212D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73020E1-7F7B-CD9D-DBB7-A56C6E64D9B0}"/>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5401691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3AC47B-234C-C3E3-7FBE-D42FE4A9220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5BA4FD6-C384-079C-07F1-E90E09AAE07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24462A3-3BB7-26D9-E14B-09D2AA605EBE}"/>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1B36478A-98D6-E5D9-4B06-281EFFD839E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2703F1F-BEF1-9B89-923B-CE0991067EA1}"/>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2670740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DE68E7-C97E-75EB-4E2A-999D0D907EC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90AE275-CBB0-CD24-9631-959877AA7B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C5685B8-2307-1A6E-1110-488606C8D31E}"/>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8124F247-A1BB-78F2-27F9-A5A3045D0B9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A93082D-9B1C-25A1-D594-697FD872DA33}"/>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093280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8603F22-B78B-07AF-8A6F-77B95DDB237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8E90BFB-F0F2-9849-FFBF-78263425A8CE}"/>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2A59B606-1B49-6BFE-04E2-234C11441C55}"/>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4C1E09EE-B08C-6595-8A80-ED8CE3012F25}"/>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6" name="Segnaposto piè di pagina 5">
            <a:extLst>
              <a:ext uri="{FF2B5EF4-FFF2-40B4-BE49-F238E27FC236}">
                <a16:creationId xmlns:a16="http://schemas.microsoft.com/office/drawing/2014/main" id="{106D6881-9150-7C93-6EEB-872E1C7099E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0601B7D-9F87-FBAC-20D1-893335E70DD8}"/>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290838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AC36B-D387-8B93-3698-BBAC1724906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DBB20CA-2A28-4652-9C03-E094C97F78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7D58C87-A78D-1D62-97B4-73DA388CADC5}"/>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B812A70-A5F7-BEE5-E9C6-3EB5D9A712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8A2610B3-E5C7-C607-93EA-43A1B3609A7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4051FE1-790B-6627-AB09-4F2EC8BF9446}"/>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8" name="Segnaposto piè di pagina 7">
            <a:extLst>
              <a:ext uri="{FF2B5EF4-FFF2-40B4-BE49-F238E27FC236}">
                <a16:creationId xmlns:a16="http://schemas.microsoft.com/office/drawing/2014/main" id="{FDFB210D-C8A7-850F-BC70-98FE82F6FC1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5C8739D-0C6D-8210-7FD7-E4626BCCBF90}"/>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5372355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A46E51-2306-EFC2-48F1-7F58EFB3C045}"/>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E376162-B321-2B47-2BD2-4482DBC790A6}"/>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4" name="Segnaposto piè di pagina 3">
            <a:extLst>
              <a:ext uri="{FF2B5EF4-FFF2-40B4-BE49-F238E27FC236}">
                <a16:creationId xmlns:a16="http://schemas.microsoft.com/office/drawing/2014/main" id="{C3922F55-8CB3-7823-4AAE-B17E5D2891D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65FFF049-DE2B-6BFC-66D9-AB773B3EA2E7}"/>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188879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DE1FC-A3CD-83AE-8A61-1E31CB56D9FF}"/>
              </a:ext>
            </a:extLst>
          </p:cNvPr>
          <p:cNvSpPr>
            <a:spLocks noGrp="1"/>
          </p:cNvSpPr>
          <p:nvPr>
            <p:ph type="title"/>
          </p:nvPr>
        </p:nvSpPr>
        <p:spPr/>
        <p:txBody>
          <a:bodyPr/>
          <a:lstStyle/>
          <a:p>
            <a:r>
              <a:rPr lang="it-IT" dirty="0"/>
              <a:t>Fare clic per modificare lo stile del titolo dello schema</a:t>
            </a:r>
          </a:p>
        </p:txBody>
      </p:sp>
      <p:sp>
        <p:nvSpPr>
          <p:cNvPr id="3" name="Segnaposto data 2">
            <a:extLst>
              <a:ext uri="{FF2B5EF4-FFF2-40B4-BE49-F238E27FC236}">
                <a16:creationId xmlns:a16="http://schemas.microsoft.com/office/drawing/2014/main" id="{259D9C9F-5901-46B9-C43A-5532078A76FF}"/>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4" name="Segnaposto piè di pagina 3">
            <a:extLst>
              <a:ext uri="{FF2B5EF4-FFF2-40B4-BE49-F238E27FC236}">
                <a16:creationId xmlns:a16="http://schemas.microsoft.com/office/drawing/2014/main" id="{3FE1A7C5-28AB-BA97-3924-A2AA25CAA7B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1381B39-4506-E5AB-785B-A616E0623FB3}"/>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65741651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6C9856C-FD9C-31A3-A5BC-EF66CB2F6C8E}"/>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3" name="Segnaposto piè di pagina 2">
            <a:extLst>
              <a:ext uri="{FF2B5EF4-FFF2-40B4-BE49-F238E27FC236}">
                <a16:creationId xmlns:a16="http://schemas.microsoft.com/office/drawing/2014/main" id="{345659BF-EB8A-50CF-9676-E075071186E5}"/>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0C06EEAA-F831-366F-0D8B-70E1890C7306}"/>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6172200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6B9C22C-019E-7696-A671-5A86E10AA07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088A311C-242A-A0B4-081F-5571FED986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27BD31A6-A835-EA2B-1688-36AA0EA181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FAEF784-B1CF-5A6B-95B5-1FADB5F73BBF}"/>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6" name="Segnaposto piè di pagina 5">
            <a:extLst>
              <a:ext uri="{FF2B5EF4-FFF2-40B4-BE49-F238E27FC236}">
                <a16:creationId xmlns:a16="http://schemas.microsoft.com/office/drawing/2014/main" id="{2683BBD4-9F1E-2551-400E-F0BADC13C03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91B9BF6-B270-8067-1976-5AE88E26110D}"/>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3016177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620CE6-A8A5-ADF7-867C-1C1AA5D8BE8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B5908F9-875E-9529-7496-08D67DF89A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D102E0A9-F3E2-54BB-F451-BE2DF58079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AC16CBB-D832-773B-9EF4-D7982BA753ED}"/>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6" name="Segnaposto piè di pagina 5">
            <a:extLst>
              <a:ext uri="{FF2B5EF4-FFF2-40B4-BE49-F238E27FC236}">
                <a16:creationId xmlns:a16="http://schemas.microsoft.com/office/drawing/2014/main" id="{0BABF3E2-57D4-A726-E1AB-056F377866A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52BC3D1-00F1-6D4C-D7BE-366A6C842DC2}"/>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15824983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BB97EB-F211-5668-D0E4-65628D1EB379}"/>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D59F13B-C6AA-32DE-D401-D45B0B0E628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6C15E49-B7B0-EC2A-6AC8-A6821BD0B2FA}"/>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1CF6F02C-2F9B-AEB8-886A-A7AA7BCFFC0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5A0C3D1-9BF7-5D53-7B6F-01867D7C63A4}"/>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32475011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4D41F5C2-11BA-6563-3B71-4F9783A8370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0FFDBCD-601C-1E13-FE37-ECD45103FDA0}"/>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48AC60F-F8F3-B1DC-9345-FD74B11B46FF}"/>
              </a:ext>
            </a:extLst>
          </p:cNvPr>
          <p:cNvSpPr>
            <a:spLocks noGrp="1"/>
          </p:cNvSpPr>
          <p:nvPr>
            <p:ph type="dt" sz="half" idx="10"/>
          </p:nvPr>
        </p:nvSpPr>
        <p:spPr/>
        <p:txBody>
          <a:body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BD19544D-B376-33FF-A800-28EFFABAAA0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0C2518C-05A5-7EB3-1004-B5B0DDDE226E}"/>
              </a:ext>
            </a:extLst>
          </p:cNvPr>
          <p:cNvSpPr>
            <a:spLocks noGrp="1"/>
          </p:cNvSpPr>
          <p:nvPr>
            <p:ph type="sldNum" sz="quarter" idx="12"/>
          </p:nvPr>
        </p:nvSpPr>
        <p:spPr/>
        <p:txBody>
          <a:bodyPr/>
          <a:lstStyle/>
          <a:p>
            <a:fld id="{FD7AAF30-0B79-4EDF-BC8A-658C59291E55}" type="slidenum">
              <a:rPr lang="it-IT" smtClean="0"/>
              <a:t>‹N›</a:t>
            </a:fld>
            <a:endParaRPr lang="it-IT"/>
          </a:p>
        </p:txBody>
      </p:sp>
    </p:spTree>
    <p:extLst>
      <p:ext uri="{BB962C8B-B14F-4D97-AF65-F5344CB8AC3E}">
        <p14:creationId xmlns:p14="http://schemas.microsoft.com/office/powerpoint/2010/main" val="2167219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76BAFA4-12CA-4A9D-B6D1-B5A6E33D305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C06F0AF-F04D-4D15-965C-6FD39ECE1E0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17F7BCB-ED89-4062-8DFE-4E52B64EBDEB}"/>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5" name="Segnaposto piè di pagina 4">
            <a:extLst>
              <a:ext uri="{FF2B5EF4-FFF2-40B4-BE49-F238E27FC236}">
                <a16:creationId xmlns:a16="http://schemas.microsoft.com/office/drawing/2014/main" id="{ABF81FA9-7A79-4C26-AC29-EE11B9C1CFE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33B45A-E4DF-4D37-A94F-3211D955B23D}"/>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154348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1D82DE-007F-42E9-B159-B5767D9AA214}"/>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35B01D77-EC37-4B53-8374-152A2E109A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358988A1-BC8C-45D4-84E8-669D37181960}"/>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5" name="Segnaposto piè di pagina 4">
            <a:extLst>
              <a:ext uri="{FF2B5EF4-FFF2-40B4-BE49-F238E27FC236}">
                <a16:creationId xmlns:a16="http://schemas.microsoft.com/office/drawing/2014/main" id="{C477FEFC-656A-4048-B4CD-C8E706968FF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8428291-9597-464D-91DB-70AAE3390169}"/>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2791632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68271F-C8F2-4773-90DE-351A518724F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18F0B48-C75B-4FE4-8A91-6DB4BDA62512}"/>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351A4A1-4FD6-478A-B1E4-4AAC25675427}"/>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5D54087F-4C03-43CE-858A-72C2479AC181}"/>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6" name="Segnaposto piè di pagina 5">
            <a:extLst>
              <a:ext uri="{FF2B5EF4-FFF2-40B4-BE49-F238E27FC236}">
                <a16:creationId xmlns:a16="http://schemas.microsoft.com/office/drawing/2014/main" id="{3C589C09-46B4-4099-95AE-77142DA401C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27D7CD-7EAC-4824-A6D2-FE46F0304BE1}"/>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1360783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98B959-7AFE-4ABB-AAAA-4E61ACA7F8BA}"/>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999121D-F2A6-468E-8F15-A9E908F912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87417CB-01D2-4E28-998F-D5ACBFBDAF74}"/>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59950D3-1929-4AFB-9769-A5D962118D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16BAAEB-2F37-4A83-89FC-1FEDAD9DD73C}"/>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38675575-7865-4893-A19A-78A7D3986D1C}"/>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8" name="Segnaposto piè di pagina 7">
            <a:extLst>
              <a:ext uri="{FF2B5EF4-FFF2-40B4-BE49-F238E27FC236}">
                <a16:creationId xmlns:a16="http://schemas.microsoft.com/office/drawing/2014/main" id="{9057548C-8476-4774-A931-981028120AEF}"/>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060129D4-1E93-4697-849B-BC6A99237181}"/>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751652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E68876-D327-4064-BBDD-F3E15B7EE792}"/>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60B744A9-F375-4D36-8532-9B0952ADC1FF}"/>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4" name="Segnaposto piè di pagina 3">
            <a:extLst>
              <a:ext uri="{FF2B5EF4-FFF2-40B4-BE49-F238E27FC236}">
                <a16:creationId xmlns:a16="http://schemas.microsoft.com/office/drawing/2014/main" id="{7D2F6E61-8A48-4B7A-9C86-1EB130D033C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BA176FC1-67AA-4975-BFCF-0D1D7054FE95}"/>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78022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215E8C1-872E-43FE-BCBA-A3E2570ECB4B}"/>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3" name="Segnaposto piè di pagina 2">
            <a:extLst>
              <a:ext uri="{FF2B5EF4-FFF2-40B4-BE49-F238E27FC236}">
                <a16:creationId xmlns:a16="http://schemas.microsoft.com/office/drawing/2014/main" id="{A24717DE-23DB-4F45-A491-7E9A966F86D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132B19D4-142B-4EB1-AA1D-583EB2606AFE}"/>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1395818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74AE70-B58F-42A2-8E20-D55BD48DC6D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9FE9F1E-D7AE-48A9-A535-3EF1C78A2B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4B7F8CE-5CD4-4172-9B93-DDD65F13FD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77F3B7A-55B0-4706-868B-E02227BC2D50}"/>
              </a:ext>
            </a:extLst>
          </p:cNvPr>
          <p:cNvSpPr>
            <a:spLocks noGrp="1"/>
          </p:cNvSpPr>
          <p:nvPr>
            <p:ph type="dt" sz="half" idx="10"/>
          </p:nvPr>
        </p:nvSpPr>
        <p:spPr/>
        <p:txBody>
          <a:bodyPr/>
          <a:lstStyle/>
          <a:p>
            <a:fld id="{FC2BFF83-22B1-43B3-8300-023F81A372F4}" type="datetimeFigureOut">
              <a:rPr lang="it-IT" smtClean="0"/>
              <a:t>01/12/2025</a:t>
            </a:fld>
            <a:endParaRPr lang="it-IT"/>
          </a:p>
        </p:txBody>
      </p:sp>
      <p:sp>
        <p:nvSpPr>
          <p:cNvPr id="6" name="Segnaposto piè di pagina 5">
            <a:extLst>
              <a:ext uri="{FF2B5EF4-FFF2-40B4-BE49-F238E27FC236}">
                <a16:creationId xmlns:a16="http://schemas.microsoft.com/office/drawing/2014/main" id="{1414B36D-D30A-4885-86A5-C2CD50EE239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4D62BCE-C22B-4AC7-B246-C061165A4BBD}"/>
              </a:ext>
            </a:extLst>
          </p:cNvPr>
          <p:cNvSpPr>
            <a:spLocks noGrp="1"/>
          </p:cNvSpPr>
          <p:nvPr>
            <p:ph type="sldNum" sz="quarter" idx="12"/>
          </p:nvPr>
        </p:nvSpPr>
        <p:spPr/>
        <p:txBody>
          <a:bodyPr/>
          <a:lstStyle/>
          <a:p>
            <a:fld id="{BA3E6345-4845-4AAB-82DF-D83EA4DFBAF2}" type="slidenum">
              <a:rPr lang="it-IT" smtClean="0"/>
              <a:t>‹N›</a:t>
            </a:fld>
            <a:endParaRPr lang="it-IT"/>
          </a:p>
        </p:txBody>
      </p:sp>
    </p:spTree>
    <p:extLst>
      <p:ext uri="{BB962C8B-B14F-4D97-AF65-F5344CB8AC3E}">
        <p14:creationId xmlns:p14="http://schemas.microsoft.com/office/powerpoint/2010/main" val="2485165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EDD48352-1BBB-48CA-A5E7-4E907EB996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E647D595-359E-4B97-8DC7-424364B2E3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594B39B-84A2-4947-9BEE-FD4772BBB2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2BFF83-22B1-43B3-8300-023F81A372F4}" type="datetimeFigureOut">
              <a:rPr lang="it-IT" smtClean="0"/>
              <a:t>01/12/2025</a:t>
            </a:fld>
            <a:endParaRPr lang="it-IT"/>
          </a:p>
        </p:txBody>
      </p:sp>
      <p:sp>
        <p:nvSpPr>
          <p:cNvPr id="5" name="Segnaposto piè di pagina 4">
            <a:extLst>
              <a:ext uri="{FF2B5EF4-FFF2-40B4-BE49-F238E27FC236}">
                <a16:creationId xmlns:a16="http://schemas.microsoft.com/office/drawing/2014/main" id="{6AEBEB8A-FCD4-4E70-967A-AFCC93ADBE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7E463741-3F88-46BA-9578-63C45F0903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E6345-4845-4AAB-82DF-D83EA4DFBAF2}" type="slidenum">
              <a:rPr lang="it-IT" smtClean="0"/>
              <a:t>‹N›</a:t>
            </a:fld>
            <a:endParaRPr lang="it-IT"/>
          </a:p>
        </p:txBody>
      </p:sp>
    </p:spTree>
    <p:extLst>
      <p:ext uri="{BB962C8B-B14F-4D97-AF65-F5344CB8AC3E}">
        <p14:creationId xmlns:p14="http://schemas.microsoft.com/office/powerpoint/2010/main" val="259772686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7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0E9B8E4-295F-4FE1-3CA3-776B8804EF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908CFA0-2B20-F582-7826-FFEBC8F849F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5CC96DC-1C8E-CD0F-09D4-81DB18AF77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02B338-49B6-4817-9E1B-9E1FC870FB61}" type="datetimeFigureOut">
              <a:rPr lang="it-IT" smtClean="0"/>
              <a:t>01/12/2025</a:t>
            </a:fld>
            <a:endParaRPr lang="it-IT"/>
          </a:p>
        </p:txBody>
      </p:sp>
      <p:sp>
        <p:nvSpPr>
          <p:cNvPr id="5" name="Segnaposto piè di pagina 4">
            <a:extLst>
              <a:ext uri="{FF2B5EF4-FFF2-40B4-BE49-F238E27FC236}">
                <a16:creationId xmlns:a16="http://schemas.microsoft.com/office/drawing/2014/main" id="{AF9FBEF5-3D2B-BA5D-DF6B-4606B11D4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F0D4AE5A-57E7-0798-D4FE-00E18E6C2C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7AAF30-0B79-4EDF-BC8A-658C59291E55}" type="slidenum">
              <a:rPr lang="it-IT" smtClean="0"/>
              <a:t>‹N›</a:t>
            </a:fld>
            <a:endParaRPr lang="it-IT"/>
          </a:p>
        </p:txBody>
      </p:sp>
    </p:spTree>
    <p:extLst>
      <p:ext uri="{BB962C8B-B14F-4D97-AF65-F5344CB8AC3E}">
        <p14:creationId xmlns:p14="http://schemas.microsoft.com/office/powerpoint/2010/main" val="289806362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ottotitolo 2">
            <a:extLst>
              <a:ext uri="{FF2B5EF4-FFF2-40B4-BE49-F238E27FC236}">
                <a16:creationId xmlns:a16="http://schemas.microsoft.com/office/drawing/2014/main" id="{204DB7D3-E81F-4EA1-9276-6E044886A43F}"/>
              </a:ext>
            </a:extLst>
          </p:cNvPr>
          <p:cNvSpPr txBox="1">
            <a:spLocks/>
          </p:cNvSpPr>
          <p:nvPr/>
        </p:nvSpPr>
        <p:spPr>
          <a:xfrm>
            <a:off x="1457924" y="3293230"/>
            <a:ext cx="9606986" cy="2193651"/>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spcBef>
                <a:spcPts val="600"/>
              </a:spcBef>
              <a:spcAft>
                <a:spcPts val="600"/>
              </a:spcAft>
              <a:buNone/>
            </a:pPr>
            <a:r>
              <a:rPr lang="it-IT" sz="3800" b="1" cap="all" dirty="0">
                <a:solidFill>
                  <a:srgbClr val="002060"/>
                </a:solidFill>
                <a:latin typeface="Arial" panose="020B0604020202020204" pitchFamily="34" charset="0"/>
                <a:cs typeface="Arial" panose="020B0604020202020204" pitchFamily="34" charset="0"/>
              </a:rPr>
              <a:t>Comitato di sorveglianza unico</a:t>
            </a:r>
          </a:p>
          <a:p>
            <a:pPr marL="0" indent="0" algn="ctr">
              <a:lnSpc>
                <a:spcPct val="120000"/>
              </a:lnSpc>
              <a:spcBef>
                <a:spcPts val="600"/>
              </a:spcBef>
              <a:spcAft>
                <a:spcPts val="600"/>
              </a:spcAft>
              <a:buNone/>
            </a:pPr>
            <a:r>
              <a:rPr lang="it-IT" sz="2200" b="1" dirty="0">
                <a:solidFill>
                  <a:srgbClr val="002060"/>
                </a:solidFill>
                <a:latin typeface="Arial" panose="020B0604020202020204" pitchFamily="34" charset="0"/>
                <a:cs typeface="Arial" panose="020B0604020202020204" pitchFamily="34" charset="0"/>
              </a:rPr>
              <a:t>Pescara, 2 dicembre 2025</a:t>
            </a:r>
          </a:p>
          <a:p>
            <a:pPr marL="0" indent="0" algn="ctr">
              <a:lnSpc>
                <a:spcPct val="120000"/>
              </a:lnSpc>
              <a:spcBef>
                <a:spcPts val="600"/>
              </a:spcBef>
              <a:spcAft>
                <a:spcPts val="600"/>
              </a:spcAft>
              <a:buNone/>
            </a:pPr>
            <a:r>
              <a:rPr lang="it-IT" sz="2200" i="1" dirty="0">
                <a:solidFill>
                  <a:srgbClr val="002060"/>
                </a:solidFill>
                <a:latin typeface="Arial" panose="020B0604020202020204" pitchFamily="34" charset="0"/>
                <a:cs typeface="Arial" panose="020B0604020202020204" pitchFamily="34" charset="0"/>
              </a:rPr>
              <a:t>Sala consiliare del Comune di Pescara</a:t>
            </a:r>
          </a:p>
          <a:p>
            <a:pPr marL="0" indent="0" algn="ctr">
              <a:lnSpc>
                <a:spcPct val="120000"/>
              </a:lnSpc>
              <a:spcBef>
                <a:spcPts val="600"/>
              </a:spcBef>
              <a:spcAft>
                <a:spcPts val="600"/>
              </a:spcAft>
              <a:buNone/>
            </a:pPr>
            <a:r>
              <a:rPr lang="it-IT" sz="2200" i="1" dirty="0">
                <a:solidFill>
                  <a:srgbClr val="002060"/>
                </a:solidFill>
                <a:latin typeface="Arial" panose="020B0604020202020204" pitchFamily="34" charset="0"/>
                <a:cs typeface="Arial" panose="020B0604020202020204" pitchFamily="34" charset="0"/>
              </a:rPr>
              <a:t>Piazza Italia</a:t>
            </a:r>
          </a:p>
          <a:p>
            <a:pPr marL="0" indent="0" algn="ctr">
              <a:lnSpc>
                <a:spcPct val="120000"/>
              </a:lnSpc>
              <a:spcBef>
                <a:spcPts val="600"/>
              </a:spcBef>
              <a:spcAft>
                <a:spcPts val="600"/>
              </a:spcAft>
              <a:buNone/>
            </a:pPr>
            <a:endParaRPr lang="it-IT" sz="4200" b="1" cap="small" dirty="0">
              <a:solidFill>
                <a:srgbClr val="002060"/>
              </a:solidFill>
              <a:latin typeface="Arial" panose="020B0604020202020204" pitchFamily="34" charset="0"/>
              <a:cs typeface="Arial" panose="020B0604020202020204" pitchFamily="34" charset="0"/>
            </a:endParaRPr>
          </a:p>
        </p:txBody>
      </p:sp>
      <p:pic>
        <p:nvPicPr>
          <p:cNvPr id="2" name="Schermata 2022-09-08 alle 10.19.18.png" descr="Schermata 2022-09-08 alle 10.19.18.png">
            <a:extLst>
              <a:ext uri="{FF2B5EF4-FFF2-40B4-BE49-F238E27FC236}">
                <a16:creationId xmlns:a16="http://schemas.microsoft.com/office/drawing/2014/main" id="{D60F44FB-1ED2-6412-2C01-B59681097A15}"/>
              </a:ext>
            </a:extLst>
          </p:cNvPr>
          <p:cNvPicPr>
            <a:picLocks noChangeAspect="1"/>
          </p:cNvPicPr>
          <p:nvPr/>
        </p:nvPicPr>
        <p:blipFill>
          <a:blip r:embed="rId2"/>
          <a:stretch>
            <a:fillRect/>
          </a:stretch>
        </p:blipFill>
        <p:spPr>
          <a:xfrm>
            <a:off x="4461417" y="5891632"/>
            <a:ext cx="3600000" cy="253745"/>
          </a:xfrm>
          <a:prstGeom prst="rect">
            <a:avLst/>
          </a:prstGeom>
          <a:ln w="12700">
            <a:miter lim="400000"/>
          </a:ln>
        </p:spPr>
      </p:pic>
      <p:sp>
        <p:nvSpPr>
          <p:cNvPr id="3" name="Rettangolo 2">
            <a:extLst>
              <a:ext uri="{FF2B5EF4-FFF2-40B4-BE49-F238E27FC236}">
                <a16:creationId xmlns:a16="http://schemas.microsoft.com/office/drawing/2014/main" id="{B12AB3A2-A2E1-D034-3F5D-9AFB5867EE59}"/>
              </a:ext>
            </a:extLst>
          </p:cNvPr>
          <p:cNvSpPr/>
          <p:nvPr/>
        </p:nvSpPr>
        <p:spPr>
          <a:xfrm>
            <a:off x="2153744" y="712623"/>
            <a:ext cx="8312400" cy="646331"/>
          </a:xfrm>
          <a:prstGeom prst="rect">
            <a:avLst/>
          </a:prstGeom>
          <a:noFill/>
        </p:spPr>
        <p:txBody>
          <a:bodyPr wrap="square" lIns="91440" tIns="45720" rIns="91440" bIns="45720">
            <a:spAutoFit/>
          </a:bodyPr>
          <a:lstStyle/>
          <a:p>
            <a:pPr algn="ctr"/>
            <a:r>
              <a:rPr lang="it-IT" sz="3600" b="1" cap="none" spc="0" dirty="0">
                <a:ln w="0"/>
                <a:solidFill>
                  <a:schemeClr val="accent1">
                    <a:lumMod val="75000"/>
                  </a:schemeClr>
                </a:solidFill>
                <a:effectLst>
                  <a:outerShdw blurRad="38100" dist="38100" dir="2700000" algn="tl">
                    <a:srgbClr val="000000">
                      <a:alpha val="43137"/>
                    </a:srgbClr>
                  </a:outerShdw>
                </a:effectLst>
              </a:rPr>
              <a:t>PROGRAMMAZIONE EUROPEA 2021-2027</a:t>
            </a:r>
          </a:p>
        </p:txBody>
      </p:sp>
      <p:sp>
        <p:nvSpPr>
          <p:cNvPr id="4" name="Rettangolo 3">
            <a:extLst>
              <a:ext uri="{FF2B5EF4-FFF2-40B4-BE49-F238E27FC236}">
                <a16:creationId xmlns:a16="http://schemas.microsoft.com/office/drawing/2014/main" id="{02A9BBBB-3DF5-F63C-D719-F459FAC0875A}"/>
              </a:ext>
            </a:extLst>
          </p:cNvPr>
          <p:cNvSpPr/>
          <p:nvPr/>
        </p:nvSpPr>
        <p:spPr>
          <a:xfrm>
            <a:off x="2153744" y="1448860"/>
            <a:ext cx="8312400" cy="646331"/>
          </a:xfrm>
          <a:prstGeom prst="rect">
            <a:avLst/>
          </a:prstGeom>
          <a:noFill/>
        </p:spPr>
        <p:txBody>
          <a:bodyPr wrap="square" lIns="91440" tIns="45720" rIns="91440" bIns="45720">
            <a:spAutoFit/>
          </a:bodyPr>
          <a:lstStyle/>
          <a:p>
            <a:pPr algn="ctr"/>
            <a:r>
              <a:rPr lang="it-IT" sz="3600" b="1" cap="none" spc="0" dirty="0">
                <a:ln w="0"/>
                <a:solidFill>
                  <a:schemeClr val="accent6">
                    <a:lumMod val="50000"/>
                  </a:schemeClr>
                </a:solidFill>
                <a:effectLst>
                  <a:outerShdw blurRad="38100" dist="38100" dir="2700000" algn="tl">
                    <a:srgbClr val="000000">
                      <a:alpha val="43137"/>
                    </a:srgbClr>
                  </a:outerShdw>
                </a:effectLst>
              </a:rPr>
              <a:t>FESR</a:t>
            </a:r>
            <a:r>
              <a:rPr lang="it-IT" sz="3600" b="1" cap="none" spc="0" dirty="0">
                <a:ln w="0"/>
                <a:solidFill>
                  <a:schemeClr val="accent1">
                    <a:lumMod val="75000"/>
                  </a:schemeClr>
                </a:solidFill>
                <a:effectLst>
                  <a:outerShdw blurRad="38100" dist="38100" dir="2700000" algn="tl">
                    <a:srgbClr val="000000">
                      <a:alpha val="43137"/>
                    </a:srgbClr>
                  </a:outerShdw>
                </a:effectLst>
              </a:rPr>
              <a:t> </a:t>
            </a:r>
            <a:r>
              <a:rPr lang="it-IT" sz="3600" b="1" cap="none" spc="0" dirty="0">
                <a:ln w="0"/>
                <a:solidFill>
                  <a:schemeClr val="accent2">
                    <a:lumMod val="50000"/>
                  </a:schemeClr>
                </a:solidFill>
                <a:effectLst>
                  <a:outerShdw blurRad="38100" dist="38100" dir="2700000" algn="tl">
                    <a:srgbClr val="000000">
                      <a:alpha val="43137"/>
                    </a:srgbClr>
                  </a:outerShdw>
                </a:effectLst>
              </a:rPr>
              <a:t>FSE+</a:t>
            </a:r>
          </a:p>
        </p:txBody>
      </p:sp>
    </p:spTree>
    <p:extLst>
      <p:ext uri="{BB962C8B-B14F-4D97-AF65-F5344CB8AC3E}">
        <p14:creationId xmlns:p14="http://schemas.microsoft.com/office/powerpoint/2010/main" val="2916814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1487A-3831-30A2-4F4C-6D65C652DE19}"/>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EEAADB25-10DA-2643-35EC-E45ACF219BE3}"/>
              </a:ext>
            </a:extLst>
          </p:cNvPr>
          <p:cNvSpPr txBox="1"/>
          <p:nvPr/>
        </p:nvSpPr>
        <p:spPr>
          <a:xfrm>
            <a:off x="614855" y="740979"/>
            <a:ext cx="10867231" cy="5201424"/>
          </a:xfrm>
          <a:prstGeom prst="rect">
            <a:avLst/>
          </a:prstGeom>
          <a:noFill/>
        </p:spPr>
        <p:txBody>
          <a:bodyPr wrap="square" rtlCol="0">
            <a:spAutoFit/>
          </a:bodyPr>
          <a:lstStyle/>
          <a:p>
            <a:pPr marL="0" algn="l" rtl="0" eaLnBrk="1" fontAlgn="b" latinLnBrk="0" hangingPunct="1">
              <a:buNone/>
            </a:pPr>
            <a:r>
              <a:rPr lang="it-IT" sz="2000" b="1" dirty="0">
                <a:solidFill>
                  <a:srgbClr val="388600"/>
                </a:solidFill>
              </a:rPr>
              <a:t>Criteri di selezione introdotti - PRIORITÀ 8 – Abitare sostenibile – Richiesta di integrazione (3/3)</a:t>
            </a:r>
          </a:p>
          <a:p>
            <a:pPr marL="0" algn="ctr" rtl="0" eaLnBrk="1" fontAlgn="b" latinLnBrk="0" hangingPunct="1">
              <a:buNone/>
            </a:pPr>
            <a:r>
              <a:rPr lang="it-IT" sz="2000" b="0" i="0" u="none" strike="noStrike" kern="1200" dirty="0">
                <a:solidFill>
                  <a:srgbClr val="FFFFFF"/>
                </a:solidFill>
                <a:effectLst/>
                <a:latin typeface="Calibri" panose="020F0502020204030204" pitchFamily="34" charset="0"/>
              </a:rPr>
              <a:t>Azione 2.11.1: Riqualificazione energetica degli edifici</a:t>
            </a:r>
          </a:p>
          <a:p>
            <a:pPr marL="0" algn="ctr" rtl="0" eaLnBrk="1" fontAlgn="b" latinLnBrk="0" hangingPunct="1">
              <a:buNone/>
            </a:pPr>
            <a:endParaRPr lang="it-IT" sz="2000" b="1" dirty="0">
              <a:solidFill>
                <a:srgbClr val="388600"/>
              </a:solidFill>
            </a:endParaRPr>
          </a:p>
          <a:p>
            <a:pPr marL="0" algn="just" rtl="0" eaLnBrk="1" fontAlgn="b" latinLnBrk="0" hangingPunct="1">
              <a:buNone/>
            </a:pPr>
            <a:r>
              <a:rPr lang="it-IT" sz="2100" dirty="0"/>
              <a:t>In data 27 novembre 2025, nella fase di svolgimento della riunione tecnica con la </a:t>
            </a:r>
            <a:r>
              <a:rPr lang="it-IT" sz="2100" i="1" dirty="0"/>
              <a:t>Commissione Europea </a:t>
            </a:r>
            <a:r>
              <a:rPr lang="it-IT" sz="2100" dirty="0"/>
              <a:t>e con il </a:t>
            </a:r>
            <a:r>
              <a:rPr lang="it-IT" sz="2100" i="1" dirty="0"/>
              <a:t>Dipartimento per le Politiche di Coesione e per il Sud</a:t>
            </a:r>
            <a:r>
              <a:rPr lang="it-IT" sz="2100" dirty="0"/>
              <a:t>, propedeutica allo svolgimento del Comitato di Sorveglianza, il </a:t>
            </a:r>
            <a:r>
              <a:rPr lang="it-IT" sz="2100" dirty="0" err="1"/>
              <a:t>rapporteur</a:t>
            </a:r>
            <a:r>
              <a:rPr lang="it-IT" sz="2100" dirty="0"/>
              <a:t> della CE per il PR Abruzzo FESR 2021-2027, in rappresentanza della DG Regio, ha suggerito di integrare i criteri di selezione delle operazioni nell’ambito della </a:t>
            </a:r>
            <a:r>
              <a:rPr lang="it-IT" sz="2100" b="1" i="0" u="none" strike="noStrike" kern="1200" dirty="0">
                <a:solidFill>
                  <a:srgbClr val="000000"/>
                </a:solidFill>
                <a:effectLst/>
                <a:latin typeface="Calibri" panose="020F0502020204030204" pitchFamily="34" charset="0"/>
              </a:rPr>
              <a:t>PRIORITÀ 8 – Abitare Sostenibile - Azione 2.11.1 - Riqualificazione energetica degli edifici pubblici</a:t>
            </a:r>
            <a:r>
              <a:rPr lang="it-IT" sz="2100" dirty="0"/>
              <a:t>; nello specifico:</a:t>
            </a:r>
          </a:p>
          <a:p>
            <a:pPr marL="0" algn="just" rtl="0" eaLnBrk="1" fontAlgn="b" latinLnBrk="0" hangingPunct="1">
              <a:buNone/>
            </a:pPr>
            <a:endParaRPr lang="it-IT" sz="2100" dirty="0"/>
          </a:p>
          <a:p>
            <a:pPr marL="342900" indent="-342900" algn="just">
              <a:buFont typeface="Wingdings" panose="05000000000000000000" pitchFamily="2" charset="2"/>
              <a:buChar char="Ø"/>
            </a:pPr>
            <a:r>
              <a:rPr lang="it-IT" sz="2100" u="sng" dirty="0"/>
              <a:t>requisiti di ammissibilità: </a:t>
            </a:r>
            <a:r>
              <a:rPr lang="it-IT" sz="2100" dirty="0"/>
              <a:t>aggiungere il criterio</a:t>
            </a:r>
            <a:r>
              <a:rPr lang="it-IT" sz="2100" dirty="0">
                <a:solidFill>
                  <a:srgbClr val="FF0000"/>
                </a:solidFill>
              </a:rPr>
              <a:t> </a:t>
            </a:r>
            <a:r>
              <a:rPr lang="it-IT" sz="2100" dirty="0">
                <a:solidFill>
                  <a:srgbClr val="4472C4"/>
                </a:solidFill>
              </a:rPr>
              <a:t>«</a:t>
            </a:r>
            <a:r>
              <a:rPr lang="it-IT" sz="2100" b="1" i="1" dirty="0">
                <a:solidFill>
                  <a:schemeClr val="accent1"/>
                </a:solidFill>
              </a:rPr>
              <a:t>Esclusione di forme di segregazione, se del caso</a:t>
            </a:r>
            <a:r>
              <a:rPr lang="it-IT" sz="2100" b="1" i="1" dirty="0">
                <a:solidFill>
                  <a:srgbClr val="4472C4"/>
                </a:solidFill>
              </a:rPr>
              <a:t>»</a:t>
            </a:r>
            <a:r>
              <a:rPr lang="it-IT" sz="2100" dirty="0"/>
              <a:t>;</a:t>
            </a:r>
          </a:p>
          <a:p>
            <a:pPr algn="just"/>
            <a:endParaRPr lang="it-IT" sz="2100" dirty="0"/>
          </a:p>
          <a:p>
            <a:pPr marL="342900" indent="-342900" algn="just">
              <a:buFont typeface="Wingdings" panose="05000000000000000000" pitchFamily="2" charset="2"/>
              <a:buChar char="Ø"/>
            </a:pPr>
            <a:r>
              <a:rPr lang="it-IT" sz="2100" u="sng" dirty="0"/>
              <a:t>requisiti di premialità</a:t>
            </a:r>
            <a:r>
              <a:rPr lang="it-IT" sz="2100" dirty="0"/>
              <a:t>: aggiungere il criterio </a:t>
            </a:r>
            <a:r>
              <a:rPr lang="it-IT" sz="2100" b="1" i="1" dirty="0">
                <a:solidFill>
                  <a:schemeClr val="accent1"/>
                </a:solidFill>
              </a:rPr>
              <a:t>«Capacità del progetto di contribuire alla riduzione del disagio e della disabilità, se del caso»</a:t>
            </a:r>
            <a:r>
              <a:rPr lang="it-IT" sz="2100" dirty="0"/>
              <a:t>.</a:t>
            </a:r>
          </a:p>
          <a:p>
            <a:endParaRPr lang="it-IT" sz="2000" dirty="0"/>
          </a:p>
        </p:txBody>
      </p:sp>
    </p:spTree>
    <p:extLst>
      <p:ext uri="{BB962C8B-B14F-4D97-AF65-F5344CB8AC3E}">
        <p14:creationId xmlns:p14="http://schemas.microsoft.com/office/powerpoint/2010/main" val="632879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2A02A22-FB46-2F83-3164-CE81DECF75C7}"/>
              </a:ext>
            </a:extLst>
          </p:cNvPr>
          <p:cNvSpPr txBox="1"/>
          <p:nvPr/>
        </p:nvSpPr>
        <p:spPr>
          <a:xfrm>
            <a:off x="3046071" y="2905780"/>
            <a:ext cx="6099858" cy="584775"/>
          </a:xfrm>
          <a:prstGeom prst="rect">
            <a:avLst/>
          </a:prstGeom>
          <a:noFill/>
        </p:spPr>
        <p:txBody>
          <a:bodyPr wrap="square">
            <a:spAutoFit/>
          </a:bodyPr>
          <a:lstStyle/>
          <a:p>
            <a:pPr algn="ctr"/>
            <a:r>
              <a:rPr lang="it-IT" sz="3200" b="1" dirty="0">
                <a:solidFill>
                  <a:schemeClr val="accent1">
                    <a:lumMod val="60000"/>
                    <a:lumOff val="40000"/>
                  </a:schemeClr>
                </a:solidFill>
              </a:rPr>
              <a:t>Grazie per l’attenzione!</a:t>
            </a:r>
          </a:p>
        </p:txBody>
      </p:sp>
    </p:spTree>
    <p:extLst>
      <p:ext uri="{BB962C8B-B14F-4D97-AF65-F5344CB8AC3E}">
        <p14:creationId xmlns:p14="http://schemas.microsoft.com/office/powerpoint/2010/main" val="130156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30F014-004E-6780-D1DA-599F9E72A88F}"/>
            </a:ext>
          </a:extLst>
        </p:cNvPr>
        <p:cNvGrpSpPr/>
        <p:nvPr/>
      </p:nvGrpSpPr>
      <p:grpSpPr>
        <a:xfrm>
          <a:off x="0" y="0"/>
          <a:ext cx="0" cy="0"/>
          <a:chOff x="0" y="0"/>
          <a:chExt cx="0" cy="0"/>
        </a:xfrm>
      </p:grpSpPr>
      <p:sp>
        <p:nvSpPr>
          <p:cNvPr id="10" name="Sottotitolo 2">
            <a:extLst>
              <a:ext uri="{FF2B5EF4-FFF2-40B4-BE49-F238E27FC236}">
                <a16:creationId xmlns:a16="http://schemas.microsoft.com/office/drawing/2014/main" id="{2FD69362-181A-B2CB-B71E-1B2C15D77DEA}"/>
              </a:ext>
            </a:extLst>
          </p:cNvPr>
          <p:cNvSpPr txBox="1">
            <a:spLocks/>
          </p:cNvSpPr>
          <p:nvPr/>
        </p:nvSpPr>
        <p:spPr>
          <a:xfrm>
            <a:off x="451262" y="3179015"/>
            <a:ext cx="10800000" cy="115533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260475" marR="71120" indent="0" algn="ctr">
              <a:lnSpc>
                <a:spcPct val="106000"/>
              </a:lnSpc>
              <a:spcBef>
                <a:spcPts val="300"/>
              </a:spcBef>
              <a:spcAft>
                <a:spcPts val="0"/>
              </a:spcAft>
              <a:buNone/>
              <a:tabLst>
                <a:tab pos="343535" algn="l"/>
              </a:tabLst>
            </a:pPr>
            <a:r>
              <a:rPr lang="it-IT" sz="2600" b="1" dirty="0">
                <a:solidFill>
                  <a:srgbClr val="002060"/>
                </a:solidFill>
              </a:rPr>
              <a:t>Punto 3 </a:t>
            </a:r>
            <a:r>
              <a:rPr lang="it-IT" sz="2600" b="1" dirty="0" err="1">
                <a:solidFill>
                  <a:srgbClr val="002060"/>
                </a:solidFill>
              </a:rPr>
              <a:t>OdG</a:t>
            </a:r>
            <a:endParaRPr lang="it-IT" sz="2600" b="1" dirty="0">
              <a:solidFill>
                <a:srgbClr val="002060"/>
              </a:solidFill>
            </a:endParaRPr>
          </a:p>
          <a:p>
            <a:pPr marL="1260475" marR="71120" indent="0" algn="ctr">
              <a:lnSpc>
                <a:spcPct val="106000"/>
              </a:lnSpc>
              <a:spcBef>
                <a:spcPts val="300"/>
              </a:spcBef>
              <a:spcAft>
                <a:spcPts val="0"/>
              </a:spcAft>
              <a:buNone/>
              <a:tabLst>
                <a:tab pos="343535" algn="l"/>
              </a:tabLst>
            </a:pPr>
            <a:endParaRPr lang="it-IT" sz="2400" b="1" dirty="0">
              <a:solidFill>
                <a:srgbClr val="002060"/>
              </a:solidFill>
            </a:endParaRPr>
          </a:p>
          <a:p>
            <a:pPr marL="1260475" marR="71120" indent="0" algn="ctr">
              <a:lnSpc>
                <a:spcPct val="106000"/>
              </a:lnSpc>
              <a:spcBef>
                <a:spcPts val="300"/>
              </a:spcBef>
              <a:spcAft>
                <a:spcPts val="0"/>
              </a:spcAft>
              <a:buNone/>
              <a:tabLst>
                <a:tab pos="343535" algn="l"/>
              </a:tabLst>
            </a:pPr>
            <a:r>
              <a:rPr lang="it-IT" sz="2200" b="1" dirty="0">
                <a:solidFill>
                  <a:srgbClr val="002060"/>
                </a:solidFill>
              </a:rPr>
              <a:t>Approvazione Modifica dei criteri di selezione FESR (Reg. RDC art. 40.2)</a:t>
            </a:r>
          </a:p>
        </p:txBody>
      </p:sp>
      <p:sp>
        <p:nvSpPr>
          <p:cNvPr id="13" name="CasellaDiTesto 12">
            <a:extLst>
              <a:ext uri="{FF2B5EF4-FFF2-40B4-BE49-F238E27FC236}">
                <a16:creationId xmlns:a16="http://schemas.microsoft.com/office/drawing/2014/main" id="{668862B1-F128-4AC3-1B54-D5B1EE7840B4}"/>
              </a:ext>
            </a:extLst>
          </p:cNvPr>
          <p:cNvSpPr txBox="1"/>
          <p:nvPr/>
        </p:nvSpPr>
        <p:spPr>
          <a:xfrm>
            <a:off x="3965697" y="2185098"/>
            <a:ext cx="4660887" cy="33855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8" tIns="45718" rIns="45718" bIns="45718"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it-IT" sz="1600" b="0" i="0" u="none" strike="noStrike" cap="none" spc="0" normalizeH="0" baseline="0" dirty="0">
                <a:ln>
                  <a:noFill/>
                </a:ln>
                <a:solidFill>
                  <a:schemeClr val="accent6">
                    <a:lumMod val="50000"/>
                  </a:schemeClr>
                </a:solidFill>
                <a:effectLst/>
                <a:uFillTx/>
                <a:latin typeface="Montserrat SemiBold" panose="00000700000000000000" pitchFamily="2" charset="0"/>
                <a:sym typeface="Helvetica"/>
              </a:rPr>
              <a:t>Comitato di sorveglianza Unico – </a:t>
            </a:r>
            <a:r>
              <a:rPr lang="it-IT" sz="1600" dirty="0">
                <a:solidFill>
                  <a:schemeClr val="accent6">
                    <a:lumMod val="50000"/>
                  </a:schemeClr>
                </a:solidFill>
                <a:latin typeface="Montserrat SemiBold" panose="00000700000000000000" pitchFamily="2" charset="0"/>
              </a:rPr>
              <a:t>02.12.2025</a:t>
            </a:r>
            <a:endParaRPr kumimoji="0" lang="it-IT" sz="1600" b="0" i="0" u="none" strike="noStrike" cap="none" spc="0" normalizeH="0" baseline="0" dirty="0">
              <a:ln>
                <a:noFill/>
              </a:ln>
              <a:solidFill>
                <a:schemeClr val="accent6">
                  <a:lumMod val="50000"/>
                </a:schemeClr>
              </a:solidFill>
              <a:effectLst/>
              <a:uFillTx/>
              <a:latin typeface="Montserrat SemiBold" panose="00000700000000000000" pitchFamily="2" charset="0"/>
              <a:sym typeface="Helvetica"/>
            </a:endParaRPr>
          </a:p>
        </p:txBody>
      </p:sp>
      <p:sp>
        <p:nvSpPr>
          <p:cNvPr id="2" name="Rettangolo 1">
            <a:extLst>
              <a:ext uri="{FF2B5EF4-FFF2-40B4-BE49-F238E27FC236}">
                <a16:creationId xmlns:a16="http://schemas.microsoft.com/office/drawing/2014/main" id="{8A37DD5D-0B6B-1DAE-4872-A8B2FE3C1B13}"/>
              </a:ext>
            </a:extLst>
          </p:cNvPr>
          <p:cNvSpPr/>
          <p:nvPr/>
        </p:nvSpPr>
        <p:spPr>
          <a:xfrm>
            <a:off x="2153744" y="712623"/>
            <a:ext cx="8312400" cy="646331"/>
          </a:xfrm>
          <a:prstGeom prst="rect">
            <a:avLst/>
          </a:prstGeom>
          <a:noFill/>
        </p:spPr>
        <p:txBody>
          <a:bodyPr wrap="square" lIns="91440" tIns="45720" rIns="91440" bIns="45720">
            <a:spAutoFit/>
          </a:bodyPr>
          <a:lstStyle/>
          <a:p>
            <a:pPr algn="ctr"/>
            <a:r>
              <a:rPr lang="it-IT" sz="3600" b="1" cap="none" spc="0" dirty="0">
                <a:ln w="0"/>
                <a:solidFill>
                  <a:schemeClr val="accent1">
                    <a:lumMod val="75000"/>
                  </a:schemeClr>
                </a:solidFill>
                <a:effectLst>
                  <a:outerShdw blurRad="38100" dist="38100" dir="2700000" algn="tl">
                    <a:srgbClr val="000000">
                      <a:alpha val="43137"/>
                    </a:srgbClr>
                  </a:outerShdw>
                </a:effectLst>
              </a:rPr>
              <a:t>PROGRAMMAZIONE EUROPEA 2021-2027</a:t>
            </a:r>
          </a:p>
        </p:txBody>
      </p:sp>
      <p:sp>
        <p:nvSpPr>
          <p:cNvPr id="3" name="Rettangolo 2">
            <a:extLst>
              <a:ext uri="{FF2B5EF4-FFF2-40B4-BE49-F238E27FC236}">
                <a16:creationId xmlns:a16="http://schemas.microsoft.com/office/drawing/2014/main" id="{629FA781-7F81-A745-D971-1176FA48EE4C}"/>
              </a:ext>
            </a:extLst>
          </p:cNvPr>
          <p:cNvSpPr/>
          <p:nvPr/>
        </p:nvSpPr>
        <p:spPr>
          <a:xfrm>
            <a:off x="2153744" y="1448860"/>
            <a:ext cx="8312400" cy="646331"/>
          </a:xfrm>
          <a:prstGeom prst="rect">
            <a:avLst/>
          </a:prstGeom>
          <a:noFill/>
        </p:spPr>
        <p:txBody>
          <a:bodyPr wrap="square" lIns="91440" tIns="45720" rIns="91440" bIns="45720">
            <a:spAutoFit/>
          </a:bodyPr>
          <a:lstStyle/>
          <a:p>
            <a:pPr algn="ctr"/>
            <a:r>
              <a:rPr lang="it-IT" sz="3600" b="1" cap="none" spc="0" dirty="0">
                <a:ln w="0"/>
                <a:solidFill>
                  <a:schemeClr val="accent6">
                    <a:lumMod val="50000"/>
                  </a:schemeClr>
                </a:solidFill>
                <a:effectLst>
                  <a:outerShdw blurRad="38100" dist="38100" dir="2700000" algn="tl">
                    <a:srgbClr val="000000">
                      <a:alpha val="43137"/>
                    </a:srgbClr>
                  </a:outerShdw>
                </a:effectLst>
              </a:rPr>
              <a:t>FESR</a:t>
            </a:r>
            <a:r>
              <a:rPr lang="it-IT" sz="3600" b="1" cap="none" spc="0" dirty="0">
                <a:ln w="0"/>
                <a:solidFill>
                  <a:schemeClr val="accent1">
                    <a:lumMod val="75000"/>
                  </a:schemeClr>
                </a:solidFill>
                <a:effectLst>
                  <a:outerShdw blurRad="38100" dist="38100" dir="2700000" algn="tl">
                    <a:srgbClr val="000000">
                      <a:alpha val="43137"/>
                    </a:srgbClr>
                  </a:outerShdw>
                </a:effectLst>
              </a:rPr>
              <a:t> </a:t>
            </a:r>
            <a:r>
              <a:rPr lang="it-IT" sz="3600" b="1" cap="none" spc="0" dirty="0">
                <a:ln w="0"/>
                <a:solidFill>
                  <a:schemeClr val="accent2">
                    <a:lumMod val="50000"/>
                  </a:schemeClr>
                </a:solidFill>
                <a:effectLst>
                  <a:outerShdw blurRad="38100" dist="38100" dir="2700000" algn="tl">
                    <a:srgbClr val="000000">
                      <a:alpha val="43137"/>
                    </a:srgbClr>
                  </a:outerShdw>
                </a:effectLst>
              </a:rPr>
              <a:t>FSE+</a:t>
            </a:r>
          </a:p>
        </p:txBody>
      </p:sp>
    </p:spTree>
    <p:extLst>
      <p:ext uri="{BB962C8B-B14F-4D97-AF65-F5344CB8AC3E}">
        <p14:creationId xmlns:p14="http://schemas.microsoft.com/office/powerpoint/2010/main" val="2995946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8A50D-7062-1365-9F1C-13992372A6E0}"/>
            </a:ext>
          </a:extLst>
        </p:cNvPr>
        <p:cNvGrpSpPr/>
        <p:nvPr/>
      </p:nvGrpSpPr>
      <p:grpSpPr>
        <a:xfrm>
          <a:off x="0" y="0"/>
          <a:ext cx="0" cy="0"/>
          <a:chOff x="0" y="0"/>
          <a:chExt cx="0" cy="0"/>
        </a:xfrm>
      </p:grpSpPr>
      <p:sp>
        <p:nvSpPr>
          <p:cNvPr id="11" name="CasellaDiTesto 10">
            <a:extLst>
              <a:ext uri="{FF2B5EF4-FFF2-40B4-BE49-F238E27FC236}">
                <a16:creationId xmlns:a16="http://schemas.microsoft.com/office/drawing/2014/main" id="{3E6E223F-0337-8FF7-F807-97CD9F937052}"/>
              </a:ext>
            </a:extLst>
          </p:cNvPr>
          <p:cNvSpPr txBox="1"/>
          <p:nvPr/>
        </p:nvSpPr>
        <p:spPr>
          <a:xfrm>
            <a:off x="1884000" y="1015430"/>
            <a:ext cx="8596921" cy="430887"/>
          </a:xfrm>
          <a:prstGeom prst="rect">
            <a:avLst/>
          </a:prstGeom>
          <a:noFill/>
        </p:spPr>
        <p:txBody>
          <a:bodyPr wrap="square" rtlCol="0">
            <a:spAutoFit/>
          </a:bodyPr>
          <a:lstStyle/>
          <a:p>
            <a:pPr algn="ctr"/>
            <a:r>
              <a:rPr lang="it-IT" sz="2200" b="1" dirty="0">
                <a:solidFill>
                  <a:schemeClr val="accent1">
                    <a:lumMod val="50000"/>
                  </a:schemeClr>
                </a:solidFill>
              </a:rPr>
              <a:t>Modifica dei criteri di selezione FESR (RDC 40.2.a) </a:t>
            </a:r>
          </a:p>
        </p:txBody>
      </p:sp>
      <p:sp>
        <p:nvSpPr>
          <p:cNvPr id="3" name="Sottotitolo 2">
            <a:extLst>
              <a:ext uri="{FF2B5EF4-FFF2-40B4-BE49-F238E27FC236}">
                <a16:creationId xmlns:a16="http://schemas.microsoft.com/office/drawing/2014/main" id="{C69ED44A-EBB8-C0F2-4322-E47C2AE0E58F}"/>
              </a:ext>
            </a:extLst>
          </p:cNvPr>
          <p:cNvSpPr>
            <a:spLocks noGrp="1"/>
          </p:cNvSpPr>
          <p:nvPr>
            <p:ph type="subTitle" idx="1"/>
          </p:nvPr>
        </p:nvSpPr>
        <p:spPr>
          <a:xfrm>
            <a:off x="2044802" y="1688123"/>
            <a:ext cx="8596921" cy="1615827"/>
          </a:xfrm>
        </p:spPr>
        <p:txBody>
          <a:bodyPr>
            <a:noAutofit/>
          </a:bodyPr>
          <a:lstStyle/>
          <a:p>
            <a:pPr algn="just"/>
            <a:r>
              <a:rPr lang="it-IT" sz="1600" dirty="0">
                <a:solidFill>
                  <a:schemeClr val="accent1">
                    <a:lumMod val="50000"/>
                  </a:schemeClr>
                </a:solidFill>
                <a:cs typeface="Times New Roman" panose="02020603050405020304" pitchFamily="18" charset="0"/>
              </a:rPr>
              <a:t>Ai sensi del Regolamento (UE) n. 1060/2021, Articolo 40, paragrafo 2, punto a), il comitato di sorveglianza, tra le altre cose, approva: «la metodologia e i criteri utilizzati per la selezione delle operazioni, comprese le eventuali modifiche, fatto salvo l’articolo 33, paragrafo 3, lettere b), c) e d)1;su richiesta della Commissione, la metodologia e i criteri utilizzati per la selezione delle operazioni, comprese le eventuali modifiche, sono presentati alla Commissione stessa almeno 15 giorni lavorativi prima della loro presentazione al comitato di sorveglianza». </a:t>
            </a:r>
            <a:br>
              <a:rPr lang="it-IT" sz="1600" dirty="0">
                <a:solidFill>
                  <a:schemeClr val="accent1">
                    <a:lumMod val="50000"/>
                  </a:schemeClr>
                </a:solidFill>
                <a:cs typeface="Times New Roman" panose="02020603050405020304" pitchFamily="18" charset="0"/>
              </a:rPr>
            </a:br>
            <a:endParaRPr lang="it-IT" sz="1600" dirty="0">
              <a:solidFill>
                <a:schemeClr val="accent1">
                  <a:lumMod val="50000"/>
                </a:schemeClr>
              </a:solidFill>
              <a:cs typeface="Times New Roman" panose="02020603050405020304" pitchFamily="18" charset="0"/>
            </a:endParaRPr>
          </a:p>
          <a:p>
            <a:pPr algn="just"/>
            <a:br>
              <a:rPr lang="it-IT" sz="1600" b="1" dirty="0">
                <a:solidFill>
                  <a:schemeClr val="accent1">
                    <a:lumMod val="50000"/>
                  </a:schemeClr>
                </a:solidFill>
              </a:rPr>
            </a:br>
            <a:endParaRPr lang="it-IT" sz="1600" dirty="0"/>
          </a:p>
        </p:txBody>
      </p:sp>
      <p:sp>
        <p:nvSpPr>
          <p:cNvPr id="4" name="CasellaDiTesto 3">
            <a:extLst>
              <a:ext uri="{FF2B5EF4-FFF2-40B4-BE49-F238E27FC236}">
                <a16:creationId xmlns:a16="http://schemas.microsoft.com/office/drawing/2014/main" id="{D544CCAA-32FC-0C83-871B-8B1B17BF14CF}"/>
              </a:ext>
            </a:extLst>
          </p:cNvPr>
          <p:cNvSpPr txBox="1"/>
          <p:nvPr/>
        </p:nvSpPr>
        <p:spPr>
          <a:xfrm>
            <a:off x="2044803" y="3224994"/>
            <a:ext cx="8596920" cy="2893100"/>
          </a:xfrm>
          <a:prstGeom prst="rect">
            <a:avLst/>
          </a:prstGeom>
          <a:noFill/>
        </p:spPr>
        <p:txBody>
          <a:bodyPr wrap="square" rtlCol="0">
            <a:spAutoFit/>
          </a:bodyPr>
          <a:lstStyle/>
          <a:p>
            <a:pPr algn="just">
              <a:spcAft>
                <a:spcPts val="600"/>
              </a:spcAft>
            </a:pPr>
            <a:r>
              <a:rPr lang="it-IT" sz="1600" dirty="0"/>
              <a:t>A seguito del </a:t>
            </a:r>
            <a:r>
              <a:rPr lang="it-IT" sz="1600" b="1" dirty="0"/>
              <a:t>Revisione di Medio Termine </a:t>
            </a:r>
            <a:r>
              <a:rPr lang="it-IT" sz="1600" dirty="0"/>
              <a:t>del PR Abruzzo FESR 2021-2027,</a:t>
            </a:r>
            <a:r>
              <a:rPr lang="it-IT" sz="1600" b="1" dirty="0"/>
              <a:t> </a:t>
            </a:r>
            <a:r>
              <a:rPr lang="it-IT" sz="1600" dirty="0"/>
              <a:t>proposta</a:t>
            </a:r>
            <a:r>
              <a:rPr lang="it-IT" sz="1600" b="1" dirty="0"/>
              <a:t> </a:t>
            </a:r>
            <a:r>
              <a:rPr lang="it-IT" sz="1600" dirty="0"/>
              <a:t>ai sensi dell’art. 18 del Regolamento (UE) 1060/2021,</a:t>
            </a:r>
            <a:r>
              <a:rPr lang="it-IT" sz="1600" b="1" dirty="0"/>
              <a:t> </a:t>
            </a:r>
            <a:r>
              <a:rPr lang="it-IT" sz="1600" dirty="0"/>
              <a:t>la cui Decisione di approvazione è stata rappresentata informalmente come ormai imminente:</a:t>
            </a:r>
          </a:p>
          <a:p>
            <a:pPr marL="285750" indent="-285750" algn="just">
              <a:spcAft>
                <a:spcPts val="600"/>
              </a:spcAft>
              <a:buFont typeface="Arial" panose="020B0604020202020204" pitchFamily="34" charset="0"/>
              <a:buChar char="•"/>
            </a:pPr>
            <a:r>
              <a:rPr lang="it-IT" sz="1600" dirty="0"/>
              <a:t>sono stati eliminati i criteri di selezione delle operazioni afferenti alle Azioni eliminate dal PR;</a:t>
            </a:r>
          </a:p>
          <a:p>
            <a:pPr marL="285750" indent="-285750" algn="just">
              <a:spcAft>
                <a:spcPts val="600"/>
              </a:spcAft>
              <a:buFont typeface="Arial" panose="020B0604020202020204" pitchFamily="34" charset="0"/>
              <a:buChar char="•"/>
            </a:pPr>
            <a:r>
              <a:rPr lang="it-IT" sz="1600" dirty="0"/>
              <a:t>sono stati adeguati i criteri di selezione nell’ambito dell’Azione 2.4.1 </a:t>
            </a:r>
            <a:r>
              <a:rPr lang="it-IT" sz="1600" i="1" dirty="0"/>
              <a:t>Contrasto al dissesto idrogeologico (Prevenzione e mitigazione del rischio da valanga)</a:t>
            </a:r>
            <a:r>
              <a:rPr lang="it-IT" sz="1600" dirty="0"/>
              <a:t>, su richiesta della SRA competente;</a:t>
            </a:r>
          </a:p>
          <a:p>
            <a:pPr marL="285750" indent="-285750" algn="just">
              <a:spcAft>
                <a:spcPts val="600"/>
              </a:spcAft>
              <a:buFont typeface="Arial" panose="020B0604020202020204" pitchFamily="34" charset="0"/>
              <a:buChar char="•"/>
            </a:pPr>
            <a:r>
              <a:rPr lang="it-IT" sz="1600" dirty="0"/>
              <a:t>sono stati introdotti i criteri di selezione delle operazioni inerenti alle Azioni programmate sulle nuove tre Priorità.</a:t>
            </a:r>
          </a:p>
          <a:p>
            <a:pPr marL="285750" indent="-285750" algn="just">
              <a:buFont typeface="Arial" panose="020B0604020202020204" pitchFamily="34" charset="0"/>
              <a:buChar char="•"/>
            </a:pPr>
            <a:endParaRPr lang="it-IT" dirty="0"/>
          </a:p>
        </p:txBody>
      </p:sp>
    </p:spTree>
    <p:extLst>
      <p:ext uri="{BB962C8B-B14F-4D97-AF65-F5344CB8AC3E}">
        <p14:creationId xmlns:p14="http://schemas.microsoft.com/office/powerpoint/2010/main" val="1620180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2DD17-C831-ABEF-C9EA-72BB7B381B85}"/>
            </a:ext>
          </a:extLst>
        </p:cNvPr>
        <p:cNvGrpSpPr/>
        <p:nvPr/>
      </p:nvGrpSpPr>
      <p:grpSpPr>
        <a:xfrm>
          <a:off x="0" y="0"/>
          <a:ext cx="0" cy="0"/>
          <a:chOff x="0" y="0"/>
          <a:chExt cx="0" cy="0"/>
        </a:xfrm>
      </p:grpSpPr>
      <p:sp>
        <p:nvSpPr>
          <p:cNvPr id="11" name="CasellaDiTesto 10">
            <a:extLst>
              <a:ext uri="{FF2B5EF4-FFF2-40B4-BE49-F238E27FC236}">
                <a16:creationId xmlns:a16="http://schemas.microsoft.com/office/drawing/2014/main" id="{49277899-CC27-8FDE-3B3F-BC1A0F33CB06}"/>
              </a:ext>
            </a:extLst>
          </p:cNvPr>
          <p:cNvSpPr txBox="1"/>
          <p:nvPr/>
        </p:nvSpPr>
        <p:spPr>
          <a:xfrm>
            <a:off x="1883999" y="911258"/>
            <a:ext cx="8596921" cy="430887"/>
          </a:xfrm>
          <a:prstGeom prst="rect">
            <a:avLst/>
          </a:prstGeom>
          <a:noFill/>
        </p:spPr>
        <p:txBody>
          <a:bodyPr wrap="square" rtlCol="0">
            <a:spAutoFit/>
          </a:bodyPr>
          <a:lstStyle/>
          <a:p>
            <a:pPr algn="ctr"/>
            <a:r>
              <a:rPr lang="it-IT" sz="2200" b="1" dirty="0">
                <a:solidFill>
                  <a:schemeClr val="accent1">
                    <a:lumMod val="50000"/>
                  </a:schemeClr>
                </a:solidFill>
              </a:rPr>
              <a:t>Criteri di selezione eliminanti e introdotti nella nuova programmazione</a:t>
            </a:r>
          </a:p>
        </p:txBody>
      </p:sp>
      <p:graphicFrame>
        <p:nvGraphicFramePr>
          <p:cNvPr id="4" name="Tabella 3">
            <a:extLst>
              <a:ext uri="{FF2B5EF4-FFF2-40B4-BE49-F238E27FC236}">
                <a16:creationId xmlns:a16="http://schemas.microsoft.com/office/drawing/2014/main" id="{6E98F169-EE23-AECA-2920-74AEB09BFEE1}"/>
              </a:ext>
            </a:extLst>
          </p:cNvPr>
          <p:cNvGraphicFramePr>
            <a:graphicFrameLocks noGrp="1"/>
          </p:cNvGraphicFramePr>
          <p:nvPr>
            <p:extLst>
              <p:ext uri="{D42A27DB-BD31-4B8C-83A1-F6EECF244321}">
                <p14:modId xmlns:p14="http://schemas.microsoft.com/office/powerpoint/2010/main" val="2170032262"/>
              </p:ext>
            </p:extLst>
          </p:nvPr>
        </p:nvGraphicFramePr>
        <p:xfrm>
          <a:off x="481928" y="1342145"/>
          <a:ext cx="11401062" cy="4861119"/>
        </p:xfrm>
        <a:graphic>
          <a:graphicData uri="http://schemas.openxmlformats.org/drawingml/2006/table">
            <a:tbl>
              <a:tblPr/>
              <a:tblGrid>
                <a:gridCol w="3800354">
                  <a:extLst>
                    <a:ext uri="{9D8B030D-6E8A-4147-A177-3AD203B41FA5}">
                      <a16:colId xmlns:a16="http://schemas.microsoft.com/office/drawing/2014/main" val="4141167979"/>
                    </a:ext>
                  </a:extLst>
                </a:gridCol>
                <a:gridCol w="3800354">
                  <a:extLst>
                    <a:ext uri="{9D8B030D-6E8A-4147-A177-3AD203B41FA5}">
                      <a16:colId xmlns:a16="http://schemas.microsoft.com/office/drawing/2014/main" val="3315753101"/>
                    </a:ext>
                  </a:extLst>
                </a:gridCol>
                <a:gridCol w="3800354">
                  <a:extLst>
                    <a:ext uri="{9D8B030D-6E8A-4147-A177-3AD203B41FA5}">
                      <a16:colId xmlns:a16="http://schemas.microsoft.com/office/drawing/2014/main" val="1663753924"/>
                    </a:ext>
                  </a:extLst>
                </a:gridCol>
              </a:tblGrid>
              <a:tr h="155128">
                <a:tc gridSpan="3">
                  <a:txBody>
                    <a:bodyPr/>
                    <a:lstStyle/>
                    <a:p>
                      <a:pPr algn="ctr" fontAlgn="b">
                        <a:buNone/>
                      </a:pPr>
                      <a:r>
                        <a:rPr lang="it-IT" sz="1000" b="1" i="0" u="none" strike="noStrike" dirty="0">
                          <a:solidFill>
                            <a:srgbClr val="000000"/>
                          </a:solidFill>
                          <a:effectLst/>
                          <a:latin typeface="Calibri" panose="020F0502020204030204" pitchFamily="34" charset="0"/>
                        </a:rPr>
                        <a:t>Priorità, Azioni e OS </a:t>
                      </a:r>
                      <a:r>
                        <a:rPr lang="it-IT" sz="1000" b="1" i="0" u="sng" strike="noStrike" dirty="0">
                          <a:solidFill>
                            <a:srgbClr val="000000"/>
                          </a:solidFill>
                          <a:effectLst/>
                          <a:latin typeface="Calibri" panose="020F0502020204030204" pitchFamily="34" charset="0"/>
                        </a:rPr>
                        <a:t>eliminati</a:t>
                      </a:r>
                      <a:r>
                        <a:rPr lang="it-IT" sz="1000" b="1" i="0" u="none" strike="noStrike" dirty="0">
                          <a:solidFill>
                            <a:srgbClr val="000000"/>
                          </a:solidFill>
                          <a:effectLst/>
                          <a:latin typeface="Calibri" panose="020F0502020204030204" pitchFamily="34" charset="0"/>
                        </a:rPr>
                        <a:t> nella nuova programmazione</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789971618"/>
                  </a:ext>
                </a:extLst>
              </a:tr>
              <a:tr h="155128">
                <a:tc>
                  <a:txBody>
                    <a:bodyPr/>
                    <a:lstStyle/>
                    <a:p>
                      <a:pPr algn="ctr" fontAlgn="b">
                        <a:buNone/>
                      </a:pPr>
                      <a:r>
                        <a:rPr lang="it-IT" sz="1000" b="1" i="0" u="none" strike="noStrike">
                          <a:solidFill>
                            <a:srgbClr val="000000"/>
                          </a:solidFill>
                          <a:effectLst/>
                          <a:latin typeface="Calibri" panose="020F0502020204030204" pitchFamily="34" charset="0"/>
                        </a:rPr>
                        <a:t>Priorità</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it-IT" sz="1000" b="1" i="0" u="none" strike="noStrike" dirty="0">
                          <a:solidFill>
                            <a:srgbClr val="000000"/>
                          </a:solidFill>
                          <a:effectLst/>
                          <a:latin typeface="Calibri" panose="020F0502020204030204" pitchFamily="34" charset="0"/>
                        </a:rPr>
                        <a:t>OS</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buNone/>
                      </a:pPr>
                      <a:r>
                        <a:rPr lang="it-IT" sz="1000" b="1" i="0" u="none" strike="noStrike" dirty="0">
                          <a:solidFill>
                            <a:srgbClr val="000000"/>
                          </a:solidFill>
                          <a:effectLst/>
                          <a:latin typeface="Calibri" panose="020F0502020204030204" pitchFamily="34" charset="0"/>
                        </a:rPr>
                        <a:t>Criteri di selezione delle operazioni eliminati</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962676446"/>
                  </a:ext>
                </a:extLst>
              </a:tr>
              <a:tr h="395576">
                <a:tc>
                  <a:txBody>
                    <a:bodyPr/>
                    <a:lstStyle/>
                    <a:p>
                      <a:pPr algn="ctr" rtl="0" fontAlgn="ctr">
                        <a:buNone/>
                      </a:pPr>
                      <a:r>
                        <a:rPr lang="it-IT" sz="1000" b="0" i="0" u="none" strike="noStrike" dirty="0">
                          <a:solidFill>
                            <a:srgbClr val="000000"/>
                          </a:solidFill>
                          <a:effectLst/>
                          <a:latin typeface="Calibri" panose="020F0502020204030204" pitchFamily="34" charset="0"/>
                        </a:rPr>
                        <a:t>PRIORITÀ 1 - Ricerca, competitività e sviluppo </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it-IT" sz="1000" b="0" i="0" u="none" strike="noStrike" dirty="0">
                          <a:solidFill>
                            <a:srgbClr val="000000"/>
                          </a:solidFill>
                          <a:effectLst/>
                          <a:latin typeface="Calibri" panose="020F0502020204030204" pitchFamily="34" charset="0"/>
                        </a:rPr>
                        <a:t>OS 1.3. Rafforzare la crescita sostenibile e la competitività delle PMI e la creazione di posti di lavoro nelle PMI, anche grazie agli investimenti produttivi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buNone/>
                      </a:pPr>
                      <a:r>
                        <a:rPr lang="it-IT" sz="1000" b="0" i="0" u="none" strike="noStrike">
                          <a:solidFill>
                            <a:srgbClr val="000000"/>
                          </a:solidFill>
                          <a:effectLst/>
                          <a:latin typeface="Calibri" panose="020F0502020204030204" pitchFamily="34" charset="0"/>
                        </a:rPr>
                        <a:t>AZIONE 1.3.2: Sostegno alla nascita di nuove imprese innovative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14631954"/>
                  </a:ext>
                </a:extLst>
              </a:tr>
              <a:tr h="255961">
                <a:tc rowSpan="5">
                  <a:txBody>
                    <a:bodyPr/>
                    <a:lstStyle/>
                    <a:p>
                      <a:pPr algn="ctr" rtl="0" fontAlgn="ctr">
                        <a:buNone/>
                      </a:pPr>
                      <a:r>
                        <a:rPr lang="it-IT" sz="1000" b="0" i="0" u="none" strike="noStrike" dirty="0">
                          <a:solidFill>
                            <a:srgbClr val="000000"/>
                          </a:solidFill>
                          <a:effectLst/>
                          <a:latin typeface="Calibri" panose="020F0502020204030204" pitchFamily="34" charset="0"/>
                        </a:rPr>
                        <a:t>PRIORITÀ 3 - Energia e ambiente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5">
                  <a:txBody>
                    <a:bodyPr/>
                    <a:lstStyle/>
                    <a:p>
                      <a:pPr algn="ctr" rtl="0" fontAlgn="ctr">
                        <a:buNone/>
                      </a:pPr>
                      <a:r>
                        <a:rPr lang="it-IT" sz="1000" b="0" i="0" u="none" strike="noStrike" dirty="0">
                          <a:solidFill>
                            <a:srgbClr val="000000"/>
                          </a:solidFill>
                          <a:effectLst/>
                          <a:latin typeface="Calibri" panose="020F0502020204030204" pitchFamily="34" charset="0"/>
                        </a:rPr>
                        <a:t>OS 2.4. Promuovere l'adattamento ai cambiamenti climatici, la prevenzione dei rischi di catastrofe e la resilienza, prendendo in considerazione approcci ecosistemici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buNone/>
                      </a:pPr>
                      <a:r>
                        <a:rPr lang="it-IT" sz="1000" b="0" i="0" u="none" strike="noStrike" dirty="0">
                          <a:solidFill>
                            <a:srgbClr val="000000"/>
                          </a:solidFill>
                          <a:effectLst/>
                          <a:latin typeface="Calibri" panose="020F0502020204030204" pitchFamily="34" charset="0"/>
                        </a:rPr>
                        <a:t>AZIONE 2.1.2: Miglioramento della capacità degli attori locali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5168433"/>
                  </a:ext>
                </a:extLst>
              </a:tr>
              <a:tr h="263717">
                <a:tc vMerge="1">
                  <a:txBody>
                    <a:bodyPr/>
                    <a:lstStyle/>
                    <a:p>
                      <a:endParaRPr lang="it-IT"/>
                    </a:p>
                  </a:txBody>
                  <a:tcPr/>
                </a:tc>
                <a:tc vMerge="1">
                  <a:txBody>
                    <a:bodyPr/>
                    <a:lstStyle/>
                    <a:p>
                      <a:endParaRPr lang="it-IT"/>
                    </a:p>
                  </a:txBody>
                  <a:tcPr/>
                </a:tc>
                <a:tc>
                  <a:txBody>
                    <a:bodyPr/>
                    <a:lstStyle/>
                    <a:p>
                      <a:pPr algn="l" rtl="0" fontAlgn="ctr">
                        <a:buNone/>
                      </a:pPr>
                      <a:r>
                        <a:rPr lang="it-IT" sz="1000" b="0" i="0" u="none" strike="noStrike" dirty="0">
                          <a:solidFill>
                            <a:srgbClr val="000000"/>
                          </a:solidFill>
                          <a:effectLst/>
                          <a:latin typeface="Calibri" panose="020F0502020204030204" pitchFamily="34" charset="0"/>
                        </a:rPr>
                        <a:t>AZIONE 2.4.1: Prevenzione e mitigazione del rischio da valanga (VEDI PROPOSTA DI MODIFICA)</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E3C"/>
                    </a:solidFill>
                  </a:tcPr>
                </a:tc>
                <a:extLst>
                  <a:ext uri="{0D108BD9-81ED-4DB2-BD59-A6C34878D82A}">
                    <a16:rowId xmlns:a16="http://schemas.microsoft.com/office/drawing/2014/main" val="1299197157"/>
                  </a:ext>
                </a:extLst>
              </a:tr>
              <a:tr h="263717">
                <a:tc vMerge="1">
                  <a:txBody>
                    <a:bodyPr/>
                    <a:lstStyle/>
                    <a:p>
                      <a:endParaRPr lang="it-IT"/>
                    </a:p>
                  </a:txBody>
                  <a:tcPr/>
                </a:tc>
                <a:tc vMerge="1">
                  <a:txBody>
                    <a:bodyPr/>
                    <a:lstStyle/>
                    <a:p>
                      <a:endParaRPr lang="it-IT"/>
                    </a:p>
                  </a:txBody>
                  <a:tcPr/>
                </a:tc>
                <a:tc>
                  <a:txBody>
                    <a:bodyPr/>
                    <a:lstStyle/>
                    <a:p>
                      <a:pPr algn="l" rtl="0" fontAlgn="ctr">
                        <a:buNone/>
                      </a:pPr>
                      <a:r>
                        <a:rPr lang="it-IT" sz="1000" b="0" i="0" u="none" strike="noStrike" dirty="0">
                          <a:solidFill>
                            <a:srgbClr val="000000"/>
                          </a:solidFill>
                          <a:effectLst/>
                          <a:latin typeface="Calibri" panose="020F0502020204030204" pitchFamily="34" charset="0"/>
                        </a:rPr>
                        <a:t>AZIONE 2.4.2: Potenziamento sistema regionale di Protezione Civile (prevenzione dei rischi da valanga)</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9099554"/>
                  </a:ext>
                </a:extLst>
              </a:tr>
              <a:tr h="155128">
                <a:tc vMerge="1">
                  <a:txBody>
                    <a:bodyPr/>
                    <a:lstStyle/>
                    <a:p>
                      <a:endParaRPr lang="it-IT"/>
                    </a:p>
                  </a:txBody>
                  <a:tcPr/>
                </a:tc>
                <a:tc vMerge="1">
                  <a:txBody>
                    <a:bodyPr/>
                    <a:lstStyle/>
                    <a:p>
                      <a:endParaRPr lang="it-IT"/>
                    </a:p>
                  </a:txBody>
                  <a:tcPr/>
                </a:tc>
                <a:tc>
                  <a:txBody>
                    <a:bodyPr/>
                    <a:lstStyle/>
                    <a:p>
                      <a:pPr algn="l" rtl="0" fontAlgn="ctr">
                        <a:buNone/>
                      </a:pPr>
                      <a:r>
                        <a:rPr lang="it-IT" sz="1000" b="0" i="0" u="none" strike="noStrike" dirty="0">
                          <a:solidFill>
                            <a:srgbClr val="000000"/>
                          </a:solidFill>
                          <a:effectLst/>
                          <a:latin typeface="Calibri" panose="020F0502020204030204" pitchFamily="34" charset="0"/>
                        </a:rPr>
                        <a:t>7.12 AZIONE 2.6.2: Economia circolare ed imprese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24612048"/>
                  </a:ext>
                </a:extLst>
              </a:tr>
              <a:tr h="263717">
                <a:tc vMerge="1">
                  <a:txBody>
                    <a:bodyPr/>
                    <a:lstStyle/>
                    <a:p>
                      <a:endParaRPr lang="it-IT"/>
                    </a:p>
                  </a:txBody>
                  <a:tcPr/>
                </a:tc>
                <a:tc vMerge="1">
                  <a:txBody>
                    <a:bodyPr/>
                    <a:lstStyle/>
                    <a:p>
                      <a:endParaRPr lang="it-IT"/>
                    </a:p>
                  </a:txBody>
                  <a:tcPr/>
                </a:tc>
                <a:tc>
                  <a:txBody>
                    <a:bodyPr/>
                    <a:lstStyle/>
                    <a:p>
                      <a:pPr algn="l" rtl="0" fontAlgn="ctr">
                        <a:buNone/>
                      </a:pPr>
                      <a:r>
                        <a:rPr lang="it-IT" sz="1000" b="0" i="0" u="none" strike="noStrike">
                          <a:solidFill>
                            <a:srgbClr val="000000"/>
                          </a:solidFill>
                          <a:effectLst/>
                          <a:latin typeface="Calibri" panose="020F0502020204030204" pitchFamily="34" charset="0"/>
                        </a:rPr>
                        <a:t>7.13 AZIONE 2.6.3: Miglioramento della capacità degli enti e stakeholders coinvolti nell’attuazione degli interventi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6541089"/>
                  </a:ext>
                </a:extLst>
              </a:tr>
              <a:tr h="527435">
                <a:tc rowSpan="2">
                  <a:txBody>
                    <a:bodyPr/>
                    <a:lstStyle/>
                    <a:p>
                      <a:pPr algn="ctr" rtl="0" fontAlgn="ctr">
                        <a:buNone/>
                      </a:pPr>
                      <a:r>
                        <a:rPr lang="it-IT" sz="1000" b="0" i="0" u="none" strike="noStrike" dirty="0">
                          <a:solidFill>
                            <a:srgbClr val="000000"/>
                          </a:solidFill>
                          <a:effectLst/>
                          <a:latin typeface="Calibri" panose="020F0502020204030204" pitchFamily="34" charset="0"/>
                        </a:rPr>
                        <a:t>PRIORITÀ 5 - Riequilibrare l’Abruzzo per un benessere diffuso</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rtl="0" fontAlgn="ctr">
                        <a:buNone/>
                      </a:pPr>
                      <a:r>
                        <a:rPr lang="it-IT" sz="1000" b="0" i="0" u="none" strike="noStrike" dirty="0">
                          <a:solidFill>
                            <a:srgbClr val="000000"/>
                          </a:solidFill>
                          <a:effectLst/>
                          <a:latin typeface="Calibri" panose="020F0502020204030204" pitchFamily="34" charset="0"/>
                        </a:rPr>
                        <a:t>OS 5.1. Promuovere lo sviluppo sociale, economico e ambientale integrato e inclusivo a livello locale, la cultura, il patrimonio naturale, il turismo sostenibile e la sicurezza nelle aree urbane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buNone/>
                      </a:pPr>
                      <a:r>
                        <a:rPr lang="it-IT" sz="1000" b="0" i="0" u="none" strike="noStrike">
                          <a:solidFill>
                            <a:srgbClr val="000000"/>
                          </a:solidFill>
                          <a:effectLst/>
                          <a:latin typeface="Calibri" panose="020F0502020204030204" pitchFamily="34" charset="0"/>
                        </a:rPr>
                        <a:t>9.2 AZIONE 5.1.2 Miglioramento delle capacità degli attori locali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0080162"/>
                  </a:ext>
                </a:extLst>
              </a:tr>
              <a:tr h="527435">
                <a:tc vMerge="1">
                  <a:txBody>
                    <a:bodyPr/>
                    <a:lstStyle/>
                    <a:p>
                      <a:endParaRPr lang="it-IT"/>
                    </a:p>
                  </a:txBody>
                  <a:tcPr/>
                </a:tc>
                <a:tc>
                  <a:txBody>
                    <a:bodyPr/>
                    <a:lstStyle/>
                    <a:p>
                      <a:pPr algn="ctr" rtl="0" fontAlgn="ctr">
                        <a:buNone/>
                      </a:pPr>
                      <a:r>
                        <a:rPr lang="it-IT" sz="1000" b="0" i="0" u="none" strike="noStrike" dirty="0">
                          <a:solidFill>
                            <a:srgbClr val="000000"/>
                          </a:solidFill>
                          <a:effectLst/>
                          <a:latin typeface="Calibri" panose="020F0502020204030204" pitchFamily="34" charset="0"/>
                        </a:rPr>
                        <a:t>OS 5.2. Promuovere lo sviluppo sociale, economico e ambientale integrato e inclusivo a livello locale, la cultura, il patrimonio naturale, il turismo sostenibile e la sicurezza nelle aree diverse da quelle urbane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rtl="0" fontAlgn="ctr">
                        <a:buNone/>
                      </a:pPr>
                      <a:r>
                        <a:rPr lang="it-IT" sz="1000" b="0" i="0" u="none" strike="noStrike">
                          <a:solidFill>
                            <a:srgbClr val="000000"/>
                          </a:solidFill>
                          <a:effectLst/>
                          <a:latin typeface="Calibri" panose="020F0502020204030204" pitchFamily="34" charset="0"/>
                        </a:rPr>
                        <a:t>9.4 AZIONE 5.2.2 Miglioramento delle capacità degli attori locali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0119859"/>
                  </a:ext>
                </a:extLst>
              </a:tr>
              <a:tr h="155128">
                <a:tc>
                  <a:txBody>
                    <a:bodyPr/>
                    <a:lstStyle/>
                    <a:p>
                      <a:pPr algn="l" fontAlgn="b">
                        <a:buNone/>
                      </a:pPr>
                      <a:endParaRPr lang="it-IT" sz="1000" b="0" i="0" u="none" strike="noStrike">
                        <a:solidFill>
                          <a:srgbClr val="000000"/>
                        </a:solidFill>
                        <a:effectLst/>
                        <a:latin typeface="Calibri" panose="020F0502020204030204" pitchFamily="34" charset="0"/>
                      </a:endParaRPr>
                    </a:p>
                  </a:txBody>
                  <a:tcPr marL="7756" marR="7756" marT="775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it-IT" sz="1000" b="0" i="0" u="none" strike="noStrike" dirty="0">
                        <a:solidFill>
                          <a:srgbClr val="000000"/>
                        </a:solidFill>
                        <a:effectLst/>
                        <a:latin typeface="Calibri" panose="020F0502020204030204" pitchFamily="34" charset="0"/>
                      </a:endParaRPr>
                    </a:p>
                  </a:txBody>
                  <a:tcPr marL="7756" marR="7756" marT="775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endParaRPr lang="it-IT" sz="1000" b="0" i="0" u="none" strike="noStrike">
                        <a:solidFill>
                          <a:srgbClr val="000000"/>
                        </a:solidFill>
                        <a:effectLst/>
                        <a:latin typeface="Calibri" panose="020F0502020204030204" pitchFamily="34" charset="0"/>
                      </a:endParaRPr>
                    </a:p>
                  </a:txBody>
                  <a:tcPr marL="7756" marR="7756" marT="775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86480058"/>
                  </a:ext>
                </a:extLst>
              </a:tr>
              <a:tr h="155128">
                <a:tc gridSpan="3">
                  <a:txBody>
                    <a:bodyPr/>
                    <a:lstStyle/>
                    <a:p>
                      <a:pPr algn="ctr" fontAlgn="b">
                        <a:buNone/>
                      </a:pPr>
                      <a:r>
                        <a:rPr lang="it-IT" sz="1000" b="1" i="0" u="none" strike="noStrike" dirty="0">
                          <a:solidFill>
                            <a:srgbClr val="FFFFFF"/>
                          </a:solidFill>
                          <a:effectLst/>
                          <a:latin typeface="Calibri" panose="020F0502020204030204" pitchFamily="34" charset="0"/>
                        </a:rPr>
                        <a:t>Priorità, Azioni e OS </a:t>
                      </a:r>
                      <a:r>
                        <a:rPr lang="it-IT" sz="1000" b="1" i="0" u="sng" strike="noStrike" dirty="0">
                          <a:solidFill>
                            <a:srgbClr val="FFFFFF"/>
                          </a:solidFill>
                          <a:effectLst/>
                          <a:latin typeface="Calibri" panose="020F0502020204030204" pitchFamily="34" charset="0"/>
                        </a:rPr>
                        <a:t>introdotti</a:t>
                      </a:r>
                      <a:r>
                        <a:rPr lang="it-IT" sz="1000" b="1" i="0" u="none" strike="noStrike" dirty="0">
                          <a:solidFill>
                            <a:srgbClr val="FFFFFF"/>
                          </a:solidFill>
                          <a:effectLst/>
                          <a:latin typeface="Calibri" panose="020F0502020204030204" pitchFamily="34" charset="0"/>
                        </a:rPr>
                        <a:t> nella nuova programmazione</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575631846"/>
                  </a:ext>
                </a:extLst>
              </a:tr>
              <a:tr h="155128">
                <a:tc>
                  <a:txBody>
                    <a:bodyPr/>
                    <a:lstStyle/>
                    <a:p>
                      <a:pPr algn="ctr" fontAlgn="b">
                        <a:buNone/>
                      </a:pPr>
                      <a:r>
                        <a:rPr lang="it-IT" sz="1000" b="1" i="0" u="none" strike="noStrike">
                          <a:solidFill>
                            <a:srgbClr val="FFFFFF"/>
                          </a:solidFill>
                          <a:effectLst/>
                          <a:latin typeface="Calibri" panose="020F0502020204030204" pitchFamily="34" charset="0"/>
                        </a:rPr>
                        <a:t>Priorità</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b">
                        <a:buNone/>
                      </a:pPr>
                      <a:r>
                        <a:rPr lang="it-IT" sz="1000" b="1" i="0" u="none" strike="noStrike">
                          <a:solidFill>
                            <a:srgbClr val="FFFFFF"/>
                          </a:solidFill>
                          <a:effectLst/>
                          <a:latin typeface="Calibri" panose="020F0502020204030204" pitchFamily="34" charset="0"/>
                        </a:rPr>
                        <a:t>OS</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tc>
                  <a:txBody>
                    <a:bodyPr/>
                    <a:lstStyle/>
                    <a:p>
                      <a:pPr algn="ctr" fontAlgn="b">
                        <a:buNone/>
                      </a:pPr>
                      <a:r>
                        <a:rPr lang="it-IT" sz="1000" b="1" i="0" u="none" strike="noStrike" dirty="0">
                          <a:solidFill>
                            <a:srgbClr val="FFFFFF"/>
                          </a:solidFill>
                          <a:effectLst/>
                          <a:latin typeface="Calibri" panose="020F0502020204030204" pitchFamily="34" charset="0"/>
                        </a:rPr>
                        <a:t>Criteri di selezione delle operazioni Introdotti</a:t>
                      </a:r>
                    </a:p>
                  </a:txBody>
                  <a:tcPr marL="7756" marR="7756" marT="77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264023011"/>
                  </a:ext>
                </a:extLst>
              </a:tr>
              <a:tr h="527435">
                <a:tc>
                  <a:txBody>
                    <a:bodyPr/>
                    <a:lstStyle/>
                    <a:p>
                      <a:pPr algn="ctr" fontAlgn="ctr">
                        <a:buNone/>
                      </a:pPr>
                      <a:r>
                        <a:rPr lang="it-IT" sz="1000" b="0" i="0" u="none" strike="noStrike" dirty="0">
                          <a:solidFill>
                            <a:srgbClr val="000000"/>
                          </a:solidFill>
                          <a:effectLst/>
                          <a:latin typeface="Calibri" panose="020F0502020204030204" pitchFamily="34" charset="0"/>
                        </a:rPr>
                        <a:t>PRIORITÀ 6 – Piattaforma STEP</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it-IT" sz="1000" b="0" i="0" u="none" strike="noStrike">
                          <a:solidFill>
                            <a:srgbClr val="000000"/>
                          </a:solidFill>
                          <a:effectLst/>
                          <a:latin typeface="Calibri" panose="020F0502020204030204" pitchFamily="34" charset="0"/>
                        </a:rPr>
                        <a:t>OS 1.6. Sostenere gli investimenti che contribuiscono agli obiettivi della piattaforma per le tecnologie strategiche per l'Europa (STEP) di cui all'articolo 2 del Regolamento (UE) 2024/795</a:t>
                      </a:r>
                    </a:p>
                  </a:txBody>
                  <a:tcPr marL="7756" marR="7756" marT="77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it-IT" sz="1000" b="0" i="0" u="none" strike="noStrike" dirty="0">
                          <a:solidFill>
                            <a:srgbClr val="000000"/>
                          </a:solidFill>
                          <a:effectLst/>
                          <a:latin typeface="Calibri" panose="020F0502020204030204" pitchFamily="34" charset="0"/>
                        </a:rPr>
                        <a:t>Azione 1.6.1: Sostenere lo sviluppo e la fabbricazione di tecnologie critiche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3040252"/>
                  </a:ext>
                </a:extLst>
              </a:tr>
              <a:tr h="395576">
                <a:tc>
                  <a:txBody>
                    <a:bodyPr/>
                    <a:lstStyle/>
                    <a:p>
                      <a:pPr algn="ctr" fontAlgn="ctr">
                        <a:buNone/>
                      </a:pPr>
                      <a:r>
                        <a:rPr lang="it-IT" sz="1000" b="0" i="0" u="none" strike="noStrike" dirty="0">
                          <a:solidFill>
                            <a:srgbClr val="000000"/>
                          </a:solidFill>
                          <a:effectLst/>
                          <a:latin typeface="Calibri" panose="020F0502020204030204" pitchFamily="34" charset="0"/>
                        </a:rPr>
                        <a:t>PRIORITÀ 7 – Resilienza Idrica</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it-IT" sz="1000" b="0" i="0" u="none" strike="noStrike">
                          <a:solidFill>
                            <a:srgbClr val="000000"/>
                          </a:solidFill>
                          <a:effectLst/>
                          <a:latin typeface="Calibri" panose="020F0502020204030204" pitchFamily="34" charset="0"/>
                        </a:rPr>
                        <a:t>OS 2.5. Promuovere l'accesso sicuro all'acqua, la sua gestione sostenibile, compresa la gestione integrata delle risorse idriche, e la resilienza idrica</a:t>
                      </a:r>
                    </a:p>
                  </a:txBody>
                  <a:tcPr marL="7756" marR="7756" marT="77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it-IT" sz="1000" b="0" i="0" u="none" strike="noStrike" dirty="0">
                          <a:solidFill>
                            <a:srgbClr val="000000"/>
                          </a:solidFill>
                          <a:effectLst/>
                          <a:latin typeface="Calibri" panose="020F0502020204030204" pitchFamily="34" charset="0"/>
                        </a:rPr>
                        <a:t>Azione 2.5.2: Efficientamento delle reti di adduzione e distribuzione e valorizzazione del riuso delle acque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31047434"/>
                  </a:ext>
                </a:extLst>
              </a:tr>
              <a:tr h="263717">
                <a:tc>
                  <a:txBody>
                    <a:bodyPr/>
                    <a:lstStyle/>
                    <a:p>
                      <a:pPr algn="ctr" fontAlgn="ctr">
                        <a:buNone/>
                      </a:pPr>
                      <a:r>
                        <a:rPr lang="it-IT" sz="1000" b="0" i="0" u="none" strike="noStrike" dirty="0">
                          <a:solidFill>
                            <a:srgbClr val="000000"/>
                          </a:solidFill>
                          <a:effectLst/>
                          <a:latin typeface="Calibri" panose="020F0502020204030204" pitchFamily="34" charset="0"/>
                        </a:rPr>
                        <a:t>PRIORITÀ 8 – Abitare Sostenibile</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t">
                        <a:buNone/>
                      </a:pPr>
                      <a:r>
                        <a:rPr lang="it-IT" sz="1000" b="0" i="0" u="none" strike="noStrike" dirty="0">
                          <a:solidFill>
                            <a:srgbClr val="000000"/>
                          </a:solidFill>
                          <a:effectLst/>
                          <a:latin typeface="Calibri" panose="020F0502020204030204" pitchFamily="34" charset="0"/>
                        </a:rPr>
                        <a:t>OS 2.11. Promuovere l’accesso ad alloggi sostenibili e a prezzi accessibili</a:t>
                      </a:r>
                    </a:p>
                  </a:txBody>
                  <a:tcPr marL="7756" marR="7756" marT="775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it-IT" sz="1000" b="0" i="0" u="none" strike="noStrike" dirty="0">
                          <a:solidFill>
                            <a:srgbClr val="000000"/>
                          </a:solidFill>
                          <a:effectLst/>
                          <a:latin typeface="Calibri" panose="020F0502020204030204" pitchFamily="34" charset="0"/>
                        </a:rPr>
                        <a:t>Azione 2.11.1: Riqualificazione energetica degli edifici pubblici</a:t>
                      </a:r>
                    </a:p>
                  </a:txBody>
                  <a:tcPr marL="7756" marR="7756" marT="77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69829911"/>
                  </a:ext>
                </a:extLst>
              </a:tr>
            </a:tbl>
          </a:graphicData>
        </a:graphic>
      </p:graphicFrame>
    </p:spTree>
    <p:extLst>
      <p:ext uri="{BB962C8B-B14F-4D97-AF65-F5344CB8AC3E}">
        <p14:creationId xmlns:p14="http://schemas.microsoft.com/office/powerpoint/2010/main" val="1181167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152E3-65FE-C84D-ABB4-464BC7F6BC37}"/>
            </a:ext>
          </a:extLst>
        </p:cNvPr>
        <p:cNvGrpSpPr/>
        <p:nvPr/>
      </p:nvGrpSpPr>
      <p:grpSpPr>
        <a:xfrm>
          <a:off x="0" y="0"/>
          <a:ext cx="0" cy="0"/>
          <a:chOff x="0" y="0"/>
          <a:chExt cx="0" cy="0"/>
        </a:xfrm>
      </p:grpSpPr>
      <p:sp>
        <p:nvSpPr>
          <p:cNvPr id="11" name="CasellaDiTesto 10">
            <a:extLst>
              <a:ext uri="{FF2B5EF4-FFF2-40B4-BE49-F238E27FC236}">
                <a16:creationId xmlns:a16="http://schemas.microsoft.com/office/drawing/2014/main" id="{D295481F-7700-42EB-5701-F48F090304EC}"/>
              </a:ext>
            </a:extLst>
          </p:cNvPr>
          <p:cNvSpPr txBox="1"/>
          <p:nvPr/>
        </p:nvSpPr>
        <p:spPr>
          <a:xfrm>
            <a:off x="1883999" y="911258"/>
            <a:ext cx="8596921" cy="430887"/>
          </a:xfrm>
          <a:prstGeom prst="rect">
            <a:avLst/>
          </a:prstGeom>
          <a:noFill/>
        </p:spPr>
        <p:txBody>
          <a:bodyPr wrap="square" rtlCol="0">
            <a:spAutoFit/>
          </a:bodyPr>
          <a:lstStyle/>
          <a:p>
            <a:pPr algn="ctr"/>
            <a:r>
              <a:rPr lang="it-IT" sz="2200" b="1" dirty="0">
                <a:solidFill>
                  <a:schemeClr val="accent1">
                    <a:lumMod val="50000"/>
                  </a:schemeClr>
                </a:solidFill>
              </a:rPr>
              <a:t>Criteri di selezione: richiesta di emendamento</a:t>
            </a:r>
          </a:p>
        </p:txBody>
      </p:sp>
      <p:sp>
        <p:nvSpPr>
          <p:cNvPr id="3" name="CasellaDiTesto 2">
            <a:extLst>
              <a:ext uri="{FF2B5EF4-FFF2-40B4-BE49-F238E27FC236}">
                <a16:creationId xmlns:a16="http://schemas.microsoft.com/office/drawing/2014/main" id="{5C06DAC1-2252-0ED9-6321-3036D40ECA7E}"/>
              </a:ext>
            </a:extLst>
          </p:cNvPr>
          <p:cNvSpPr txBox="1"/>
          <p:nvPr/>
        </p:nvSpPr>
        <p:spPr>
          <a:xfrm>
            <a:off x="465513" y="1271126"/>
            <a:ext cx="11488189" cy="5062924"/>
          </a:xfrm>
          <a:prstGeom prst="rect">
            <a:avLst/>
          </a:prstGeom>
          <a:noFill/>
        </p:spPr>
        <p:txBody>
          <a:bodyPr wrap="square">
            <a:spAutoFit/>
          </a:bodyPr>
          <a:lstStyle/>
          <a:p>
            <a:pPr algn="just"/>
            <a:r>
              <a:rPr lang="it-IT" sz="1700" dirty="0"/>
              <a:t>In data 26 novembre 2025, è pervenuta all’AdG, da parte del </a:t>
            </a:r>
            <a:r>
              <a:rPr lang="it-IT" sz="1700" i="1" u="sng" dirty="0"/>
              <a:t>Servizio Prevenzione dei Rischi di Protezione Civile</a:t>
            </a:r>
            <a:r>
              <a:rPr lang="it-IT" sz="1700" dirty="0"/>
              <a:t>, richiesta di emendamento alla proposta di modifica dei Criteri di selezione delle operazioni inviata ai componenti il Cds, in relazione alla </a:t>
            </a:r>
            <a:r>
              <a:rPr lang="it-IT" sz="1700" b="1" dirty="0" err="1"/>
              <a:t>Priotità</a:t>
            </a:r>
            <a:r>
              <a:rPr lang="it-IT" sz="1700" b="1" dirty="0"/>
              <a:t> 3 Energia e Ambiente - OS 2.4. Promuovere l'adattamento ai cambiamenti climatici, la prevenzione dei rischi di catastrofe e la resilienza - Azione 2.4.1</a:t>
            </a:r>
            <a:r>
              <a:rPr lang="it-IT" sz="1700" dirty="0"/>
              <a:t> </a:t>
            </a:r>
            <a:r>
              <a:rPr lang="it-IT" sz="1700" b="1" dirty="0"/>
              <a:t>Contrasto al dissesto idrogeologico - Prevenzione e mitigazione del rischio da valanga</a:t>
            </a:r>
            <a:r>
              <a:rPr lang="it-IT" sz="1700" dirty="0"/>
              <a:t>; nello specifico:</a:t>
            </a:r>
          </a:p>
          <a:p>
            <a:pPr algn="just"/>
            <a:endParaRPr lang="it-IT" sz="1700" dirty="0"/>
          </a:p>
          <a:p>
            <a:pPr marL="342900" indent="-342900" algn="just">
              <a:buFont typeface="Wingdings" panose="05000000000000000000" pitchFamily="2" charset="2"/>
              <a:buChar char="Ø"/>
            </a:pPr>
            <a:r>
              <a:rPr lang="it-IT" sz="1700" u="sng" dirty="0">
                <a:effectLst>
                  <a:outerShdw blurRad="38100" dist="38100" dir="2700000" algn="tl">
                    <a:srgbClr val="000000">
                      <a:alpha val="43137"/>
                    </a:srgbClr>
                  </a:outerShdw>
                </a:effectLst>
              </a:rPr>
              <a:t>requisiti di ammissibilità da integrare/eliminare</a:t>
            </a:r>
            <a:r>
              <a:rPr lang="it-IT" sz="1700" dirty="0"/>
              <a:t>: </a:t>
            </a:r>
          </a:p>
          <a:p>
            <a:pPr marL="1257300" lvl="2" indent="-342900" algn="just">
              <a:buFont typeface="Arial" panose="020B0604020202020204" pitchFamily="34" charset="0"/>
              <a:buChar char="•"/>
            </a:pPr>
            <a:r>
              <a:rPr lang="it-IT" sz="1700" dirty="0"/>
              <a:t>Coerenza con la Carta di Localizzazione dei Pericoli da Valanga approvata con D.G.R. 559/2021 </a:t>
            </a:r>
            <a:r>
              <a:rPr lang="it-IT" sz="1700" dirty="0">
                <a:solidFill>
                  <a:schemeClr val="accent1"/>
                </a:solidFill>
              </a:rPr>
              <a:t>«</a:t>
            </a:r>
            <a:r>
              <a:rPr lang="it-IT" sz="1700" b="1" i="1" dirty="0">
                <a:solidFill>
                  <a:schemeClr val="accent1"/>
                </a:solidFill>
              </a:rPr>
              <a:t>e con le evidenze della redigenda Carta dei Rischi Locali di Valanga </a:t>
            </a:r>
            <a:r>
              <a:rPr lang="it-IT" sz="1700" b="1" i="1" strike="sngStrike" dirty="0">
                <a:solidFill>
                  <a:srgbClr val="FF0000"/>
                </a:solidFill>
              </a:rPr>
              <a:t>e D.G.R. 617/2021</a:t>
            </a:r>
            <a:r>
              <a:rPr lang="it-IT" sz="1700" b="1" i="1" dirty="0">
                <a:solidFill>
                  <a:schemeClr val="accent1"/>
                </a:solidFill>
              </a:rPr>
              <a:t>»</a:t>
            </a:r>
            <a:r>
              <a:rPr lang="it-IT" sz="1700" i="1" dirty="0">
                <a:solidFill>
                  <a:schemeClr val="accent1"/>
                </a:solidFill>
              </a:rPr>
              <a:t>;</a:t>
            </a:r>
          </a:p>
          <a:p>
            <a:pPr marL="1257300" lvl="2" indent="-342900" algn="just">
              <a:buFont typeface="Arial" panose="020B0604020202020204" pitchFamily="34" charset="0"/>
              <a:buChar char="•"/>
            </a:pPr>
            <a:r>
              <a:rPr lang="it-IT" sz="1700" b="1" dirty="0">
                <a:solidFill>
                  <a:schemeClr val="accent1"/>
                </a:solidFill>
              </a:rPr>
              <a:t>«</a:t>
            </a:r>
            <a:r>
              <a:rPr lang="it-IT" sz="1700" b="1" strike="sngStrike" dirty="0">
                <a:solidFill>
                  <a:srgbClr val="FF0000"/>
                </a:solidFill>
              </a:rPr>
              <a:t>Coerenza con la L.R. 47/1992;</a:t>
            </a:r>
            <a:r>
              <a:rPr lang="it-IT" sz="1700" b="1" dirty="0">
                <a:solidFill>
                  <a:schemeClr val="accent1"/>
                </a:solidFill>
              </a:rPr>
              <a:t> </a:t>
            </a:r>
            <a:r>
              <a:rPr lang="it-IT" sz="1700" b="1" i="1" dirty="0">
                <a:solidFill>
                  <a:schemeClr val="accent1"/>
                </a:solidFill>
              </a:rPr>
              <a:t>Coerenza con la L.R. 13 novembre 2025 n.28</a:t>
            </a:r>
            <a:r>
              <a:rPr lang="it-IT" sz="1700" b="1" dirty="0">
                <a:solidFill>
                  <a:schemeClr val="accent1"/>
                </a:solidFill>
              </a:rPr>
              <a:t>»;</a:t>
            </a:r>
          </a:p>
          <a:p>
            <a:pPr marL="285750" indent="-285750" algn="just">
              <a:buFont typeface="Wingdings" panose="05000000000000000000" pitchFamily="2" charset="2"/>
              <a:buChar char="Ø"/>
            </a:pPr>
            <a:endParaRPr lang="it-IT" sz="1700" u="sng" dirty="0"/>
          </a:p>
          <a:p>
            <a:pPr marL="285750" indent="-285750" algn="just">
              <a:buFont typeface="Wingdings" panose="05000000000000000000" pitchFamily="2" charset="2"/>
              <a:buChar char="Ø"/>
            </a:pPr>
            <a:r>
              <a:rPr lang="it-IT" sz="1700" u="sng" dirty="0">
                <a:effectLst>
                  <a:outerShdw blurRad="38100" dist="38100" dir="2700000" algn="tl">
                    <a:srgbClr val="000000">
                      <a:alpha val="43137"/>
                    </a:srgbClr>
                  </a:outerShdw>
                </a:effectLst>
              </a:rPr>
              <a:t>requisiti di valutazione da integrare/eliminare: </a:t>
            </a:r>
          </a:p>
          <a:p>
            <a:pPr marL="1200150" lvl="2" indent="-285750" algn="just">
              <a:buFont typeface="Arial" panose="020B0604020202020204" pitchFamily="34" charset="0"/>
              <a:buChar char="•"/>
            </a:pPr>
            <a:r>
              <a:rPr lang="it-IT" sz="1700" dirty="0"/>
              <a:t>popolazione interessata/ </a:t>
            </a:r>
            <a:r>
              <a:rPr lang="it-IT" sz="1700" dirty="0">
                <a:solidFill>
                  <a:schemeClr val="accent1"/>
                </a:solidFill>
              </a:rPr>
              <a:t>«</a:t>
            </a:r>
            <a:r>
              <a:rPr lang="it-IT" sz="1700" b="1" i="1" dirty="0">
                <a:solidFill>
                  <a:schemeClr val="accent1"/>
                </a:solidFill>
              </a:rPr>
              <a:t>beneficiata»</a:t>
            </a:r>
            <a:r>
              <a:rPr lang="it-IT" sz="1700" dirty="0">
                <a:solidFill>
                  <a:schemeClr val="accent1"/>
                </a:solidFill>
              </a:rPr>
              <a:t> </a:t>
            </a:r>
            <a:r>
              <a:rPr lang="it-IT" sz="1700" dirty="0"/>
              <a:t>dagli interventi di contrasto al dissesto idrogeologico;</a:t>
            </a:r>
          </a:p>
          <a:p>
            <a:pPr marL="1200150" lvl="2" indent="-285750" algn="just">
              <a:buFont typeface="Arial" panose="020B0604020202020204" pitchFamily="34" charset="0"/>
              <a:buChar char="•"/>
            </a:pPr>
            <a:r>
              <a:rPr lang="it-IT" sz="1700" b="1" dirty="0">
                <a:solidFill>
                  <a:schemeClr val="accent1"/>
                </a:solidFill>
              </a:rPr>
              <a:t>«</a:t>
            </a:r>
            <a:r>
              <a:rPr lang="it-IT" sz="1700" b="1" i="1" dirty="0">
                <a:solidFill>
                  <a:schemeClr val="accent1"/>
                </a:solidFill>
              </a:rPr>
              <a:t>livello di progettazione</a:t>
            </a:r>
            <a:r>
              <a:rPr lang="it-IT" sz="1700" b="1" dirty="0">
                <a:solidFill>
                  <a:schemeClr val="accent1"/>
                </a:solidFill>
              </a:rPr>
              <a:t>»</a:t>
            </a:r>
            <a:r>
              <a:rPr lang="it-IT" sz="1700" dirty="0">
                <a:solidFill>
                  <a:schemeClr val="accent1"/>
                </a:solidFill>
              </a:rPr>
              <a:t>;</a:t>
            </a:r>
          </a:p>
          <a:p>
            <a:pPr marL="1200150" lvl="2" indent="-285750" algn="just">
              <a:buFont typeface="Arial" panose="020B0604020202020204" pitchFamily="34" charset="0"/>
              <a:buChar char="•"/>
            </a:pPr>
            <a:r>
              <a:rPr lang="it-IT" sz="1700" b="1" dirty="0">
                <a:solidFill>
                  <a:schemeClr val="accent1"/>
                </a:solidFill>
              </a:rPr>
              <a:t>«</a:t>
            </a:r>
            <a:r>
              <a:rPr lang="it-IT" sz="1700" b="1" i="1" dirty="0">
                <a:solidFill>
                  <a:schemeClr val="accent1"/>
                </a:solidFill>
              </a:rPr>
              <a:t>tempi di realizzazione</a:t>
            </a:r>
            <a:r>
              <a:rPr lang="it-IT" sz="1700" b="1" dirty="0">
                <a:solidFill>
                  <a:schemeClr val="accent1"/>
                </a:solidFill>
              </a:rPr>
              <a:t>»</a:t>
            </a:r>
            <a:r>
              <a:rPr lang="it-IT" sz="1700" dirty="0">
                <a:solidFill>
                  <a:schemeClr val="accent1"/>
                </a:solidFill>
              </a:rPr>
              <a:t>;</a:t>
            </a:r>
          </a:p>
          <a:p>
            <a:pPr marL="1200150" lvl="2" indent="-285750" algn="just">
              <a:buFont typeface="Arial" panose="020B0604020202020204" pitchFamily="34" charset="0"/>
              <a:buChar char="•"/>
            </a:pPr>
            <a:r>
              <a:rPr lang="it-IT" sz="1700" b="1" i="1" dirty="0">
                <a:solidFill>
                  <a:schemeClr val="accent1"/>
                </a:solidFill>
              </a:rPr>
              <a:t>«</a:t>
            </a:r>
            <a:r>
              <a:rPr lang="it-IT" sz="1700" b="1" i="1" strike="sngStrike" dirty="0">
                <a:solidFill>
                  <a:srgbClr val="FF0000"/>
                </a:solidFill>
              </a:rPr>
              <a:t>capacità di rinaturalizzazione dei corsi d’acqua (quando applicabile)</a:t>
            </a:r>
            <a:r>
              <a:rPr lang="it-IT" sz="1700" b="1" i="1" dirty="0">
                <a:solidFill>
                  <a:schemeClr val="accent1"/>
                </a:solidFill>
              </a:rPr>
              <a:t>».</a:t>
            </a:r>
          </a:p>
          <a:p>
            <a:pPr marL="285750" indent="-285750" algn="just">
              <a:buFont typeface="Wingdings" panose="05000000000000000000" pitchFamily="2" charset="2"/>
              <a:buChar char="Ø"/>
            </a:pPr>
            <a:endParaRPr lang="it-IT" sz="1700" u="sng" dirty="0"/>
          </a:p>
          <a:p>
            <a:pPr marL="285750" indent="-285750" algn="just">
              <a:buFont typeface="Wingdings" panose="05000000000000000000" pitchFamily="2" charset="2"/>
              <a:buChar char="Ø"/>
            </a:pPr>
            <a:r>
              <a:rPr lang="it-IT" sz="1700" u="sng" dirty="0">
                <a:effectLst>
                  <a:outerShdw blurRad="38100" dist="38100" dir="2700000" algn="tl">
                    <a:srgbClr val="000000">
                      <a:alpha val="43137"/>
                    </a:srgbClr>
                  </a:outerShdw>
                </a:effectLst>
              </a:rPr>
              <a:t>requisiti di premialità da eliminare: </a:t>
            </a:r>
          </a:p>
          <a:p>
            <a:pPr marL="1200150" lvl="2" indent="-285750" algn="just">
              <a:buFont typeface="Arial" panose="020B0604020202020204" pitchFamily="34" charset="0"/>
              <a:buChar char="•"/>
            </a:pPr>
            <a:r>
              <a:rPr lang="it-IT" sz="1700" b="1" dirty="0">
                <a:solidFill>
                  <a:schemeClr val="accent1"/>
                </a:solidFill>
              </a:rPr>
              <a:t>« </a:t>
            </a:r>
            <a:r>
              <a:rPr lang="it-IT" sz="1700" b="1" i="1" strike="sngStrike" dirty="0">
                <a:solidFill>
                  <a:srgbClr val="FF0000"/>
                </a:solidFill>
              </a:rPr>
              <a:t>livello di progettazione (da dettagliare)</a:t>
            </a:r>
            <a:r>
              <a:rPr lang="it-IT" sz="1700" b="1" dirty="0">
                <a:solidFill>
                  <a:schemeClr val="accent1"/>
                </a:solidFill>
              </a:rPr>
              <a:t>».</a:t>
            </a:r>
            <a:endParaRPr lang="it-IT" dirty="0"/>
          </a:p>
        </p:txBody>
      </p:sp>
    </p:spTree>
    <p:extLst>
      <p:ext uri="{BB962C8B-B14F-4D97-AF65-F5344CB8AC3E}">
        <p14:creationId xmlns:p14="http://schemas.microsoft.com/office/powerpoint/2010/main" val="378840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1702D0-871C-B64E-65EA-DE1F12336F7C}"/>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55261746-821C-30AB-551A-1C80126E9E15}"/>
              </a:ext>
            </a:extLst>
          </p:cNvPr>
          <p:cNvSpPr txBox="1"/>
          <p:nvPr/>
        </p:nvSpPr>
        <p:spPr>
          <a:xfrm>
            <a:off x="614855" y="740979"/>
            <a:ext cx="10867231" cy="707886"/>
          </a:xfrm>
          <a:prstGeom prst="rect">
            <a:avLst/>
          </a:prstGeom>
          <a:noFill/>
        </p:spPr>
        <p:txBody>
          <a:bodyPr wrap="square" rtlCol="0">
            <a:spAutoFit/>
          </a:bodyPr>
          <a:lstStyle/>
          <a:p>
            <a:r>
              <a:rPr lang="it-IT" sz="2000" b="1" dirty="0">
                <a:solidFill>
                  <a:srgbClr val="388600"/>
                </a:solidFill>
              </a:rPr>
              <a:t>Criteri di selezione introdotti - PRIORITÀ 6 – Piattaforma STEP</a:t>
            </a:r>
          </a:p>
          <a:p>
            <a:endParaRPr lang="it-IT" sz="2000" b="1" dirty="0">
              <a:solidFill>
                <a:srgbClr val="388600"/>
              </a:solidFill>
            </a:endParaRPr>
          </a:p>
        </p:txBody>
      </p:sp>
      <p:graphicFrame>
        <p:nvGraphicFramePr>
          <p:cNvPr id="3" name="Tabella 2">
            <a:extLst>
              <a:ext uri="{FF2B5EF4-FFF2-40B4-BE49-F238E27FC236}">
                <a16:creationId xmlns:a16="http://schemas.microsoft.com/office/drawing/2014/main" id="{0C202D22-3180-F06B-3F88-5DCCD6037AF1}"/>
              </a:ext>
            </a:extLst>
          </p:cNvPr>
          <p:cNvGraphicFramePr>
            <a:graphicFrameLocks noGrp="1"/>
          </p:cNvGraphicFramePr>
          <p:nvPr>
            <p:extLst>
              <p:ext uri="{D42A27DB-BD31-4B8C-83A1-F6EECF244321}">
                <p14:modId xmlns:p14="http://schemas.microsoft.com/office/powerpoint/2010/main" val="3573509807"/>
              </p:ext>
            </p:extLst>
          </p:nvPr>
        </p:nvGraphicFramePr>
        <p:xfrm>
          <a:off x="709914" y="1187520"/>
          <a:ext cx="10867231" cy="4839759"/>
        </p:xfrm>
        <a:graphic>
          <a:graphicData uri="http://schemas.openxmlformats.org/drawingml/2006/table">
            <a:tbl>
              <a:tblPr/>
              <a:tblGrid>
                <a:gridCol w="4354510">
                  <a:extLst>
                    <a:ext uri="{9D8B030D-6E8A-4147-A177-3AD203B41FA5}">
                      <a16:colId xmlns:a16="http://schemas.microsoft.com/office/drawing/2014/main" val="3156955884"/>
                    </a:ext>
                  </a:extLst>
                </a:gridCol>
                <a:gridCol w="3707046">
                  <a:extLst>
                    <a:ext uri="{9D8B030D-6E8A-4147-A177-3AD203B41FA5}">
                      <a16:colId xmlns:a16="http://schemas.microsoft.com/office/drawing/2014/main" val="572308492"/>
                    </a:ext>
                  </a:extLst>
                </a:gridCol>
                <a:gridCol w="2805675">
                  <a:extLst>
                    <a:ext uri="{9D8B030D-6E8A-4147-A177-3AD203B41FA5}">
                      <a16:colId xmlns:a16="http://schemas.microsoft.com/office/drawing/2014/main" val="4200188892"/>
                    </a:ext>
                  </a:extLst>
                </a:gridCol>
              </a:tblGrid>
              <a:tr h="184269">
                <a:tc gridSpan="3">
                  <a:txBody>
                    <a:bodyPr/>
                    <a:lstStyle/>
                    <a:p>
                      <a:pPr algn="l" fontAlgn="b">
                        <a:buNone/>
                      </a:pPr>
                      <a:r>
                        <a:rPr lang="it-IT" sz="1100" b="1" i="0" u="none" strike="noStrike" dirty="0">
                          <a:solidFill>
                            <a:srgbClr val="000000"/>
                          </a:solidFill>
                          <a:effectLst/>
                          <a:latin typeface="Calibri" panose="020F0502020204030204" pitchFamily="34" charset="0"/>
                        </a:rPr>
                        <a:t>PRIORITÀ 6 – Piattaforma STEP</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455180211"/>
                  </a:ext>
                </a:extLst>
              </a:tr>
              <a:tr h="184269">
                <a:tc gridSpan="3">
                  <a:txBody>
                    <a:bodyPr/>
                    <a:lstStyle/>
                    <a:p>
                      <a:pPr algn="l" fontAlgn="b">
                        <a:buNone/>
                      </a:pPr>
                      <a:r>
                        <a:rPr lang="it-IT" sz="1100" b="1" i="0" u="none" strike="noStrike" dirty="0">
                          <a:solidFill>
                            <a:srgbClr val="000000"/>
                          </a:solidFill>
                          <a:effectLst/>
                          <a:latin typeface="Calibri" panose="020F0502020204030204" pitchFamily="34" charset="0"/>
                        </a:rPr>
                        <a:t>Azione 1.6.1: Sostenere lo sviluppo e la fabbricazione di tecnologie critiche</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594103911"/>
                  </a:ext>
                </a:extLst>
              </a:tr>
              <a:tr h="184269">
                <a:tc gridSpan="3">
                  <a:txBody>
                    <a:bodyPr/>
                    <a:lstStyle/>
                    <a:p>
                      <a:pPr algn="l" fontAlgn="b">
                        <a:buNone/>
                      </a:pPr>
                      <a:r>
                        <a:rPr lang="it-IT" sz="1100" b="1" i="0" u="none" strike="noStrike" dirty="0">
                          <a:solidFill>
                            <a:srgbClr val="000000"/>
                          </a:solidFill>
                          <a:effectLst/>
                          <a:latin typeface="Calibri" panose="020F0502020204030204" pitchFamily="34" charset="0"/>
                        </a:rPr>
                        <a:t>OS 1.6. Sostenere gli investimenti che contribuiscono agli obiettivi della piattaforma per le tecnologie strategiche per l'Europa (STEP) di cui all'articolo 2 del Regolamento (UE) 2024/795</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194825233"/>
                  </a:ext>
                </a:extLst>
              </a:tr>
              <a:tr h="184269">
                <a:tc gridSpan="3">
                  <a:txBody>
                    <a:bodyPr/>
                    <a:lstStyle/>
                    <a:p>
                      <a:pPr algn="ctr" fontAlgn="b">
                        <a:buNone/>
                      </a:pPr>
                      <a:r>
                        <a:rPr lang="it-IT" sz="1100" b="0" i="0" u="none" strike="noStrike" dirty="0">
                          <a:solidFill>
                            <a:srgbClr val="FFFFFF"/>
                          </a:solidFill>
                          <a:effectLst/>
                          <a:latin typeface="Calibri" panose="020F0502020204030204" pitchFamily="34" charset="0"/>
                        </a:rPr>
                        <a:t>Azione 1.6.1.  Sostenere lo sviluppo e la fabbricazione di tecnologie critiche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056445268"/>
                  </a:ext>
                </a:extLst>
              </a:tr>
              <a:tr h="184269">
                <a:tc>
                  <a:txBody>
                    <a:bodyPr/>
                    <a:lstStyle/>
                    <a:p>
                      <a:pPr algn="ctr" fontAlgn="b">
                        <a:buNone/>
                      </a:pPr>
                      <a:r>
                        <a:rPr lang="it-IT" sz="1100" b="1" i="0" u="none" strike="noStrike" dirty="0">
                          <a:solidFill>
                            <a:srgbClr val="000000"/>
                          </a:solidFill>
                          <a:effectLst/>
                          <a:latin typeface="Calibri" panose="020F0502020204030204" pitchFamily="34" charset="0"/>
                        </a:rPr>
                        <a:t>Criteri di ammissibilità sostanziale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100" b="1" i="0" u="none" strike="noStrike">
                          <a:solidFill>
                            <a:srgbClr val="000000"/>
                          </a:solidFill>
                          <a:effectLst/>
                          <a:latin typeface="Calibri" panose="020F0502020204030204" pitchFamily="34" charset="0"/>
                        </a:rPr>
                        <a:t>Criteri di valutazione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100" b="1" i="0" u="none" strike="noStrike">
                          <a:solidFill>
                            <a:srgbClr val="000000"/>
                          </a:solidFill>
                          <a:effectLst/>
                          <a:latin typeface="Calibri" panose="020F0502020204030204" pitchFamily="34" charset="0"/>
                        </a:rPr>
                        <a:t>Criteri di premialità</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420896609"/>
                  </a:ext>
                </a:extLst>
              </a:tr>
              <a:tr h="184269">
                <a:tc>
                  <a:txBody>
                    <a:bodyPr/>
                    <a:lstStyle/>
                    <a:p>
                      <a:pPr algn="ctr" fontAlgn="ctr">
                        <a:buNone/>
                      </a:pPr>
                      <a:r>
                        <a:rPr lang="it-IT" sz="1100" b="1" i="1" u="none" strike="noStrike" dirty="0">
                          <a:solidFill>
                            <a:srgbClr val="000000"/>
                          </a:solidFill>
                          <a:effectLst/>
                          <a:latin typeface="Calibri" panose="020F0502020204030204" pitchFamily="34" charset="0"/>
                        </a:rPr>
                        <a:t>Requisiti generali</a:t>
                      </a:r>
                    </a:p>
                  </a:txBody>
                  <a:tcPr marL="9213" marR="9213" marT="92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it-IT" sz="1100" b="1" i="1" u="none" strike="noStrike" dirty="0">
                          <a:solidFill>
                            <a:srgbClr val="000000"/>
                          </a:solidFill>
                          <a:effectLst/>
                          <a:latin typeface="Calibri" panose="020F0502020204030204" pitchFamily="34" charset="0"/>
                        </a:rPr>
                        <a:t>Qualità della proposta progettuale</a:t>
                      </a:r>
                    </a:p>
                  </a:txBody>
                  <a:tcPr marL="9213" marR="9213" marT="921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04978047"/>
                  </a:ext>
                </a:extLst>
              </a:tr>
              <a:tr h="884490">
                <a:tc>
                  <a:txBody>
                    <a:bodyPr/>
                    <a:lstStyle/>
                    <a:p>
                      <a:pPr algn="l" fontAlgn="t">
                        <a:buNone/>
                      </a:pPr>
                      <a:r>
                        <a:rPr lang="it-IT" sz="1100" b="0" i="0" u="none" strike="noStrike" dirty="0">
                          <a:solidFill>
                            <a:srgbClr val="000000"/>
                          </a:solidFill>
                          <a:effectLst/>
                          <a:latin typeface="Calibri" panose="020F0502020204030204" pitchFamily="34" charset="0"/>
                        </a:rPr>
                        <a:t>Coerenza con la strategia, i contenuti e l’Obiettivo Specifico del Programma Regionale;</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Coerenza con il Reg. (UE) 2024/795 - STEP e con la nota di Orientamento (C/2024/3209) relativa a talune disposizioni del suddetto Regolamento;</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Rispetto del principio del "non arrecare un danno significativo" - DNSH (ai sensi dell'art. 9, c. 4 del Reg. (UE) 2021/1060);</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a:solidFill>
                            <a:srgbClr val="000000"/>
                          </a:solidFill>
                          <a:effectLst/>
                          <a:latin typeface="Calibri" panose="020F0502020204030204" pitchFamily="34" charset="0"/>
                        </a:rPr>
                        <a:t>Definizione degli obiettivi</a:t>
                      </a:r>
                      <a:r>
                        <a:rPr lang="it-IT" sz="1100" b="0" i="0" u="none" strike="noStrike">
                          <a:solidFill>
                            <a:srgbClr val="000000"/>
                          </a:solidFill>
                          <a:effectLst/>
                          <a:latin typeface="Calibri" panose="020F0502020204030204" pitchFamily="34" charset="0"/>
                        </a:rPr>
                        <a:t>, della metodologia e delle procedure di attuazione dell’intervento, dell’impatto sulla produzione e sull’occupazione;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Progetti a cui è stato attribuito il Seal of Sovereignity;</a:t>
                      </a:r>
                      <a:br>
                        <a:rPr lang="it-IT" sz="1100" b="0" i="0" u="none" strike="noStrike">
                          <a:solidFill>
                            <a:srgbClr val="000000"/>
                          </a:solidFill>
                          <a:effectLst/>
                          <a:latin typeface="Calibri" panose="020F0502020204030204" pitchFamily="34" charset="0"/>
                        </a:rPr>
                      </a:br>
                      <a:r>
                        <a:rPr lang="it-IT" sz="1100" b="0" i="0" u="none" strike="noStrike">
                          <a:solidFill>
                            <a:srgbClr val="000000"/>
                          </a:solidFill>
                          <a:effectLst/>
                          <a:latin typeface="Calibri" panose="020F0502020204030204" pitchFamily="34" charset="0"/>
                        </a:rPr>
                        <a:t>- Conseguimento da parte dell’impresa proponente del “rating di legalità”.</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9601730"/>
                  </a:ext>
                </a:extLst>
              </a:tr>
              <a:tr h="442245">
                <a:tc>
                  <a:txBody>
                    <a:bodyPr/>
                    <a:lstStyle/>
                    <a:p>
                      <a:pPr algn="ctr" fontAlgn="t">
                        <a:buNone/>
                      </a:pPr>
                      <a:r>
                        <a:rPr lang="it-IT" sz="1100" b="1" i="1" u="none" strike="noStrike" dirty="0">
                          <a:solidFill>
                            <a:srgbClr val="000000"/>
                          </a:solidFill>
                          <a:effectLst/>
                          <a:latin typeface="Calibri" panose="020F0502020204030204" pitchFamily="34" charset="0"/>
                        </a:rPr>
                        <a:t>Requisiti soggettivi del proponente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a:solidFill>
                            <a:srgbClr val="000000"/>
                          </a:solidFill>
                          <a:effectLst/>
                          <a:latin typeface="Calibri" panose="020F0502020204030204" pitchFamily="34" charset="0"/>
                        </a:rPr>
                        <a:t>Capacità di generare effetti in termini di riduzione/prevenzione delle dipendenze</a:t>
                      </a:r>
                      <a:r>
                        <a:rPr lang="it-IT" sz="1100" b="0" i="0" u="none" strike="noStrike">
                          <a:solidFill>
                            <a:srgbClr val="000000"/>
                          </a:solidFill>
                          <a:effectLst/>
                          <a:latin typeface="Calibri" panose="020F0502020204030204" pitchFamily="34" charset="0"/>
                        </a:rPr>
                        <a:t> </a:t>
                      </a:r>
                      <a:r>
                        <a:rPr lang="it-IT" sz="1100" b="1" i="0" u="none" strike="noStrike">
                          <a:solidFill>
                            <a:srgbClr val="000000"/>
                          </a:solidFill>
                          <a:effectLst/>
                          <a:latin typeface="Calibri" panose="020F0502020204030204" pitchFamily="34" charset="0"/>
                        </a:rPr>
                        <a:t>strategiche</a:t>
                      </a:r>
                      <a:r>
                        <a:rPr lang="it-IT" sz="1100" b="0" i="0" u="none" strike="noStrike">
                          <a:solidFill>
                            <a:srgbClr val="000000"/>
                          </a:solidFill>
                          <a:effectLst/>
                          <a:latin typeface="Calibri" panose="020F0502020204030204" pitchFamily="34" charset="0"/>
                        </a:rPr>
                        <a:t> dell’Unione Europea da altri mercati, relativamente alle tecnologie critiche;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264620"/>
                  </a:ext>
                </a:extLst>
              </a:tr>
              <a:tr h="737075">
                <a:tc>
                  <a:txBody>
                    <a:bodyPr/>
                    <a:lstStyle/>
                    <a:p>
                      <a:pPr algn="l" fontAlgn="t">
                        <a:buNone/>
                      </a:pPr>
                      <a:r>
                        <a:rPr lang="it-IT" sz="1100" b="0" i="0" u="none" strike="noStrike">
                          <a:solidFill>
                            <a:srgbClr val="000000"/>
                          </a:solidFill>
                          <a:effectLst/>
                          <a:latin typeface="Calibri" panose="020F0502020204030204" pitchFamily="34" charset="0"/>
                        </a:rPr>
                        <a:t>PMI e GI, in forma singola o aggregata (RTI, ATI e ATS anche tra imprese di diverse dimensioni)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dirty="0">
                          <a:solidFill>
                            <a:srgbClr val="000000"/>
                          </a:solidFill>
                          <a:effectLst/>
                          <a:latin typeface="Calibri" panose="020F0502020204030204" pitchFamily="34" charset="0"/>
                        </a:rPr>
                        <a:t>Qualità economico-finanziaria del progetto in termini di economicità della proposta</a:t>
                      </a:r>
                      <a:r>
                        <a:rPr lang="it-IT" sz="1100" b="0" i="0" u="none" strike="noStrike" dirty="0">
                          <a:solidFill>
                            <a:srgbClr val="000000"/>
                          </a:solidFill>
                          <a:effectLst/>
                          <a:latin typeface="Calibri" panose="020F0502020204030204" pitchFamily="34" charset="0"/>
                        </a:rPr>
                        <a:t> (rapporto tra l’importo del sostegno, le attività intraprese e il conseguimento degli obiettivi) e di sostenibilità finanziaria (disponibilità di risorse necessarie a coprire i costi di gestione e di manutenzione degli investimenti previsti;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3891082"/>
                  </a:ext>
                </a:extLst>
              </a:tr>
              <a:tr h="304043">
                <a:tc>
                  <a:txBody>
                    <a:bodyPr/>
                    <a:lstStyle/>
                    <a:p>
                      <a:pPr algn="l" fontAlgn="t">
                        <a:buNone/>
                      </a:pPr>
                      <a:r>
                        <a:rPr lang="it-IT" sz="1100" b="1" i="1" u="none" strike="noStrike">
                          <a:solidFill>
                            <a:srgbClr val="000000"/>
                          </a:solidFill>
                          <a:effectLst/>
                          <a:latin typeface="Calibri" panose="020F0502020204030204" pitchFamily="34" charset="0"/>
                        </a:rPr>
                        <a:t>Requisiti oggettivi del progetto (coerenza con campi di intervento e azioni indicate nel PR):</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it-IT" sz="1100" b="1" i="0" u="none" strike="noStrike" dirty="0">
                          <a:solidFill>
                            <a:srgbClr val="000000"/>
                          </a:solidFill>
                          <a:effectLst/>
                          <a:latin typeface="Calibri" panose="020F0502020204030204" pitchFamily="34" charset="0"/>
                        </a:rPr>
                        <a:t>Adeguatezza della struttura tecnica rispetto alla gestione </a:t>
                      </a:r>
                      <a:r>
                        <a:rPr lang="it-IT" sz="1100" b="0" i="0" u="none" strike="noStrike" dirty="0">
                          <a:solidFill>
                            <a:srgbClr val="000000"/>
                          </a:solidFill>
                          <a:effectLst/>
                          <a:latin typeface="Calibri" panose="020F0502020204030204" pitchFamily="34" charset="0"/>
                        </a:rPr>
                        <a:t>tecnico-amministrativa di progetti complessi di sviluppo territoriale.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83902869"/>
                  </a:ext>
                </a:extLst>
              </a:tr>
              <a:tr h="589660">
                <a:tc>
                  <a:txBody>
                    <a:bodyPr/>
                    <a:lstStyle/>
                    <a:p>
                      <a:pPr algn="l" fontAlgn="t">
                        <a:buNone/>
                      </a:pPr>
                      <a:r>
                        <a:rPr lang="it-IT" sz="1100" b="0" i="0" u="none" strike="noStrike">
                          <a:solidFill>
                            <a:srgbClr val="000000"/>
                          </a:solidFill>
                          <a:effectLst/>
                          <a:latin typeface="Calibri" panose="020F0502020204030204" pitchFamily="34" charset="0"/>
                        </a:rPr>
                        <a:t>Investimenti produttivi nei seguenti settori pertinenti:</a:t>
                      </a:r>
                      <a:br>
                        <a:rPr lang="it-IT" sz="1100" b="0" i="0" u="none" strike="noStrike">
                          <a:solidFill>
                            <a:srgbClr val="000000"/>
                          </a:solidFill>
                          <a:effectLst/>
                          <a:latin typeface="Calibri" panose="020F0502020204030204" pitchFamily="34" charset="0"/>
                        </a:rPr>
                      </a:br>
                      <a:r>
                        <a:rPr lang="it-IT" sz="1100" b="0" i="0" u="none" strike="noStrike">
                          <a:solidFill>
                            <a:srgbClr val="000000"/>
                          </a:solidFill>
                          <a:effectLst/>
                          <a:latin typeface="Calibri" panose="020F0502020204030204" pitchFamily="34" charset="0"/>
                        </a:rPr>
                        <a:t>- tecnologie digitali e innovazioni delle tecnologie deep tech;</a:t>
                      </a:r>
                      <a:br>
                        <a:rPr lang="it-IT" sz="1100" b="0" i="0" u="none" strike="noStrike">
                          <a:solidFill>
                            <a:srgbClr val="000000"/>
                          </a:solidFill>
                          <a:effectLst/>
                          <a:latin typeface="Calibri" panose="020F0502020204030204" pitchFamily="34" charset="0"/>
                        </a:rPr>
                      </a:br>
                      <a:r>
                        <a:rPr lang="it-IT" sz="1100" b="0" i="0" u="none" strike="noStrike">
                          <a:solidFill>
                            <a:srgbClr val="000000"/>
                          </a:solidFill>
                          <a:effectLst/>
                          <a:latin typeface="Calibri" panose="020F0502020204030204" pitchFamily="34" charset="0"/>
                        </a:rPr>
                        <a:t>- tecnologie pulite e tecnologie efficienti sotto il profilo delle risorse;</a:t>
                      </a:r>
                      <a:br>
                        <a:rPr lang="it-IT" sz="1100" b="0" i="0" u="none" strike="noStrike">
                          <a:solidFill>
                            <a:srgbClr val="000000"/>
                          </a:solidFill>
                          <a:effectLst/>
                          <a:latin typeface="Calibri" panose="020F0502020204030204" pitchFamily="34" charset="0"/>
                        </a:rPr>
                      </a:br>
                      <a:r>
                        <a:rPr lang="it-IT" sz="1100" b="0" i="0" u="none" strike="noStrike">
                          <a:solidFill>
                            <a:srgbClr val="000000"/>
                          </a:solidFill>
                          <a:effectLst/>
                          <a:latin typeface="Calibri" panose="020F0502020204030204" pitchFamily="34" charset="0"/>
                        </a:rPr>
                        <a:t>- investimenti produttivi in biotecnologie.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it-IT" sz="1100" b="0" i="0" u="none" strike="noStrike" dirty="0">
                          <a:solidFill>
                            <a:srgbClr val="000000"/>
                          </a:solidFill>
                          <a:effectLst/>
                          <a:latin typeface="Calibri" panose="020F0502020204030204" pitchFamily="34" charset="0"/>
                        </a:rPr>
                        <a:t> </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it-IT" sz="1100" b="0" i="0" u="none" strike="noStrike" dirty="0">
                          <a:solidFill>
                            <a:srgbClr val="000000"/>
                          </a:solidFill>
                          <a:effectLst/>
                          <a:latin typeface="Calibri" panose="020F0502020204030204" pitchFamily="34" charset="0"/>
                        </a:rPr>
                        <a:t> </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8202408"/>
                  </a:ext>
                </a:extLst>
              </a:tr>
            </a:tbl>
          </a:graphicData>
        </a:graphic>
      </p:graphicFrame>
    </p:spTree>
    <p:extLst>
      <p:ext uri="{BB962C8B-B14F-4D97-AF65-F5344CB8AC3E}">
        <p14:creationId xmlns:p14="http://schemas.microsoft.com/office/powerpoint/2010/main" val="2227114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88C70-53FC-7FEA-A755-74F39CCBFA03}"/>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EDFE5182-1D90-A54A-7D6E-E72BD2324CCA}"/>
              </a:ext>
            </a:extLst>
          </p:cNvPr>
          <p:cNvSpPr txBox="1"/>
          <p:nvPr/>
        </p:nvSpPr>
        <p:spPr>
          <a:xfrm>
            <a:off x="614855" y="740979"/>
            <a:ext cx="10867231" cy="707886"/>
          </a:xfrm>
          <a:prstGeom prst="rect">
            <a:avLst/>
          </a:prstGeom>
          <a:noFill/>
        </p:spPr>
        <p:txBody>
          <a:bodyPr wrap="square" rtlCol="0">
            <a:spAutoFit/>
          </a:bodyPr>
          <a:lstStyle/>
          <a:p>
            <a:r>
              <a:rPr lang="it-IT" sz="2000" b="1" dirty="0">
                <a:solidFill>
                  <a:srgbClr val="388600"/>
                </a:solidFill>
              </a:rPr>
              <a:t>Criteri di selezione introdotti - PRIORITÀ 7 – Resilienza idrica</a:t>
            </a:r>
          </a:p>
          <a:p>
            <a:endParaRPr lang="it-IT" sz="2000" b="1" dirty="0">
              <a:solidFill>
                <a:srgbClr val="388600"/>
              </a:solidFill>
            </a:endParaRPr>
          </a:p>
        </p:txBody>
      </p:sp>
      <p:graphicFrame>
        <p:nvGraphicFramePr>
          <p:cNvPr id="2" name="Tabella 1">
            <a:extLst>
              <a:ext uri="{FF2B5EF4-FFF2-40B4-BE49-F238E27FC236}">
                <a16:creationId xmlns:a16="http://schemas.microsoft.com/office/drawing/2014/main" id="{49FDB2DD-3F19-35D8-6FC0-2CDED3C6C64D}"/>
              </a:ext>
            </a:extLst>
          </p:cNvPr>
          <p:cNvGraphicFramePr>
            <a:graphicFrameLocks noGrp="1"/>
          </p:cNvGraphicFramePr>
          <p:nvPr>
            <p:extLst>
              <p:ext uri="{D42A27DB-BD31-4B8C-83A1-F6EECF244321}">
                <p14:modId xmlns:p14="http://schemas.microsoft.com/office/powerpoint/2010/main" val="3101650732"/>
              </p:ext>
            </p:extLst>
          </p:nvPr>
        </p:nvGraphicFramePr>
        <p:xfrm>
          <a:off x="709914" y="1094922"/>
          <a:ext cx="10867231" cy="5034712"/>
        </p:xfrm>
        <a:graphic>
          <a:graphicData uri="http://schemas.openxmlformats.org/drawingml/2006/table">
            <a:tbl>
              <a:tblPr/>
              <a:tblGrid>
                <a:gridCol w="4354510">
                  <a:extLst>
                    <a:ext uri="{9D8B030D-6E8A-4147-A177-3AD203B41FA5}">
                      <a16:colId xmlns:a16="http://schemas.microsoft.com/office/drawing/2014/main" val="492672136"/>
                    </a:ext>
                  </a:extLst>
                </a:gridCol>
                <a:gridCol w="3707046">
                  <a:extLst>
                    <a:ext uri="{9D8B030D-6E8A-4147-A177-3AD203B41FA5}">
                      <a16:colId xmlns:a16="http://schemas.microsoft.com/office/drawing/2014/main" val="367258965"/>
                    </a:ext>
                  </a:extLst>
                </a:gridCol>
                <a:gridCol w="2805675">
                  <a:extLst>
                    <a:ext uri="{9D8B030D-6E8A-4147-A177-3AD203B41FA5}">
                      <a16:colId xmlns:a16="http://schemas.microsoft.com/office/drawing/2014/main" val="1765487690"/>
                    </a:ext>
                  </a:extLst>
                </a:gridCol>
              </a:tblGrid>
              <a:tr h="143846">
                <a:tc gridSpan="3">
                  <a:txBody>
                    <a:bodyPr/>
                    <a:lstStyle/>
                    <a:p>
                      <a:pPr algn="l" fontAlgn="b">
                        <a:buNone/>
                      </a:pPr>
                      <a:r>
                        <a:rPr lang="it-IT" sz="1100" b="1" i="0" u="none" strike="noStrike" dirty="0">
                          <a:solidFill>
                            <a:srgbClr val="000000"/>
                          </a:solidFill>
                          <a:effectLst/>
                          <a:latin typeface="Calibri" panose="020F0502020204030204" pitchFamily="34" charset="0"/>
                        </a:rPr>
                        <a:t>PRIORITÀ 7 – Resilienza Idrica</a:t>
                      </a:r>
                    </a:p>
                  </a:txBody>
                  <a:tcPr marL="7192" marR="7192" marT="7192"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418989334"/>
                  </a:ext>
                </a:extLst>
              </a:tr>
              <a:tr h="143846">
                <a:tc gridSpan="3">
                  <a:txBody>
                    <a:bodyPr/>
                    <a:lstStyle/>
                    <a:p>
                      <a:pPr algn="l" fontAlgn="b">
                        <a:buNone/>
                      </a:pPr>
                      <a:r>
                        <a:rPr lang="it-IT" sz="1100" b="1" i="0" u="none" strike="noStrike" dirty="0">
                          <a:solidFill>
                            <a:srgbClr val="000000"/>
                          </a:solidFill>
                          <a:effectLst/>
                          <a:latin typeface="Calibri" panose="020F0502020204030204" pitchFamily="34" charset="0"/>
                        </a:rPr>
                        <a:t>Azione 2.5.2: Efficientamento delle reti di adduzione e distribuzione e valorizzazione del riuso delle acque</a:t>
                      </a:r>
                    </a:p>
                  </a:txBody>
                  <a:tcPr marL="7192" marR="7192" marT="7192"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767754245"/>
                  </a:ext>
                </a:extLst>
              </a:tr>
              <a:tr h="143846">
                <a:tc gridSpan="3">
                  <a:txBody>
                    <a:bodyPr/>
                    <a:lstStyle/>
                    <a:p>
                      <a:pPr algn="l" fontAlgn="b">
                        <a:buNone/>
                      </a:pPr>
                      <a:r>
                        <a:rPr lang="it-IT" sz="1100" b="1" i="0" u="none" strike="noStrike">
                          <a:solidFill>
                            <a:srgbClr val="000000"/>
                          </a:solidFill>
                          <a:effectLst/>
                          <a:latin typeface="Calibri" panose="020F0502020204030204" pitchFamily="34" charset="0"/>
                        </a:rPr>
                        <a:t>OS 2.5. Promuovere l'accesso sicuro all'acqua, la sua gestione sostenibile, compresa la gestione integrata delle risorse idriche, e la resilienza idrica</a:t>
                      </a:r>
                    </a:p>
                  </a:txBody>
                  <a:tcPr marL="7192" marR="7192" marT="7192"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677780469"/>
                  </a:ext>
                </a:extLst>
              </a:tr>
              <a:tr h="143846">
                <a:tc gridSpan="3">
                  <a:txBody>
                    <a:bodyPr/>
                    <a:lstStyle/>
                    <a:p>
                      <a:pPr algn="ctr" fontAlgn="b">
                        <a:buNone/>
                      </a:pPr>
                      <a:r>
                        <a:rPr lang="it-IT" sz="1100" b="0" i="0" u="none" strike="noStrike" dirty="0">
                          <a:solidFill>
                            <a:srgbClr val="FFFFFF"/>
                          </a:solidFill>
                          <a:effectLst/>
                          <a:latin typeface="Calibri" panose="020F0502020204030204" pitchFamily="34" charset="0"/>
                        </a:rPr>
                        <a:t>Azione 2.5.2. Efficientamento delle reti di adduzione e distribuzione e valorizzazione del riuso delle acque</a:t>
                      </a:r>
                    </a:p>
                  </a:txBody>
                  <a:tcPr marL="7192" marR="7192" marT="71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691706511"/>
                  </a:ext>
                </a:extLst>
              </a:tr>
              <a:tr h="143846">
                <a:tc>
                  <a:txBody>
                    <a:bodyPr/>
                    <a:lstStyle/>
                    <a:p>
                      <a:pPr algn="ctr" fontAlgn="b">
                        <a:buNone/>
                      </a:pPr>
                      <a:r>
                        <a:rPr lang="it-IT" sz="1100" b="1" i="0" u="none" strike="noStrike" dirty="0">
                          <a:solidFill>
                            <a:srgbClr val="000000"/>
                          </a:solidFill>
                          <a:effectLst/>
                          <a:latin typeface="Calibri" panose="020F0502020204030204" pitchFamily="34" charset="0"/>
                        </a:rPr>
                        <a:t>Criteri di ammissibilità sostanziale</a:t>
                      </a:r>
                    </a:p>
                  </a:txBody>
                  <a:tcPr marL="7192" marR="7192" marT="71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100" b="1" i="0" u="none" strike="noStrike">
                          <a:solidFill>
                            <a:srgbClr val="000000"/>
                          </a:solidFill>
                          <a:effectLst/>
                          <a:latin typeface="Calibri" panose="020F0502020204030204" pitchFamily="34" charset="0"/>
                        </a:rPr>
                        <a:t>Criteri di valutazione</a:t>
                      </a:r>
                    </a:p>
                  </a:txBody>
                  <a:tcPr marL="7192" marR="7192" marT="71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100" b="1" i="0" u="none" strike="noStrike">
                          <a:solidFill>
                            <a:srgbClr val="000000"/>
                          </a:solidFill>
                          <a:effectLst/>
                          <a:latin typeface="Calibri" panose="020F0502020204030204" pitchFamily="34" charset="0"/>
                        </a:rPr>
                        <a:t>Criteri di premialità</a:t>
                      </a:r>
                    </a:p>
                  </a:txBody>
                  <a:tcPr marL="7192" marR="7192" marT="719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78422814"/>
                  </a:ext>
                </a:extLst>
              </a:tr>
              <a:tr h="863075">
                <a:tc>
                  <a:txBody>
                    <a:bodyPr/>
                    <a:lstStyle/>
                    <a:p>
                      <a:pPr algn="l" fontAlgn="t">
                        <a:buNone/>
                      </a:pPr>
                      <a:r>
                        <a:rPr lang="it-IT" sz="1100" b="0" i="0" u="none" strike="noStrike" dirty="0">
                          <a:solidFill>
                            <a:srgbClr val="000000"/>
                          </a:solidFill>
                          <a:effectLst/>
                          <a:latin typeface="Calibri" panose="020F0502020204030204" pitchFamily="34" charset="0"/>
                        </a:rPr>
                        <a:t>Coerenza con strategia, contenuti ed obiettivo specifico del Programma Regionale.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dirty="0">
                          <a:solidFill>
                            <a:srgbClr val="000000"/>
                          </a:solidFill>
                          <a:effectLst/>
                          <a:latin typeface="Calibri" panose="020F0502020204030204" pitchFamily="34" charset="0"/>
                        </a:rPr>
                        <a:t>Qualità tecnica dell'operazione proposta in termini di:</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definizione degli obiettivi;</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qualità della metodologia/tecnologie e delle procedure di attuazione dell'intervento;</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capacità di riduzione delle perdite e di aumentare il grado di accesso alla risorsa.</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Interventi su reti esistenti caratterizzate da elevati livelli di perdite non risolvibili mediante interventi di ordinaria manutenzione.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6516378"/>
                  </a:ext>
                </a:extLst>
              </a:tr>
              <a:tr h="582576">
                <a:tc>
                  <a:txBody>
                    <a:bodyPr/>
                    <a:lstStyle/>
                    <a:p>
                      <a:pPr algn="l" fontAlgn="t">
                        <a:buNone/>
                      </a:pPr>
                      <a:r>
                        <a:rPr lang="it-IT" sz="1100" b="0" i="0" u="none" strike="noStrike" dirty="0">
                          <a:solidFill>
                            <a:srgbClr val="000000"/>
                          </a:solidFill>
                          <a:effectLst/>
                          <a:latin typeface="Calibri" panose="020F0502020204030204" pitchFamily="34" charset="0"/>
                        </a:rPr>
                        <a:t>Coerenza con la normativa regionale e gli strumenti di pianificazione settoriale attualmente vigenti.</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dirty="0">
                          <a:solidFill>
                            <a:srgbClr val="000000"/>
                          </a:solidFill>
                          <a:effectLst/>
                          <a:latin typeface="Calibri" panose="020F0502020204030204" pitchFamily="34" charset="0"/>
                        </a:rPr>
                        <a:t>Popolazione interessata da interventi di efficientamento idrico.</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Livello di progettazione.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0724471"/>
                  </a:ext>
                </a:extLst>
              </a:tr>
              <a:tr h="1035690">
                <a:tc>
                  <a:txBody>
                    <a:bodyPr/>
                    <a:lstStyle/>
                    <a:p>
                      <a:pPr algn="l" fontAlgn="t">
                        <a:buNone/>
                      </a:pPr>
                      <a:r>
                        <a:rPr lang="it-IT" sz="1100" b="0" i="0" u="none" strike="noStrike">
                          <a:solidFill>
                            <a:srgbClr val="000000"/>
                          </a:solidFill>
                          <a:effectLst/>
                          <a:latin typeface="Calibri" panose="020F0502020204030204" pitchFamily="34" charset="0"/>
                        </a:rPr>
                        <a:t>Conformità agli standard previsti dalla “Carta del servizio idrico integrato”;</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1" i="0" u="none" strike="noStrike" dirty="0">
                          <a:solidFill>
                            <a:srgbClr val="000000"/>
                          </a:solidFill>
                          <a:effectLst/>
                          <a:latin typeface="Calibri" panose="020F0502020204030204" pitchFamily="34" charset="0"/>
                        </a:rPr>
                        <a:t>Qualità economico-finanziaria del progetto in termini di:</a:t>
                      </a:r>
                      <a:br>
                        <a:rPr lang="it-IT" sz="1100" b="1"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economicità della proposta (rapporto tra investimento e riduzione delle perdite, rapporto tra investimento e condotte nuove o rinnovate);</a:t>
                      </a:r>
                      <a:br>
                        <a:rPr lang="it-IT" sz="1100" b="0" i="0" u="none" strike="noStrike" dirty="0">
                          <a:solidFill>
                            <a:srgbClr val="000000"/>
                          </a:solidFill>
                          <a:effectLst/>
                          <a:latin typeface="Calibri" panose="020F0502020204030204" pitchFamily="34" charset="0"/>
                        </a:rPr>
                      </a:br>
                      <a:r>
                        <a:rPr lang="it-IT" sz="1100" b="0" i="0" u="none" strike="noStrike" dirty="0">
                          <a:solidFill>
                            <a:srgbClr val="000000"/>
                          </a:solidFill>
                          <a:effectLst/>
                          <a:latin typeface="Calibri" panose="020F0502020204030204" pitchFamily="34" charset="0"/>
                        </a:rPr>
                        <a:t>- sostenibilità finanziaria (disponibilità di risorse necessarie a coprire i costi di gestione e di manutenzione degli investimenti previsti).</a:t>
                      </a:r>
                      <a:endParaRPr lang="it-IT" sz="1100" b="1" i="0" u="none" strike="noStrike" dirty="0">
                        <a:solidFill>
                          <a:srgbClr val="000000"/>
                        </a:solidFill>
                        <a:effectLst/>
                        <a:latin typeface="Calibri" panose="020F0502020204030204" pitchFamily="34" charset="0"/>
                      </a:endParaRP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Sinergia con gli interventi del PNRR e altre fonti</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377066"/>
                  </a:ext>
                </a:extLst>
              </a:tr>
              <a:tr h="287692">
                <a:tc>
                  <a:txBody>
                    <a:bodyPr/>
                    <a:lstStyle/>
                    <a:p>
                      <a:pPr algn="l" fontAlgn="t">
                        <a:buNone/>
                      </a:pPr>
                      <a:r>
                        <a:rPr lang="it-IT" sz="1100" b="0" i="0" u="none" strike="noStrike">
                          <a:solidFill>
                            <a:srgbClr val="000000"/>
                          </a:solidFill>
                          <a:effectLst/>
                          <a:latin typeface="Calibri" panose="020F0502020204030204" pitchFamily="34" charset="0"/>
                        </a:rPr>
                        <a:t>Coerenza con la Strategia europea per la resilienza idrica, adottata dalla Commissione europea a giugno 2025;</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06572044"/>
                  </a:ext>
                </a:extLst>
              </a:tr>
              <a:tr h="143846">
                <a:tc>
                  <a:txBody>
                    <a:bodyPr/>
                    <a:lstStyle/>
                    <a:p>
                      <a:pPr algn="l" fontAlgn="t">
                        <a:buNone/>
                      </a:pPr>
                      <a:r>
                        <a:rPr lang="it-IT" sz="1100" b="0" i="0" u="none" strike="noStrike">
                          <a:solidFill>
                            <a:srgbClr val="000000"/>
                          </a:solidFill>
                          <a:effectLst/>
                          <a:latin typeface="Calibri" panose="020F0502020204030204" pitchFamily="34" charset="0"/>
                        </a:rPr>
                        <a:t>Coerenza la Direttiva Quadro 2008/56/CEE;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2909116"/>
                  </a:ext>
                </a:extLst>
              </a:tr>
              <a:tr h="143846">
                <a:tc>
                  <a:txBody>
                    <a:bodyPr/>
                    <a:lstStyle/>
                    <a:p>
                      <a:pPr algn="l" fontAlgn="t">
                        <a:buNone/>
                      </a:pPr>
                      <a:r>
                        <a:rPr lang="it-IT" sz="1100" b="0" i="0" u="none" strike="noStrike">
                          <a:solidFill>
                            <a:srgbClr val="000000"/>
                          </a:solidFill>
                          <a:effectLst/>
                          <a:latin typeface="Calibri" panose="020F0502020204030204" pitchFamily="34" charset="0"/>
                        </a:rPr>
                        <a:t>Coerenza con la Direttiva Quadro sulle Acque 2000/60/CEE;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6121794"/>
                  </a:ext>
                </a:extLst>
              </a:tr>
              <a:tr h="143846">
                <a:tc>
                  <a:txBody>
                    <a:bodyPr/>
                    <a:lstStyle/>
                    <a:p>
                      <a:pPr algn="l" fontAlgn="t">
                        <a:buNone/>
                      </a:pPr>
                      <a:r>
                        <a:rPr lang="it-IT" sz="1100" b="0" i="0" u="none" strike="noStrike" dirty="0">
                          <a:solidFill>
                            <a:srgbClr val="000000"/>
                          </a:solidFill>
                          <a:effectLst/>
                          <a:latin typeface="Calibri" panose="020F0502020204030204" pitchFamily="34" charset="0"/>
                        </a:rPr>
                        <a:t>Coerenza la Direttiva 91/271/CEE;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177335"/>
                  </a:ext>
                </a:extLst>
              </a:tr>
              <a:tr h="143846">
                <a:tc>
                  <a:txBody>
                    <a:bodyPr/>
                    <a:lstStyle/>
                    <a:p>
                      <a:pPr algn="l" fontAlgn="t">
                        <a:buNone/>
                      </a:pPr>
                      <a:r>
                        <a:rPr lang="it-IT" sz="1100" b="0" i="0" u="none" strike="noStrike">
                          <a:solidFill>
                            <a:srgbClr val="000000"/>
                          </a:solidFill>
                          <a:effectLst/>
                          <a:latin typeface="Calibri" panose="020F0502020204030204" pitchFamily="34" charset="0"/>
                        </a:rPr>
                        <a:t>Coerenza la Direttiva 1992/43/CEE;</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3071658"/>
                  </a:ext>
                </a:extLst>
              </a:tr>
              <a:tr h="287692">
                <a:tc>
                  <a:txBody>
                    <a:bodyPr/>
                    <a:lstStyle/>
                    <a:p>
                      <a:pPr algn="l" fontAlgn="t">
                        <a:buNone/>
                      </a:pPr>
                      <a:r>
                        <a:rPr lang="it-IT" sz="1100" b="0" i="0" u="none" strike="noStrike">
                          <a:solidFill>
                            <a:srgbClr val="000000"/>
                          </a:solidFill>
                          <a:effectLst/>
                          <a:latin typeface="Calibri" panose="020F0502020204030204" pitchFamily="34" charset="0"/>
                        </a:rPr>
                        <a:t>Coerenza con le Linee Guida nazionali relative alla definizione dei costi ambientali e della risorsa.</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100" b="0" i="0" u="none" strike="noStrike" dirty="0">
                          <a:solidFill>
                            <a:srgbClr val="000000"/>
                          </a:solidFill>
                          <a:effectLst/>
                          <a:latin typeface="Calibri" panose="020F0502020204030204" pitchFamily="34" charset="0"/>
                        </a:rPr>
                        <a:t> </a:t>
                      </a:r>
                    </a:p>
                  </a:txBody>
                  <a:tcPr marL="7192" marR="7192" marT="7192"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8237997"/>
                  </a:ext>
                </a:extLst>
              </a:tr>
            </a:tbl>
          </a:graphicData>
        </a:graphic>
      </p:graphicFrame>
    </p:spTree>
    <p:extLst>
      <p:ext uri="{BB962C8B-B14F-4D97-AF65-F5344CB8AC3E}">
        <p14:creationId xmlns:p14="http://schemas.microsoft.com/office/powerpoint/2010/main" val="24591300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1557-A5D7-DC2F-FD1A-83C523249FD2}"/>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4F3592FC-7C2F-625E-0B0D-06A1010FE4AF}"/>
              </a:ext>
            </a:extLst>
          </p:cNvPr>
          <p:cNvSpPr txBox="1"/>
          <p:nvPr/>
        </p:nvSpPr>
        <p:spPr>
          <a:xfrm>
            <a:off x="614855" y="740979"/>
            <a:ext cx="10867231" cy="707886"/>
          </a:xfrm>
          <a:prstGeom prst="rect">
            <a:avLst/>
          </a:prstGeom>
          <a:noFill/>
        </p:spPr>
        <p:txBody>
          <a:bodyPr wrap="square" rtlCol="0">
            <a:spAutoFit/>
          </a:bodyPr>
          <a:lstStyle/>
          <a:p>
            <a:r>
              <a:rPr lang="it-IT" sz="2000" b="1" dirty="0">
                <a:solidFill>
                  <a:srgbClr val="388600"/>
                </a:solidFill>
              </a:rPr>
              <a:t>Criteri di selezione introdotti - PRIORITÀ 8 – Abitare sostenibile (1/3)</a:t>
            </a:r>
          </a:p>
          <a:p>
            <a:endParaRPr lang="it-IT" sz="2000" b="1" dirty="0">
              <a:solidFill>
                <a:srgbClr val="388600"/>
              </a:solidFill>
            </a:endParaRPr>
          </a:p>
        </p:txBody>
      </p:sp>
      <p:graphicFrame>
        <p:nvGraphicFramePr>
          <p:cNvPr id="7" name="Tabella 6">
            <a:extLst>
              <a:ext uri="{FF2B5EF4-FFF2-40B4-BE49-F238E27FC236}">
                <a16:creationId xmlns:a16="http://schemas.microsoft.com/office/drawing/2014/main" id="{74DBF9F6-D518-F66B-2761-D5A66AAD6230}"/>
              </a:ext>
            </a:extLst>
          </p:cNvPr>
          <p:cNvGraphicFramePr>
            <a:graphicFrameLocks noGrp="1"/>
          </p:cNvGraphicFramePr>
          <p:nvPr>
            <p:extLst>
              <p:ext uri="{D42A27DB-BD31-4B8C-83A1-F6EECF244321}">
                <p14:modId xmlns:p14="http://schemas.microsoft.com/office/powerpoint/2010/main" val="1390886768"/>
              </p:ext>
            </p:extLst>
          </p:nvPr>
        </p:nvGraphicFramePr>
        <p:xfrm>
          <a:off x="709914" y="1177887"/>
          <a:ext cx="10867230" cy="4087851"/>
        </p:xfrm>
        <a:graphic>
          <a:graphicData uri="http://schemas.openxmlformats.org/drawingml/2006/table">
            <a:tbl>
              <a:tblPr/>
              <a:tblGrid>
                <a:gridCol w="4354509">
                  <a:extLst>
                    <a:ext uri="{9D8B030D-6E8A-4147-A177-3AD203B41FA5}">
                      <a16:colId xmlns:a16="http://schemas.microsoft.com/office/drawing/2014/main" val="538738686"/>
                    </a:ext>
                  </a:extLst>
                </a:gridCol>
                <a:gridCol w="3707046">
                  <a:extLst>
                    <a:ext uri="{9D8B030D-6E8A-4147-A177-3AD203B41FA5}">
                      <a16:colId xmlns:a16="http://schemas.microsoft.com/office/drawing/2014/main" val="3815884961"/>
                    </a:ext>
                  </a:extLst>
                </a:gridCol>
                <a:gridCol w="2805675">
                  <a:extLst>
                    <a:ext uri="{9D8B030D-6E8A-4147-A177-3AD203B41FA5}">
                      <a16:colId xmlns:a16="http://schemas.microsoft.com/office/drawing/2014/main" val="3481575518"/>
                    </a:ext>
                  </a:extLst>
                </a:gridCol>
              </a:tblGrid>
              <a:tr h="184269">
                <a:tc gridSpan="3">
                  <a:txBody>
                    <a:bodyPr/>
                    <a:lstStyle/>
                    <a:p>
                      <a:pPr algn="l" fontAlgn="b">
                        <a:buNone/>
                      </a:pPr>
                      <a:r>
                        <a:rPr lang="it-IT" sz="1200" b="1" i="0" u="none" strike="noStrike">
                          <a:solidFill>
                            <a:srgbClr val="000000"/>
                          </a:solidFill>
                          <a:effectLst/>
                          <a:latin typeface="Calibri" panose="020F0502020204030204" pitchFamily="34" charset="0"/>
                        </a:rPr>
                        <a:t>PRIORITÀ 8 – Abitare Sostenibile</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121597465"/>
                  </a:ext>
                </a:extLst>
              </a:tr>
              <a:tr h="184269">
                <a:tc gridSpan="3">
                  <a:txBody>
                    <a:bodyPr/>
                    <a:lstStyle/>
                    <a:p>
                      <a:pPr algn="l" fontAlgn="b">
                        <a:buNone/>
                      </a:pPr>
                      <a:r>
                        <a:rPr lang="it-IT" sz="1200" b="1" i="0" u="none" strike="noStrike">
                          <a:solidFill>
                            <a:srgbClr val="000000"/>
                          </a:solidFill>
                          <a:effectLst/>
                          <a:latin typeface="Calibri" panose="020F0502020204030204" pitchFamily="34" charset="0"/>
                        </a:rPr>
                        <a:t>Azione 2.11.1: Riqualificazione energetica degli edifici pubblici</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156938298"/>
                  </a:ext>
                </a:extLst>
              </a:tr>
              <a:tr h="0">
                <a:tc gridSpan="3">
                  <a:txBody>
                    <a:bodyPr/>
                    <a:lstStyle/>
                    <a:p>
                      <a:pPr algn="l" fontAlgn="b">
                        <a:buNone/>
                      </a:pPr>
                      <a:r>
                        <a:rPr lang="it-IT" sz="1200" b="1" i="0" u="none" strike="noStrike">
                          <a:solidFill>
                            <a:srgbClr val="000000"/>
                          </a:solidFill>
                          <a:effectLst/>
                          <a:latin typeface="Calibri" panose="020F0502020204030204" pitchFamily="34" charset="0"/>
                        </a:rPr>
                        <a:t>OS 2.11. Promuovere l’accesso ad alloggi sostenibili e a prezzi accessibili</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588105338"/>
                  </a:ext>
                </a:extLst>
              </a:tr>
              <a:tr h="184269">
                <a:tc gridSpan="3">
                  <a:txBody>
                    <a:bodyPr/>
                    <a:lstStyle/>
                    <a:p>
                      <a:pPr algn="ctr" fontAlgn="b">
                        <a:buNone/>
                      </a:pPr>
                      <a:r>
                        <a:rPr lang="it-IT" sz="1200" b="0" i="0" u="none" strike="noStrike">
                          <a:solidFill>
                            <a:srgbClr val="FFFFFF"/>
                          </a:solidFill>
                          <a:effectLst/>
                          <a:latin typeface="Calibri" panose="020F0502020204030204" pitchFamily="34" charset="0"/>
                        </a:rPr>
                        <a:t>Azione 2.11.1: Riqualificazione energetica degli edifici pubblici</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562403128"/>
                  </a:ext>
                </a:extLst>
              </a:tr>
              <a:tr h="184269">
                <a:tc>
                  <a:txBody>
                    <a:bodyPr/>
                    <a:lstStyle/>
                    <a:p>
                      <a:pPr algn="ctr" fontAlgn="b">
                        <a:buNone/>
                      </a:pPr>
                      <a:r>
                        <a:rPr lang="it-IT" sz="1200" b="1" i="0" u="none" strike="noStrike">
                          <a:solidFill>
                            <a:srgbClr val="000000"/>
                          </a:solidFill>
                          <a:effectLst/>
                          <a:latin typeface="Calibri" panose="020F0502020204030204" pitchFamily="34" charset="0"/>
                        </a:rPr>
                        <a:t>Criteri di ammissibilità sostanziale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200" b="1" i="0" u="none" strike="noStrike">
                          <a:solidFill>
                            <a:srgbClr val="000000"/>
                          </a:solidFill>
                          <a:effectLst/>
                          <a:latin typeface="Calibri" panose="020F0502020204030204" pitchFamily="34" charset="0"/>
                        </a:rPr>
                        <a:t>Criteri di valutazione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200" b="1" i="0" u="none" strike="noStrike">
                          <a:solidFill>
                            <a:srgbClr val="000000"/>
                          </a:solidFill>
                          <a:effectLst/>
                          <a:latin typeface="Calibri" panose="020F0502020204030204" pitchFamily="34" charset="0"/>
                        </a:rPr>
                        <a:t>Criteri di premialità</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1228474277"/>
                  </a:ext>
                </a:extLst>
              </a:tr>
              <a:tr h="939770">
                <a:tc>
                  <a:txBody>
                    <a:bodyPr/>
                    <a:lstStyle/>
                    <a:p>
                      <a:pPr algn="l" fontAlgn="t">
                        <a:buNone/>
                      </a:pPr>
                      <a:r>
                        <a:rPr lang="it-IT" sz="1200" b="0" i="0" u="none" strike="noStrike">
                          <a:solidFill>
                            <a:srgbClr val="000000"/>
                          </a:solidFill>
                          <a:effectLst/>
                          <a:latin typeface="Calibri" panose="020F0502020204030204" pitchFamily="34" charset="0"/>
                        </a:rPr>
                        <a:t>Coerenza con strategia, contenuti ed obiettivo specifico del Programma Regionale.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1" i="0" u="none" strike="noStrike" dirty="0">
                          <a:solidFill>
                            <a:srgbClr val="000000"/>
                          </a:solidFill>
                          <a:effectLst/>
                          <a:latin typeface="Calibri" panose="020F0502020204030204" pitchFamily="34" charset="0"/>
                        </a:rPr>
                        <a:t>Qualità tecnica</a:t>
                      </a:r>
                      <a:r>
                        <a:rPr lang="it-IT" sz="1200" b="0" i="0" u="none" strike="noStrike" dirty="0">
                          <a:solidFill>
                            <a:srgbClr val="000000"/>
                          </a:solidFill>
                          <a:effectLst/>
                          <a:latin typeface="Calibri" panose="020F0502020204030204" pitchFamily="34" charset="0"/>
                        </a:rPr>
                        <a:t> dell'operazione proposta in termini di:</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 definizione degli obiettivi;</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 qualità delle tecnologie introdotte e delle procedure di attuazione dell'intervento;</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 qualità dei materiali utilizzati e delle prestazioni ambientali dell’intervento.</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Interventi inseriti nei PAESC approvati.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65514752"/>
                  </a:ext>
                </a:extLst>
              </a:tr>
              <a:tr h="1566284">
                <a:tc>
                  <a:txBody>
                    <a:bodyPr/>
                    <a:lstStyle/>
                    <a:p>
                      <a:pPr algn="l" fontAlgn="t">
                        <a:buNone/>
                      </a:pPr>
                      <a:r>
                        <a:rPr lang="it-IT" sz="1200" b="0" i="0" u="none" strike="noStrike">
                          <a:solidFill>
                            <a:srgbClr val="000000"/>
                          </a:solidFill>
                          <a:effectLst/>
                          <a:latin typeface="Calibri" panose="020F0502020204030204" pitchFamily="34" charset="0"/>
                        </a:rPr>
                        <a:t>Coerenza con la Direttiva (UE) 2024/1275 sulla prestazione energetica degli edifici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1" i="0" u="none" strike="noStrike" dirty="0">
                          <a:solidFill>
                            <a:srgbClr val="000000"/>
                          </a:solidFill>
                          <a:effectLst/>
                          <a:latin typeface="Calibri" panose="020F0502020204030204" pitchFamily="34" charset="0"/>
                        </a:rPr>
                        <a:t>Qualità economico-finanziaria del progetto in termini di:</a:t>
                      </a:r>
                      <a:br>
                        <a:rPr lang="it-IT" sz="1200" b="1"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 economicità della proposta (rapporto fra potenziale di risparmio energetico e investimento proposto per l'efficienza energetica, rapporto fra potenziale di riduzione delle emissioni climalteranti e investimento proposto per l’efficienza energetica, al rapporto fra energia rinnovabile prodotta e costi dell'intervento per la produzione di energia);</a:t>
                      </a:r>
                      <a:br>
                        <a:rPr lang="it-IT" sz="1200" b="0" i="0" u="none" strike="noStrike" dirty="0">
                          <a:solidFill>
                            <a:srgbClr val="000000"/>
                          </a:solidFill>
                          <a:effectLst/>
                          <a:latin typeface="Calibri" panose="020F0502020204030204" pitchFamily="34" charset="0"/>
                        </a:rPr>
                      </a:br>
                      <a:r>
                        <a:rPr lang="it-IT" sz="1200" b="0" i="0" u="none" strike="noStrike" dirty="0">
                          <a:solidFill>
                            <a:srgbClr val="000000"/>
                          </a:solidFill>
                          <a:effectLst/>
                          <a:latin typeface="Calibri" panose="020F0502020204030204" pitchFamily="34" charset="0"/>
                        </a:rPr>
                        <a:t>- sostenibilità finanziaria (disponibilità di risorse necessarie a coprire i costi di gestione e di manutenzione degli investimenti previsti);</a:t>
                      </a:r>
                      <a:endParaRPr lang="it-IT" sz="1200" b="1" i="0" u="none" strike="noStrike" dirty="0">
                        <a:solidFill>
                          <a:srgbClr val="000000"/>
                        </a:solidFill>
                        <a:effectLst/>
                        <a:latin typeface="Calibri" panose="020F0502020204030204" pitchFamily="34" charset="0"/>
                      </a:endParaRP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dirty="0">
                          <a:solidFill>
                            <a:srgbClr val="000000"/>
                          </a:solidFill>
                          <a:effectLst/>
                          <a:latin typeface="Calibri" panose="020F0502020204030204" pitchFamily="34" charset="0"/>
                        </a:rPr>
                        <a:t>Edifici a maggiore consumo e maggiore potenziale di risparmio energetico.</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7187201"/>
                  </a:ext>
                </a:extLst>
              </a:tr>
            </a:tbl>
          </a:graphicData>
        </a:graphic>
      </p:graphicFrame>
    </p:spTree>
    <p:extLst>
      <p:ext uri="{BB962C8B-B14F-4D97-AF65-F5344CB8AC3E}">
        <p14:creationId xmlns:p14="http://schemas.microsoft.com/office/powerpoint/2010/main" val="444972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853BF-1871-1744-1A87-58D6C4BA2BC6}"/>
            </a:ext>
          </a:extLst>
        </p:cNvPr>
        <p:cNvGrpSpPr/>
        <p:nvPr/>
      </p:nvGrpSpPr>
      <p:grpSpPr>
        <a:xfrm>
          <a:off x="0" y="0"/>
          <a:ext cx="0" cy="0"/>
          <a:chOff x="0" y="0"/>
          <a:chExt cx="0" cy="0"/>
        </a:xfrm>
      </p:grpSpPr>
      <p:sp>
        <p:nvSpPr>
          <p:cNvPr id="4" name="CasellaDiTesto 3">
            <a:extLst>
              <a:ext uri="{FF2B5EF4-FFF2-40B4-BE49-F238E27FC236}">
                <a16:creationId xmlns:a16="http://schemas.microsoft.com/office/drawing/2014/main" id="{079EF68B-067F-E266-1A1C-1E1304E69CC4}"/>
              </a:ext>
            </a:extLst>
          </p:cNvPr>
          <p:cNvSpPr txBox="1"/>
          <p:nvPr/>
        </p:nvSpPr>
        <p:spPr>
          <a:xfrm>
            <a:off x="614855" y="740979"/>
            <a:ext cx="10867231" cy="400110"/>
          </a:xfrm>
          <a:prstGeom prst="rect">
            <a:avLst/>
          </a:prstGeom>
          <a:noFill/>
        </p:spPr>
        <p:txBody>
          <a:bodyPr wrap="square" rtlCol="0">
            <a:spAutoFit/>
          </a:bodyPr>
          <a:lstStyle/>
          <a:p>
            <a:r>
              <a:rPr lang="it-IT" sz="2000" b="1" dirty="0">
                <a:solidFill>
                  <a:srgbClr val="388600"/>
                </a:solidFill>
              </a:rPr>
              <a:t>Criteri di selezione introdotti - PRIORITÀ 8 – Abitare sostenibile (2/3)</a:t>
            </a:r>
          </a:p>
        </p:txBody>
      </p:sp>
      <p:graphicFrame>
        <p:nvGraphicFramePr>
          <p:cNvPr id="2" name="Tabella 1">
            <a:extLst>
              <a:ext uri="{FF2B5EF4-FFF2-40B4-BE49-F238E27FC236}">
                <a16:creationId xmlns:a16="http://schemas.microsoft.com/office/drawing/2014/main" id="{2730E727-EC8A-F49E-B845-62EEC5272E2D}"/>
              </a:ext>
            </a:extLst>
          </p:cNvPr>
          <p:cNvGraphicFramePr>
            <a:graphicFrameLocks noGrp="1"/>
          </p:cNvGraphicFramePr>
          <p:nvPr>
            <p:extLst>
              <p:ext uri="{D42A27DB-BD31-4B8C-83A1-F6EECF244321}">
                <p14:modId xmlns:p14="http://schemas.microsoft.com/office/powerpoint/2010/main" val="3574209560"/>
              </p:ext>
            </p:extLst>
          </p:nvPr>
        </p:nvGraphicFramePr>
        <p:xfrm>
          <a:off x="709914" y="1087131"/>
          <a:ext cx="11062770" cy="5029890"/>
        </p:xfrm>
        <a:graphic>
          <a:graphicData uri="http://schemas.openxmlformats.org/drawingml/2006/table">
            <a:tbl>
              <a:tblPr/>
              <a:tblGrid>
                <a:gridCol w="4432862">
                  <a:extLst>
                    <a:ext uri="{9D8B030D-6E8A-4147-A177-3AD203B41FA5}">
                      <a16:colId xmlns:a16="http://schemas.microsoft.com/office/drawing/2014/main" val="167284885"/>
                    </a:ext>
                  </a:extLst>
                </a:gridCol>
                <a:gridCol w="3773749">
                  <a:extLst>
                    <a:ext uri="{9D8B030D-6E8A-4147-A177-3AD203B41FA5}">
                      <a16:colId xmlns:a16="http://schemas.microsoft.com/office/drawing/2014/main" val="1290149142"/>
                    </a:ext>
                  </a:extLst>
                </a:gridCol>
                <a:gridCol w="2856159">
                  <a:extLst>
                    <a:ext uri="{9D8B030D-6E8A-4147-A177-3AD203B41FA5}">
                      <a16:colId xmlns:a16="http://schemas.microsoft.com/office/drawing/2014/main" val="1611995204"/>
                    </a:ext>
                  </a:extLst>
                </a:gridCol>
              </a:tblGrid>
              <a:tr h="184269">
                <a:tc gridSpan="3">
                  <a:txBody>
                    <a:bodyPr/>
                    <a:lstStyle/>
                    <a:p>
                      <a:pPr algn="l" fontAlgn="b">
                        <a:buNone/>
                      </a:pPr>
                      <a:r>
                        <a:rPr lang="it-IT" sz="1200" b="1" i="0" u="none" strike="noStrike" dirty="0">
                          <a:solidFill>
                            <a:srgbClr val="000000"/>
                          </a:solidFill>
                          <a:effectLst/>
                          <a:latin typeface="Calibri" panose="020F0502020204030204" pitchFamily="34" charset="0"/>
                        </a:rPr>
                        <a:t>PRIORITÀ 8 – Abitare Sostenibile</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270119223"/>
                  </a:ext>
                </a:extLst>
              </a:tr>
              <a:tr h="184269">
                <a:tc gridSpan="3">
                  <a:txBody>
                    <a:bodyPr/>
                    <a:lstStyle/>
                    <a:p>
                      <a:pPr algn="l" fontAlgn="b">
                        <a:buNone/>
                      </a:pPr>
                      <a:r>
                        <a:rPr lang="it-IT" sz="1200" b="1" i="0" u="none" strike="noStrike">
                          <a:solidFill>
                            <a:srgbClr val="000000"/>
                          </a:solidFill>
                          <a:effectLst/>
                          <a:latin typeface="Calibri" panose="020F0502020204030204" pitchFamily="34" charset="0"/>
                        </a:rPr>
                        <a:t>Azione 2.11.1: Riqualificazione energetica degli edifici pubblici</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694340015"/>
                  </a:ext>
                </a:extLst>
              </a:tr>
              <a:tr h="184269">
                <a:tc gridSpan="3">
                  <a:txBody>
                    <a:bodyPr/>
                    <a:lstStyle/>
                    <a:p>
                      <a:pPr algn="l" fontAlgn="b">
                        <a:buNone/>
                      </a:pPr>
                      <a:r>
                        <a:rPr lang="it-IT" sz="1200" b="1" i="0" u="none" strike="noStrike">
                          <a:solidFill>
                            <a:srgbClr val="000000"/>
                          </a:solidFill>
                          <a:effectLst/>
                          <a:latin typeface="Calibri" panose="020F0502020204030204" pitchFamily="34" charset="0"/>
                        </a:rPr>
                        <a:t>OS 2.11. Promuovere l’accesso ad alloggi sostenibili e a prezzi accessibili</a:t>
                      </a:r>
                    </a:p>
                  </a:txBody>
                  <a:tcPr marL="9213" marR="9213" marT="9213" marB="0" anchor="b">
                    <a:lnL>
                      <a:noFill/>
                    </a:lnL>
                    <a:lnR>
                      <a:noFill/>
                    </a:lnR>
                    <a:lnT>
                      <a:noFill/>
                    </a:lnT>
                    <a:lnB>
                      <a:noFill/>
                    </a:lnB>
                    <a:no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3004501933"/>
                  </a:ext>
                </a:extLst>
              </a:tr>
              <a:tr h="184269">
                <a:tc gridSpan="3">
                  <a:txBody>
                    <a:bodyPr/>
                    <a:lstStyle/>
                    <a:p>
                      <a:pPr algn="ctr" fontAlgn="b">
                        <a:buNone/>
                      </a:pPr>
                      <a:r>
                        <a:rPr lang="it-IT" sz="1200" b="0" i="0" u="none" strike="noStrike" dirty="0">
                          <a:solidFill>
                            <a:srgbClr val="FFFFFF"/>
                          </a:solidFill>
                          <a:effectLst/>
                          <a:latin typeface="Calibri" panose="020F0502020204030204" pitchFamily="34" charset="0"/>
                        </a:rPr>
                        <a:t>Azione 2.11.1: Riqualificazione energetica degli edifici pubblici</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4472C4"/>
                    </a:solidFill>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2765096676"/>
                  </a:ext>
                </a:extLst>
              </a:tr>
              <a:tr h="184269">
                <a:tc>
                  <a:txBody>
                    <a:bodyPr/>
                    <a:lstStyle/>
                    <a:p>
                      <a:pPr algn="ctr" fontAlgn="b">
                        <a:buNone/>
                      </a:pPr>
                      <a:r>
                        <a:rPr lang="it-IT" sz="1200" b="1" i="0" u="none" strike="noStrike">
                          <a:solidFill>
                            <a:srgbClr val="000000"/>
                          </a:solidFill>
                          <a:effectLst/>
                          <a:latin typeface="Calibri" panose="020F0502020204030204" pitchFamily="34" charset="0"/>
                        </a:rPr>
                        <a:t>Criteri di ammissibilità sostanziale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200" b="1" i="0" u="none" strike="noStrike">
                          <a:solidFill>
                            <a:srgbClr val="000000"/>
                          </a:solidFill>
                          <a:effectLst/>
                          <a:latin typeface="Calibri" panose="020F0502020204030204" pitchFamily="34" charset="0"/>
                        </a:rPr>
                        <a:t>Criteri di valutazione</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tc>
                  <a:txBody>
                    <a:bodyPr/>
                    <a:lstStyle/>
                    <a:p>
                      <a:pPr algn="ctr" fontAlgn="b">
                        <a:buNone/>
                      </a:pPr>
                      <a:r>
                        <a:rPr lang="it-IT" sz="1200" b="1" i="0" u="none" strike="noStrike">
                          <a:solidFill>
                            <a:srgbClr val="000000"/>
                          </a:solidFill>
                          <a:effectLst/>
                          <a:latin typeface="Calibri" panose="020F0502020204030204" pitchFamily="34" charset="0"/>
                        </a:rPr>
                        <a:t>Criteri di premialità</a:t>
                      </a:r>
                    </a:p>
                  </a:txBody>
                  <a:tcPr marL="9213" marR="9213" marT="921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6DCE4"/>
                    </a:solidFill>
                  </a:tcPr>
                </a:tc>
                <a:extLst>
                  <a:ext uri="{0D108BD9-81ED-4DB2-BD59-A6C34878D82A}">
                    <a16:rowId xmlns:a16="http://schemas.microsoft.com/office/drawing/2014/main" val="2490758840"/>
                  </a:ext>
                </a:extLst>
              </a:tr>
              <a:tr h="469885">
                <a:tc>
                  <a:txBody>
                    <a:bodyPr/>
                    <a:lstStyle/>
                    <a:p>
                      <a:pPr algn="l" fontAlgn="t">
                        <a:buNone/>
                      </a:pPr>
                      <a:r>
                        <a:rPr lang="it-IT" sz="1200" b="0" i="0" u="none" strike="noStrike">
                          <a:solidFill>
                            <a:srgbClr val="000000"/>
                          </a:solidFill>
                          <a:effectLst/>
                          <a:latin typeface="Calibri" panose="020F0502020204030204" pitchFamily="34" charset="0"/>
                        </a:rPr>
                        <a:t>Coerenza con il Piano Nazionale Integrato per l’Energia e il Clima (PNIEC).</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1" i="0" u="none" strike="noStrike">
                          <a:solidFill>
                            <a:srgbClr val="000000"/>
                          </a:solidFill>
                          <a:effectLst/>
                          <a:latin typeface="Calibri" panose="020F0502020204030204" pitchFamily="34" charset="0"/>
                        </a:rPr>
                        <a:t>Sinergie con l’azione 2.2.1 relativa alla promozione delle energie rinnovabili.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Interventi in grado di raggiungere la certificazione di edificio “BACS B” secondo gli standard di certificazione UNI EN 15232.</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2251640"/>
                  </a:ext>
                </a:extLst>
              </a:tr>
              <a:tr h="626514">
                <a:tc>
                  <a:txBody>
                    <a:bodyPr/>
                    <a:lstStyle/>
                    <a:p>
                      <a:pPr algn="l" fontAlgn="t">
                        <a:buNone/>
                      </a:pPr>
                      <a:r>
                        <a:rPr lang="it-IT" sz="1200" b="0" i="0" u="none" strike="noStrike">
                          <a:solidFill>
                            <a:srgbClr val="000000"/>
                          </a:solidFill>
                          <a:effectLst/>
                          <a:latin typeface="Calibri" panose="020F0502020204030204" pitchFamily="34" charset="0"/>
                        </a:rPr>
                        <a:t>Coerenza con le strategie regionali in campo energetico contenute negli strumenti di pianificazione settoriale vigenti (es. Piano Energetico Regionale, Piano Regionale Integrato sulla qualità dell'Aria, Programma Nazionale di controllo dell’inquinamento atmosferico).</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dirty="0">
                          <a:solidFill>
                            <a:srgbClr val="000000"/>
                          </a:solidFill>
                          <a:effectLst/>
                          <a:latin typeface="Calibri" panose="020F0502020204030204" pitchFamily="34" charset="0"/>
                        </a:rPr>
                        <a:t>Coerenza dei progetti con i principi del Nuovo Bauhaus Europeo (sostenibilità, estetica e inclusione).</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Presenza di un sistema di gestione dell’energia conforme alle norme ISO 50001.</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6641449"/>
                  </a:ext>
                </a:extLst>
              </a:tr>
              <a:tr h="626514">
                <a:tc>
                  <a:txBody>
                    <a:bodyPr/>
                    <a:lstStyle/>
                    <a:p>
                      <a:pPr algn="l" fontAlgn="t">
                        <a:buNone/>
                      </a:pPr>
                      <a:r>
                        <a:rPr lang="it-IT" sz="1200" b="0" i="0" u="none" strike="noStrike">
                          <a:solidFill>
                            <a:srgbClr val="000000"/>
                          </a:solidFill>
                          <a:effectLst/>
                          <a:latin typeface="Calibri" panose="020F0502020204030204" pitchFamily="34" charset="0"/>
                        </a:rPr>
                        <a:t>Coerenza con il Decreto del Ministero dell’Ambiente e della Sicurezza Energetica del 7 agosto 2025, pubblicato sulla Gazzetta Ufficiale il 26 settembre 2025, che introduce il Conto Termico 3.0;</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Esistenza di sistemi avanzati di misura dei consumi energetici/Introduzione di interventi di domotica, automazione e regolazione e gestione intelligente degli impianti.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16858173"/>
                  </a:ext>
                </a:extLst>
              </a:tr>
              <a:tr h="626514">
                <a:tc>
                  <a:txBody>
                    <a:bodyPr/>
                    <a:lstStyle/>
                    <a:p>
                      <a:pPr algn="l" fontAlgn="t">
                        <a:buNone/>
                      </a:pPr>
                      <a:r>
                        <a:rPr lang="it-IT" sz="1200" b="0" i="0" u="none" strike="noStrike">
                          <a:solidFill>
                            <a:srgbClr val="000000"/>
                          </a:solidFill>
                          <a:effectLst/>
                          <a:latin typeface="Calibri" panose="020F0502020204030204" pitchFamily="34" charset="0"/>
                        </a:rPr>
                        <a:t>Diagnosi energetica corredata, per gli edifici, da Attestazione di prestazione energetica (APE) ex ante e simulazione dell'APE ex post per i progetti presentati, dai quali desumere gli obiettivi in termini di risparmio energetico che verranno conseguiti con l'intervento oggetto del finanziamento.</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a:solidFill>
                            <a:srgbClr val="000000"/>
                          </a:solidFill>
                          <a:effectLst/>
                          <a:latin typeface="Calibri" panose="020F0502020204030204" pitchFamily="34" charset="0"/>
                        </a:rPr>
                        <a:t>Sinergia con gli interventi del PNRR e altre fonti di finanziamento.</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0588506"/>
                  </a:ext>
                </a:extLst>
              </a:tr>
              <a:tr h="783142">
                <a:tc>
                  <a:txBody>
                    <a:bodyPr/>
                    <a:lstStyle/>
                    <a:p>
                      <a:pPr algn="l" fontAlgn="t">
                        <a:buNone/>
                      </a:pPr>
                      <a:r>
                        <a:rPr lang="it-IT" sz="1200" b="0" i="0" u="none" strike="noStrike">
                          <a:solidFill>
                            <a:srgbClr val="000000"/>
                          </a:solidFill>
                          <a:effectLst/>
                          <a:latin typeface="Calibri" panose="020F0502020204030204" pitchFamily="34" charset="0"/>
                        </a:rPr>
                        <a:t>Ristrutturazione di livello medio quale definita nella raccomandazione (UE) 2019/786 della Commissione, dell'8 maggio 2019, sulla ristrutturazione degli edifici (GU L 127 del16.5.2019, pag. 34) o che conseguono in me- dia, una riduzione di almeno il 30 % delle emissioni dirette e indirette di gas a effetto serra rispetto alle emissioni ex ante, riferite ai singoli interventi previsti.</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dirty="0">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buNone/>
                      </a:pPr>
                      <a:r>
                        <a:rPr lang="it-IT" sz="1200" b="0" i="0" u="none" strike="noStrike" dirty="0">
                          <a:solidFill>
                            <a:srgbClr val="000000"/>
                          </a:solidFill>
                          <a:effectLst/>
                          <a:latin typeface="Calibri" panose="020F0502020204030204" pitchFamily="34" charset="0"/>
                        </a:rPr>
                        <a:t> </a:t>
                      </a:r>
                    </a:p>
                  </a:txBody>
                  <a:tcPr marL="9213" marR="9213" marT="9213"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8983812"/>
                  </a:ext>
                </a:extLst>
              </a:tr>
            </a:tbl>
          </a:graphicData>
        </a:graphic>
      </p:graphicFrame>
    </p:spTree>
    <p:extLst>
      <p:ext uri="{BB962C8B-B14F-4D97-AF65-F5344CB8AC3E}">
        <p14:creationId xmlns:p14="http://schemas.microsoft.com/office/powerpoint/2010/main" val="292507161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3608</TotalTime>
  <Words>2348</Words>
  <Application>Microsoft Office PowerPoint</Application>
  <PresentationFormat>Widescreen</PresentationFormat>
  <Paragraphs>174</Paragraphs>
  <Slides>11</Slides>
  <Notes>0</Notes>
  <HiddenSlides>0</HiddenSlides>
  <MMClips>0</MMClips>
  <ScaleCrop>false</ScaleCrop>
  <HeadingPairs>
    <vt:vector size="6" baseType="variant">
      <vt:variant>
        <vt:lpstr>Caratteri utilizzati</vt:lpstr>
      </vt:variant>
      <vt:variant>
        <vt:i4>6</vt:i4>
      </vt:variant>
      <vt:variant>
        <vt:lpstr>Tema</vt:lpstr>
      </vt:variant>
      <vt:variant>
        <vt:i4>2</vt:i4>
      </vt:variant>
      <vt:variant>
        <vt:lpstr>Titoli diapositive</vt:lpstr>
      </vt:variant>
      <vt:variant>
        <vt:i4>11</vt:i4>
      </vt:variant>
    </vt:vector>
  </HeadingPairs>
  <TitlesOfParts>
    <vt:vector size="19" baseType="lpstr">
      <vt:lpstr>Arial</vt:lpstr>
      <vt:lpstr>Calibri</vt:lpstr>
      <vt:lpstr>Calibri Light</vt:lpstr>
      <vt:lpstr>Montserrat SemiBold</vt:lpstr>
      <vt:lpstr>Times New Roman</vt:lpstr>
      <vt:lpstr>Wingdings</vt:lpstr>
      <vt:lpstr>Tema di Office</vt:lpstr>
      <vt:lpstr>Personalizza struttura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Marcello Bonitatibus</dc:creator>
  <cp:lastModifiedBy>Marcello Bonitatibus</cp:lastModifiedBy>
  <cp:revision>153</cp:revision>
  <dcterms:created xsi:type="dcterms:W3CDTF">2023-03-01T09:45:12Z</dcterms:created>
  <dcterms:modified xsi:type="dcterms:W3CDTF">2025-12-01T11:02:12Z</dcterms:modified>
</cp:coreProperties>
</file>