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8"/>
  </p:handoutMasterIdLst>
  <p:sldIdLst>
    <p:sldId id="256" r:id="rId3"/>
    <p:sldId id="275" r:id="rId4"/>
    <p:sldId id="276" r:id="rId5"/>
    <p:sldId id="277" r:id="rId6"/>
    <p:sldId id="265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4A76C6"/>
    <a:srgbClr val="4472C4"/>
    <a:srgbClr val="CFD5EA"/>
    <a:srgbClr val="888C9A"/>
    <a:srgbClr val="E9EBF5"/>
    <a:srgbClr val="76777C"/>
    <a:srgbClr val="FFFFFF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3" autoAdjust="0"/>
    <p:restoredTop sz="94745" autoAdjust="0"/>
  </p:normalViewPr>
  <p:slideViewPr>
    <p:cSldViewPr snapToGrid="0">
      <p:cViewPr varScale="1">
        <p:scale>
          <a:sx n="69" d="100"/>
          <a:sy n="69" d="100"/>
        </p:scale>
        <p:origin x="96" y="4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461F376A-7C6C-96D3-C780-BED751EEB88E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EUROPEA 2021-2027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EA51A31-3ABD-6783-694B-834E82377D75}"/>
              </a:ext>
            </a:extLst>
          </p:cNvPr>
          <p:cNvSpPr/>
          <p:nvPr/>
        </p:nvSpPr>
        <p:spPr>
          <a:xfrm>
            <a:off x="2153744" y="144886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4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Approvazione Modifica dei criteri di selezione FSE+ (Reg. RDC art. 40.2)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F7F11D51-7404-7D6F-847D-875C5B82F487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EUROPEA 2021-2027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34E7FEA-B81B-6B75-AD2D-F24935A03C44}"/>
              </a:ext>
            </a:extLst>
          </p:cNvPr>
          <p:cNvSpPr/>
          <p:nvPr/>
        </p:nvSpPr>
        <p:spPr>
          <a:xfrm>
            <a:off x="2153744" y="144886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C581D-4AEB-A492-0E0A-DA3D376AC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AA5ED4F5-D60E-73E1-D696-D9C8C89C4B43}"/>
              </a:ext>
            </a:extLst>
          </p:cNvPr>
          <p:cNvSpPr txBox="1">
            <a:spLocks/>
          </p:cNvSpPr>
          <p:nvPr/>
        </p:nvSpPr>
        <p:spPr>
          <a:xfrm>
            <a:off x="451262" y="1694985"/>
            <a:ext cx="10800000" cy="372450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10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200" dirty="0"/>
              <a:t>A seguito della riprogrammazione del PR Abruzzo FSE+ ver 4,1, approvata con Decisione C(2025) 7752 </a:t>
            </a:r>
            <a:r>
              <a:rPr lang="it-IT" sz="2200" dirty="0" err="1"/>
              <a:t>final</a:t>
            </a:r>
            <a:r>
              <a:rPr lang="it-IT" sz="2200" dirty="0"/>
              <a:t> del 11.11.2025, sono state introdotte 2 nuove Priorità.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800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it-IT" sz="2200" b="1" dirty="0"/>
              <a:t>Priorità 6 STEP </a:t>
            </a:r>
            <a:r>
              <a:rPr lang="it-IT" sz="2200" dirty="0"/>
              <a:t>– Obiettivo specifico ESO4.5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it-IT" sz="2200" dirty="0"/>
              <a:t>Le principali azioni che saranno attuate sono:</a:t>
            </a:r>
          </a:p>
          <a:p>
            <a:pPr lvl="1" algn="just"/>
            <a:r>
              <a:rPr lang="it-IT" sz="2200" i="1" dirty="0"/>
              <a:t>s.1 Corsi di Formazione professionale nelle tematiche STEP</a:t>
            </a:r>
          </a:p>
          <a:p>
            <a:pPr lvl="1" algn="just"/>
            <a:r>
              <a:rPr lang="it-IT" sz="2200" dirty="0"/>
              <a:t>s.2 </a:t>
            </a:r>
            <a:r>
              <a:rPr lang="it-IT" sz="2200" i="1" dirty="0"/>
              <a:t>Formazione continua</a:t>
            </a:r>
          </a:p>
          <a:p>
            <a:pPr lvl="1" algn="just"/>
            <a:r>
              <a:rPr lang="it-IT" sz="2200" dirty="0"/>
              <a:t>s.3 </a:t>
            </a:r>
            <a:r>
              <a:rPr lang="it-IT" sz="2200" i="1" dirty="0"/>
              <a:t>Supporto agli apprendistati</a:t>
            </a:r>
            <a:endParaRPr lang="it-IT" sz="2200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AC29EA8C-C9EF-DE66-B25A-BF1916086C6A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Modifica dei criteri di selezione FSE+  (1/2) </a:t>
            </a:r>
          </a:p>
        </p:txBody>
      </p:sp>
    </p:spTree>
    <p:extLst>
      <p:ext uri="{BB962C8B-B14F-4D97-AF65-F5344CB8AC3E}">
        <p14:creationId xmlns:p14="http://schemas.microsoft.com/office/powerpoint/2010/main" val="2734980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21F45-6E39-95DD-3BF6-D4B8C56AF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867FBE5-AD68-1431-D6FC-A536F29C4757}"/>
              </a:ext>
            </a:extLst>
          </p:cNvPr>
          <p:cNvSpPr txBox="1">
            <a:spLocks/>
          </p:cNvSpPr>
          <p:nvPr/>
        </p:nvSpPr>
        <p:spPr>
          <a:xfrm>
            <a:off x="451262" y="1694985"/>
            <a:ext cx="10800000" cy="372450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lang="it-IT" sz="800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it-IT" sz="2200" b="1" dirty="0"/>
              <a:t>Priorità 7 Protezione civile e cibersicurezza </a:t>
            </a:r>
            <a:r>
              <a:rPr lang="it-IT" sz="2200" dirty="0"/>
              <a:t>– Obiettivo specifico ESO4.7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it-IT" sz="2200" dirty="0"/>
              <a:t>Le principali azioni che saranno attuate sono:</a:t>
            </a:r>
          </a:p>
          <a:p>
            <a:pPr lvl="1" algn="just"/>
            <a:r>
              <a:rPr lang="it-IT" sz="2200" dirty="0"/>
              <a:t>p.1 </a:t>
            </a:r>
            <a:r>
              <a:rPr lang="it-IT" sz="2200" i="1" dirty="0"/>
              <a:t>Corsi per la formazione continua</a:t>
            </a:r>
          </a:p>
          <a:p>
            <a:pPr lvl="1" algn="just"/>
            <a:r>
              <a:rPr lang="it-IT" sz="2200" dirty="0"/>
              <a:t>p.2 </a:t>
            </a:r>
            <a:r>
              <a:rPr lang="it-IT" sz="2200" i="1" dirty="0"/>
              <a:t>Alta formazione</a:t>
            </a:r>
          </a:p>
          <a:p>
            <a:pPr lvl="1" algn="just"/>
            <a:r>
              <a:rPr lang="it-IT" sz="2200" dirty="0"/>
              <a:t>p.3 </a:t>
            </a:r>
            <a:r>
              <a:rPr lang="it-IT" sz="2200" i="1" dirty="0"/>
              <a:t>Formazione in materia di protezione civile</a:t>
            </a:r>
          </a:p>
          <a:p>
            <a:pPr lvl="1" algn="just"/>
            <a:r>
              <a:rPr lang="it-IT" sz="2200" dirty="0"/>
              <a:t>p.4 </a:t>
            </a:r>
            <a:r>
              <a:rPr lang="it-IT" sz="2200" i="1" dirty="0"/>
              <a:t>Formazione continua sulla cibersicurezza</a:t>
            </a:r>
          </a:p>
          <a:p>
            <a:pPr lvl="1" algn="just"/>
            <a:endParaRPr lang="it-IT" sz="1800" i="1" dirty="0"/>
          </a:p>
          <a:p>
            <a:pPr marL="0" indent="0" algn="just">
              <a:buNone/>
            </a:pPr>
            <a:r>
              <a:rPr lang="it-IT" sz="2200" b="1" dirty="0"/>
              <a:t>Priorità</a:t>
            </a:r>
            <a:r>
              <a:rPr lang="it-IT" sz="2200" dirty="0"/>
              <a:t> alle microimprese, alle piccole e medie imprese, ai servizi pubblici per l’impiego e all’economia sociale (Reg.(UE) 2025/1057, articolo 12 quater)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9C3DE123-2D18-DC0A-BA91-788B9FDD90D6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Modifica dei criteri di selezione FSE+  (2/2) </a:t>
            </a:r>
          </a:p>
        </p:txBody>
      </p:sp>
    </p:spTree>
    <p:extLst>
      <p:ext uri="{BB962C8B-B14F-4D97-AF65-F5344CB8AC3E}">
        <p14:creationId xmlns:p14="http://schemas.microsoft.com/office/powerpoint/2010/main" val="349697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3230</TotalTime>
  <Words>221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Montserrat SemiBold</vt:lpstr>
      <vt:lpstr>Wingdings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Marcello Bonitatibus</cp:lastModifiedBy>
  <cp:revision>135</cp:revision>
  <dcterms:created xsi:type="dcterms:W3CDTF">2023-03-01T09:45:12Z</dcterms:created>
  <dcterms:modified xsi:type="dcterms:W3CDTF">2025-12-01T09:24:38Z</dcterms:modified>
</cp:coreProperties>
</file>