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14"/>
  </p:notesMasterIdLst>
  <p:handoutMasterIdLst>
    <p:handoutMasterId r:id="rId115"/>
  </p:handoutMasterIdLst>
  <p:sldIdLst>
    <p:sldId id="256" r:id="rId6"/>
    <p:sldId id="267" r:id="rId7"/>
    <p:sldId id="268" r:id="rId8"/>
    <p:sldId id="285" r:id="rId9"/>
    <p:sldId id="287" r:id="rId10"/>
    <p:sldId id="288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269" r:id="rId31"/>
    <p:sldId id="301" r:id="rId32"/>
    <p:sldId id="302" r:id="rId33"/>
    <p:sldId id="303" r:id="rId34"/>
    <p:sldId id="304" r:id="rId35"/>
    <p:sldId id="317" r:id="rId36"/>
    <p:sldId id="318" r:id="rId37"/>
    <p:sldId id="342" r:id="rId38"/>
    <p:sldId id="343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40" r:id="rId48"/>
    <p:sldId id="341" r:id="rId49"/>
    <p:sldId id="270" r:id="rId50"/>
    <p:sldId id="275" r:id="rId51"/>
    <p:sldId id="276" r:id="rId52"/>
    <p:sldId id="324" r:id="rId53"/>
    <p:sldId id="344" r:id="rId54"/>
    <p:sldId id="282" r:id="rId55"/>
    <p:sldId id="345" r:id="rId56"/>
    <p:sldId id="325" r:id="rId57"/>
    <p:sldId id="286" r:id="rId58"/>
    <p:sldId id="346" r:id="rId59"/>
    <p:sldId id="284" r:id="rId60"/>
    <p:sldId id="347" r:id="rId61"/>
    <p:sldId id="320" r:id="rId62"/>
    <p:sldId id="348" r:id="rId63"/>
    <p:sldId id="321" r:id="rId64"/>
    <p:sldId id="322" r:id="rId65"/>
    <p:sldId id="323" r:id="rId66"/>
    <p:sldId id="349" r:id="rId67"/>
    <p:sldId id="350" r:id="rId68"/>
    <p:sldId id="351" r:id="rId69"/>
    <p:sldId id="271" r:id="rId70"/>
    <p:sldId id="278" r:id="rId71"/>
    <p:sldId id="279" r:id="rId72"/>
    <p:sldId id="280" r:id="rId73"/>
    <p:sldId id="283" r:id="rId74"/>
    <p:sldId id="352" r:id="rId75"/>
    <p:sldId id="289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29" r:id="rId85"/>
    <p:sldId id="361" r:id="rId86"/>
    <p:sldId id="328" r:id="rId87"/>
    <p:sldId id="362" r:id="rId88"/>
    <p:sldId id="272" r:id="rId89"/>
    <p:sldId id="290" r:id="rId90"/>
    <p:sldId id="293" r:id="rId91"/>
    <p:sldId id="364" r:id="rId92"/>
    <p:sldId id="273" r:id="rId93"/>
    <p:sldId id="379" r:id="rId94"/>
    <p:sldId id="292" r:id="rId95"/>
    <p:sldId id="365" r:id="rId96"/>
    <p:sldId id="366" r:id="rId97"/>
    <p:sldId id="367" r:id="rId98"/>
    <p:sldId id="274" r:id="rId99"/>
    <p:sldId id="368" r:id="rId100"/>
    <p:sldId id="369" r:id="rId101"/>
    <p:sldId id="370" r:id="rId102"/>
    <p:sldId id="371" r:id="rId103"/>
    <p:sldId id="266" r:id="rId104"/>
    <p:sldId id="372" r:id="rId105"/>
    <p:sldId id="281" r:id="rId106"/>
    <p:sldId id="373" r:id="rId107"/>
    <p:sldId id="374" r:id="rId108"/>
    <p:sldId id="375" r:id="rId109"/>
    <p:sldId id="376" r:id="rId110"/>
    <p:sldId id="377" r:id="rId111"/>
    <p:sldId id="378" r:id="rId112"/>
    <p:sldId id="265" r:id="rId1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2A081-6597-6AFA-FDA0-228B2B6B465D}" name="Linda Bianco" initials="LB" userId="a4c1a1d36c77aa6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lo Bonitatibus" initials="MB" lastIdx="1" clrIdx="0">
    <p:extLst>
      <p:ext uri="{19B8F6BF-5375-455C-9EA6-DF929625EA0E}">
        <p15:presenceInfo xmlns:p15="http://schemas.microsoft.com/office/powerpoint/2012/main" userId="cdd0011a8d6e0a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600"/>
    <a:srgbClr val="76E3FF"/>
    <a:srgbClr val="CFD5EA"/>
    <a:srgbClr val="888C9A"/>
    <a:srgbClr val="E9EBF5"/>
    <a:srgbClr val="76777C"/>
    <a:srgbClr val="FFFFFF"/>
    <a:srgbClr val="4472C4"/>
    <a:srgbClr val="4A76C6"/>
    <a:srgbClr val="FF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4745" autoAdjust="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64"/>
    </p:cViewPr>
  </p:sorterViewPr>
  <p:notesViewPr>
    <p:cSldViewPr snapToGrid="0">
      <p:cViewPr varScale="1">
        <p:scale>
          <a:sx n="67" d="100"/>
          <a:sy n="67" d="100"/>
        </p:scale>
        <p:origin x="23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presProps" Target="presProps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viewProps" Target="viewProp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microsoft.com/office/2018/10/relationships/authors" Target="authors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brina.trivisonno\Documents\Sabrina\INCENTIVI%20ASSUNZ%20GIOVANI\gestione\file%20di%20lavoro\monitoraggio\DESTINATARI%20INCENTIV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Dotazione finanziaria</a:t>
            </a:r>
            <a:r>
              <a:rPr lang="it-IT" baseline="0"/>
              <a:t> e impegni attesi al 31.12.2025</a:t>
            </a:r>
            <a:endParaRPr lang="it-IT"/>
          </a:p>
        </c:rich>
      </c:tx>
      <c:layout>
        <c:manualLayout>
          <c:xMode val="edge"/>
          <c:yMode val="edge"/>
          <c:x val="0.27489105605393088"/>
          <c:y val="4.60962216887078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9318310495836987"/>
          <c:y val="7.6512728426116478E-2"/>
          <c:w val="0.50681689504163008"/>
          <c:h val="0.877144025200851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Foglio8!$D$18</c:f>
              <c:strCache>
                <c:ptCount val="1"/>
                <c:pt idx="0">
                  <c:v>Dotazione finanziaria Post RMT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28604261736469E-2"/>
                  <c:y val="1.613367759104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0-4879-984F-1BA3E494BAB3}"/>
                </c:ext>
              </c:extLst>
            </c:dLbl>
            <c:dLbl>
              <c:idx val="4"/>
              <c:layout>
                <c:manualLayout>
                  <c:x val="3.1154376535743135E-2"/>
                  <c:y val="-2.3048110844354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0-4879-984F-1BA3E494BAB3}"/>
                </c:ext>
              </c:extLst>
            </c:dLbl>
            <c:dLbl>
              <c:idx val="8"/>
              <c:layout>
                <c:manualLayout>
                  <c:x val="2.52202095765539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C0-4879-984F-1BA3E494BAB3}"/>
                </c:ext>
              </c:extLst>
            </c:dLbl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Foglio8!$C$19:$C$31</c:f>
              <c:strCache>
                <c:ptCount val="13"/>
                <c:pt idx="0">
                  <c:v>4.7 (g) - Promuovere l'apprendimento permanente</c:v>
                </c:pt>
                <c:pt idx="1">
                  <c:v>4.11 (k) - Migliorare l'accesso paritario e tempestivo a servizi di qualità, sostenibili e a prezzi accessibili</c:v>
                </c:pt>
                <c:pt idx="2">
                  <c:v>4.1 (4.a) - Migliorare l'accesso all'occupazione</c:v>
                </c:pt>
                <c:pt idx="3">
                  <c:v>4.6 (f) - Promuovere la parità di accesso e di completamento di un'istruzione e una formazione inclusive e di qualità</c:v>
                </c:pt>
                <c:pt idx="4">
                  <c:v>4.6 (4.f) - Promuovere la parità di accesso e di completamento di un'istruzione e una formazione inclusive e di qualità</c:v>
                </c:pt>
                <c:pt idx="5">
                  <c:v>4.3 (c) - Promuovere una partecipazione equilibrata al mercato del lavoro</c:v>
                </c:pt>
                <c:pt idx="6">
                  <c:v>4.12 (l) - Promuovere l'integrazione sociale delle persone a rischio di povertà o di esclusione sociale</c:v>
                </c:pt>
                <c:pt idx="7">
                  <c:v>4.4 (d) - Promuovere l'adattamento dei lavoratori, delle imprese e degli imprenditori ai cambiamenti</c:v>
                </c:pt>
                <c:pt idx="8">
                  <c:v>AT - Assistenza Tecnica</c:v>
                </c:pt>
                <c:pt idx="9">
                  <c:v>4.1 (a) - Migliorare l'accesso all'occupazione</c:v>
                </c:pt>
                <c:pt idx="10">
                  <c:v>4.5 (s) - Interventi in ambito Regolamento STEP</c:v>
                </c:pt>
                <c:pt idx="11">
                  <c:v>4.7 (p) - Protezione civile e cibersicurezza</c:v>
                </c:pt>
                <c:pt idx="12">
                  <c:v>4.8 (h) - Incentivare l'inclusione attiva</c:v>
                </c:pt>
              </c:strCache>
              <c:extLst/>
            </c:strRef>
          </c:cat>
          <c:val>
            <c:numRef>
              <c:f>Foglio8!$D$19:$D$31</c:f>
              <c:numCache>
                <c:formatCode>_(* #,##0.00_);_(* \(#,##0.00\);_(* "-"??_);_(@_)</c:formatCode>
                <c:ptCount val="13"/>
                <c:pt idx="0">
                  <c:v>37700000</c:v>
                </c:pt>
                <c:pt idx="1">
                  <c:v>75050000</c:v>
                </c:pt>
                <c:pt idx="2">
                  <c:v>47600000</c:v>
                </c:pt>
                <c:pt idx="3">
                  <c:v>49472479</c:v>
                </c:pt>
                <c:pt idx="4">
                  <c:v>32000000</c:v>
                </c:pt>
                <c:pt idx="5">
                  <c:v>25000000</c:v>
                </c:pt>
                <c:pt idx="6">
                  <c:v>26375000</c:v>
                </c:pt>
                <c:pt idx="7">
                  <c:v>21500000</c:v>
                </c:pt>
                <c:pt idx="8">
                  <c:v>16263658</c:v>
                </c:pt>
                <c:pt idx="9">
                  <c:v>25655318</c:v>
                </c:pt>
                <c:pt idx="10">
                  <c:v>25000000</c:v>
                </c:pt>
                <c:pt idx="11">
                  <c:v>16000000</c:v>
                </c:pt>
                <c:pt idx="12">
                  <c:v>8975000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3C0-4879-984F-1BA3E494BAB3}"/>
            </c:ext>
          </c:extLst>
        </c:ser>
        <c:ser>
          <c:idx val="1"/>
          <c:order val="1"/>
          <c:tx>
            <c:strRef>
              <c:f>Foglio8!$E$18</c:f>
              <c:strCache>
                <c:ptCount val="1"/>
                <c:pt idx="0">
                  <c:v>Impegni attesi al 31.12.2025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9670834795945842E-3"/>
                  <c:y val="-1.152405542217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0-4879-984F-1BA3E494BAB3}"/>
                </c:ext>
              </c:extLst>
            </c:dLbl>
            <c:dLbl>
              <c:idx val="1"/>
              <c:layout>
                <c:manualLayout>
                  <c:x val="1.4835417397972921E-3"/>
                  <c:y val="-9.2192443377415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0-4879-984F-1BA3E494BAB3}"/>
                </c:ext>
              </c:extLst>
            </c:dLbl>
            <c:dLbl>
              <c:idx val="2"/>
              <c:layout>
                <c:manualLayout>
                  <c:x val="0"/>
                  <c:y val="-9.2192443377415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C0-4879-984F-1BA3E494BAB3}"/>
                </c:ext>
              </c:extLst>
            </c:dLbl>
            <c:dLbl>
              <c:idx val="3"/>
              <c:layout>
                <c:manualLayout>
                  <c:x val="5.93416695918906E-3"/>
                  <c:y val="-6.9144332533062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C0-4879-984F-1BA3E494BAB3}"/>
                </c:ext>
              </c:extLst>
            </c:dLbl>
            <c:dLbl>
              <c:idx val="4"/>
              <c:layout>
                <c:manualLayout>
                  <c:x val="0"/>
                  <c:y val="-1.152405542217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0-4879-984F-1BA3E494BAB3}"/>
                </c:ext>
              </c:extLst>
            </c:dLbl>
            <c:dLbl>
              <c:idx val="5"/>
              <c:layout>
                <c:manualLayout>
                  <c:x val="-4.4506252193918768E-3"/>
                  <c:y val="-1.613367759104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0-4879-984F-1BA3E494BAB3}"/>
                </c:ext>
              </c:extLst>
            </c:dLbl>
            <c:dLbl>
              <c:idx val="6"/>
              <c:layout>
                <c:manualLayout>
                  <c:x val="-2.9670834795945842E-3"/>
                  <c:y val="-2.3048110844354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C0-4879-984F-1BA3E494BAB3}"/>
                </c:ext>
              </c:extLst>
            </c:dLbl>
            <c:dLbl>
              <c:idx val="7"/>
              <c:layout>
                <c:manualLayout>
                  <c:x val="-2.9670834795945842E-3"/>
                  <c:y val="-9.2192443377415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C0-4879-984F-1BA3E494BAB3}"/>
                </c:ext>
              </c:extLst>
            </c:dLbl>
            <c:dLbl>
              <c:idx val="9"/>
              <c:layout>
                <c:manualLayout>
                  <c:x val="-1.4835417397972921E-3"/>
                  <c:y val="-9.2192443377415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C0-4879-984F-1BA3E494BA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C0-4879-984F-1BA3E494BA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C0-4879-984F-1BA3E494BA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C0-4879-984F-1BA3E494BAB3}"/>
                </c:ext>
              </c:extLst>
            </c:dLbl>
            <c:spPr>
              <a:solidFill>
                <a:schemeClr val="lt1"/>
              </a:solidFill>
              <a:ln w="190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Foglio8!$C$19:$C$31</c:f>
              <c:strCache>
                <c:ptCount val="13"/>
                <c:pt idx="0">
                  <c:v>4.7 (g) - Promuovere l'apprendimento permanente</c:v>
                </c:pt>
                <c:pt idx="1">
                  <c:v>4.11 (k) - Migliorare l'accesso paritario e tempestivo a servizi di qualità, sostenibili e a prezzi accessibili</c:v>
                </c:pt>
                <c:pt idx="2">
                  <c:v>4.1 (4.a) - Migliorare l'accesso all'occupazione</c:v>
                </c:pt>
                <c:pt idx="3">
                  <c:v>4.6 (f) - Promuovere la parità di accesso e di completamento di un'istruzione e una formazione inclusive e di qualità</c:v>
                </c:pt>
                <c:pt idx="4">
                  <c:v>4.6 (4.f) - Promuovere la parità di accesso e di completamento di un'istruzione e una formazione inclusive e di qualità</c:v>
                </c:pt>
                <c:pt idx="5">
                  <c:v>4.3 (c) - Promuovere una partecipazione equilibrata al mercato del lavoro</c:v>
                </c:pt>
                <c:pt idx="6">
                  <c:v>4.12 (l) - Promuovere l'integrazione sociale delle persone a rischio di povertà o di esclusione sociale</c:v>
                </c:pt>
                <c:pt idx="7">
                  <c:v>4.4 (d) - Promuovere l'adattamento dei lavoratori, delle imprese e degli imprenditori ai cambiamenti</c:v>
                </c:pt>
                <c:pt idx="8">
                  <c:v>AT - Assistenza Tecnica</c:v>
                </c:pt>
                <c:pt idx="9">
                  <c:v>4.1 (a) - Migliorare l'accesso all'occupazione</c:v>
                </c:pt>
                <c:pt idx="10">
                  <c:v>4.5 (s) - Interventi in ambito Regolamento STEP</c:v>
                </c:pt>
                <c:pt idx="11">
                  <c:v>4.7 (p) - Protezione civile e cibersicurezza</c:v>
                </c:pt>
                <c:pt idx="12">
                  <c:v>4.8 (h) - Incentivare l'inclusione attiva</c:v>
                </c:pt>
              </c:strCache>
              <c:extLst/>
            </c:strRef>
          </c:cat>
          <c:val>
            <c:numRef>
              <c:f>Foglio8!$E$19:$E$31</c:f>
              <c:numCache>
                <c:formatCode>_(* #,##0.00_);_(* \(#,##0.00\);_(* "-"??_);_(@_)</c:formatCode>
                <c:ptCount val="13"/>
                <c:pt idx="0">
                  <c:v>31254863.48</c:v>
                </c:pt>
                <c:pt idx="1">
                  <c:v>24378022.350000001</c:v>
                </c:pt>
                <c:pt idx="2">
                  <c:v>23399890.059999999</c:v>
                </c:pt>
                <c:pt idx="3">
                  <c:v>23231632.84</c:v>
                </c:pt>
                <c:pt idx="4">
                  <c:v>14606423.699999999</c:v>
                </c:pt>
                <c:pt idx="5">
                  <c:v>10542904.380000001</c:v>
                </c:pt>
                <c:pt idx="6">
                  <c:v>9372600</c:v>
                </c:pt>
                <c:pt idx="7">
                  <c:v>7684101.46</c:v>
                </c:pt>
                <c:pt idx="8">
                  <c:v>7244213.4000000004</c:v>
                </c:pt>
                <c:pt idx="9">
                  <c:v>5759000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33C0-4879-984F-1BA3E494B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53484431"/>
        <c:axId val="853485871"/>
      </c:barChart>
      <c:catAx>
        <c:axId val="85348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3485871"/>
        <c:crosses val="autoZero"/>
        <c:auto val="1"/>
        <c:lblAlgn val="ctr"/>
        <c:lblOffset val="100"/>
        <c:noMultiLvlLbl val="0"/>
      </c:catAx>
      <c:valAx>
        <c:axId val="853485871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85348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3667396950796"/>
          <c:y val="0.27216334468377174"/>
          <c:w val="0.21994884701355455"/>
          <c:h val="0.16095091561236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Spesa certificata al 28.01.25 e prevista al 31.12.25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3568085695334602"/>
          <c:y val="9.5958772923915428E-2"/>
          <c:w val="0.56431918575753204"/>
          <c:h val="0.80760804182012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Foglio8!$D$1</c:f>
              <c:strCache>
                <c:ptCount val="1"/>
                <c:pt idx="0">
                  <c:v>Certificazioni al 28.11.2025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1095931652761386"/>
                  <c:y val="1.316542953094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70-40EF-B602-C6157BE21088}"/>
                </c:ext>
              </c:extLst>
            </c:dLbl>
            <c:dLbl>
              <c:idx val="1"/>
              <c:layout>
                <c:manualLayout>
                  <c:x val="1.5471588131432344E-2"/>
                  <c:y val="1.067265306524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69-4972-A550-A640A23D85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69-4972-A550-A640A23D857F}"/>
                </c:ext>
              </c:extLst>
            </c:dLbl>
            <c:dLbl>
              <c:idx val="3"/>
              <c:layout>
                <c:manualLayout>
                  <c:x val="-9.5728500552173289E-17"/>
                  <c:y val="1.316542953094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69-4972-A550-A640A23D857F}"/>
                </c:ext>
              </c:extLst>
            </c:dLbl>
            <c:dLbl>
              <c:idx val="4"/>
              <c:layout>
                <c:manualLayout>
                  <c:x val="-1.4971747260271086E-2"/>
                  <c:y val="1.640288121797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69-4972-A550-A640A23D857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69-4972-A550-A640A23D857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69-4972-A550-A640A23D857F}"/>
                </c:ext>
              </c:extLst>
            </c:dLbl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Foglio8!$C$2:$C$9</c:f>
              <c:strCache>
                <c:ptCount val="8"/>
                <c:pt idx="0">
                  <c:v>4.6 (4.f) - Promuovere la parità di accesso e di completamento di un'istruzione e una formazione inclusive e di qualità</c:v>
                </c:pt>
                <c:pt idx="1">
                  <c:v>4.1 (4.a) - Migliorare l'accesso all'occupazione</c:v>
                </c:pt>
                <c:pt idx="2">
                  <c:v>4.3 (c) - Promuovere una partecipazione equilibrata al mercato del lavoro</c:v>
                </c:pt>
                <c:pt idx="3">
                  <c:v>4.4 (d) - Promuovere l'adattamento dei lavoratori, delle imprese e degli imprenditori ai cambiamenti</c:v>
                </c:pt>
                <c:pt idx="4">
                  <c:v>4.1 (a) - Migliorare l'accesso all'occupazione</c:v>
                </c:pt>
                <c:pt idx="5">
                  <c:v>4.6 (f) - Promuovere la parità di accesso e di completamento di un'istruzione e una formazione inclusive e di qualità</c:v>
                </c:pt>
                <c:pt idx="6">
                  <c:v>AT - Assistenza Tecnica</c:v>
                </c:pt>
                <c:pt idx="7">
                  <c:v>4.7 (g) - Promuovere l'apprendimento permanente</c:v>
                </c:pt>
              </c:strCache>
            </c:strRef>
          </c:cat>
          <c:val>
            <c:numRef>
              <c:f>Foglio8!$D$2:$D$9</c:f>
              <c:numCache>
                <c:formatCode>_(* #,##0.00_);_(* \(#,##0.00\);_(* "-"??_);_(@_)</c:formatCode>
                <c:ptCount val="8"/>
                <c:pt idx="0">
                  <c:v>10853211.98</c:v>
                </c:pt>
                <c:pt idx="1">
                  <c:v>1718000</c:v>
                </c:pt>
                <c:pt idx="2">
                  <c:v>0</c:v>
                </c:pt>
                <c:pt idx="3">
                  <c:v>1881000</c:v>
                </c:pt>
                <c:pt idx="4">
                  <c:v>1787500</c:v>
                </c:pt>
                <c:pt idx="5">
                  <c:v>1590287.81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69-4972-A550-A640A23D857F}"/>
            </c:ext>
          </c:extLst>
        </c:ser>
        <c:ser>
          <c:idx val="1"/>
          <c:order val="1"/>
          <c:tx>
            <c:strRef>
              <c:f>Foglio8!$E$1</c:f>
              <c:strCache>
                <c:ptCount val="1"/>
                <c:pt idx="0">
                  <c:v>Certificazioni attese al 31.12.2025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24672130380845883"/>
                  <c:y val="-7.8992577185700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0-40EF-B602-C6157BE21088}"/>
                </c:ext>
              </c:extLst>
            </c:dLbl>
            <c:dLbl>
              <c:idx val="4"/>
              <c:layout>
                <c:manualLayout>
                  <c:x val="-3.5017814649322819E-2"/>
                  <c:y val="-1.2260021172498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70-40EF-B602-C6157BE21088}"/>
                </c:ext>
              </c:extLst>
            </c:dLbl>
            <c:dLbl>
              <c:idx val="5"/>
              <c:layout>
                <c:manualLayout>
                  <c:x val="0"/>
                  <c:y val="-2.106468724951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0-40EF-B602-C6157BE21088}"/>
                </c:ext>
              </c:extLst>
            </c:dLbl>
            <c:spPr>
              <a:solidFill>
                <a:schemeClr val="lt1"/>
              </a:solidFill>
              <a:ln w="190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Foglio8!$C$2:$C$9</c:f>
              <c:strCache>
                <c:ptCount val="8"/>
                <c:pt idx="0">
                  <c:v>4.6 (4.f) - Promuovere la parità di accesso e di completamento di un'istruzione e una formazione inclusive e di qualità</c:v>
                </c:pt>
                <c:pt idx="1">
                  <c:v>4.1 (4.a) - Migliorare l'accesso all'occupazione</c:v>
                </c:pt>
                <c:pt idx="2">
                  <c:v>4.3 (c) - Promuovere una partecipazione equilibrata al mercato del lavoro</c:v>
                </c:pt>
                <c:pt idx="3">
                  <c:v>4.4 (d) - Promuovere l'adattamento dei lavoratori, delle imprese e degli imprenditori ai cambiamenti</c:v>
                </c:pt>
                <c:pt idx="4">
                  <c:v>4.1 (a) - Migliorare l'accesso all'occupazione</c:v>
                </c:pt>
                <c:pt idx="5">
                  <c:v>4.6 (f) - Promuovere la parità di accesso e di completamento di un'istruzione e una formazione inclusive e di qualità</c:v>
                </c:pt>
                <c:pt idx="6">
                  <c:v>AT - Assistenza Tecnica</c:v>
                </c:pt>
                <c:pt idx="7">
                  <c:v>4.7 (g) - Promuovere l'apprendimento permanente</c:v>
                </c:pt>
              </c:strCache>
            </c:strRef>
          </c:cat>
          <c:val>
            <c:numRef>
              <c:f>Foglio8!$E$2:$E$9</c:f>
              <c:numCache>
                <c:formatCode>_(* #,##0.00_);_(* \(#,##0.00\);_(* "-"??_);_(@_)</c:formatCode>
                <c:ptCount val="8"/>
                <c:pt idx="0">
                  <c:v>14361643.33</c:v>
                </c:pt>
                <c:pt idx="1">
                  <c:v>5073818.67</c:v>
                </c:pt>
                <c:pt idx="2">
                  <c:v>3000000</c:v>
                </c:pt>
                <c:pt idx="3">
                  <c:v>2236663.84</c:v>
                </c:pt>
                <c:pt idx="4">
                  <c:v>2083134.21</c:v>
                </c:pt>
                <c:pt idx="5">
                  <c:v>1782667.81</c:v>
                </c:pt>
                <c:pt idx="6">
                  <c:v>1113733.5170491806</c:v>
                </c:pt>
                <c:pt idx="7">
                  <c:v>1011737.4199999999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69-4972-A550-A640A23D8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53484431"/>
        <c:axId val="853485871"/>
      </c:barChart>
      <c:catAx>
        <c:axId val="85348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3485871"/>
        <c:crosses val="autoZero"/>
        <c:auto val="1"/>
        <c:lblAlgn val="ctr"/>
        <c:lblOffset val="100"/>
        <c:noMultiLvlLbl val="0"/>
      </c:catAx>
      <c:valAx>
        <c:axId val="853485871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85348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21236315933645"/>
          <c:y val="0.13387472945512391"/>
          <c:w val="0.21994884701355455"/>
          <c:h val="0.16095091561236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Indicatori di output valori aggregati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Foglio15!$C$1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00863D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90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Foglio15!$A$2:$B$7</c:f>
              <c:multiLvlStrCache>
                <c:ptCount val="6"/>
                <c:lvl>
                  <c:pt idx="0">
                    <c:v>Partecipanti titolari di un diploma di istruzione secondaria superiore o di un diploma di istruzione post secondaria</c:v>
                  </c:pt>
                  <c:pt idx="1">
                    <c:v>Lavoratori dipendenti, compresi i lavoratori autonomi</c:v>
                  </c:pt>
                  <c:pt idx="2">
                    <c:v>Disoccupati, compresi i disoccupati di lungo periodo</c:v>
                  </c:pt>
                  <c:pt idx="3">
                    <c:v>Numero di giovani di età compresa tra i 18 e i 29 anni</c:v>
                  </c:pt>
                  <c:pt idx="4">
                    <c:v>Partecipanti con disabilità</c:v>
                  </c:pt>
                  <c:pt idx="5">
                    <c:v>Partecipanti titolari di un diploma di istruzione terziaria</c:v>
                  </c:pt>
                </c:lvl>
                <c:lvl>
                  <c:pt idx="0">
                    <c:v>EECO10</c:v>
                  </c:pt>
                  <c:pt idx="1">
                    <c:v>EECO05</c:v>
                  </c:pt>
                  <c:pt idx="2">
                    <c:v>EECO02</c:v>
                  </c:pt>
                  <c:pt idx="3">
                    <c:v>EECO07</c:v>
                  </c:pt>
                  <c:pt idx="4">
                    <c:v>EECO12</c:v>
                  </c:pt>
                  <c:pt idx="5">
                    <c:v>EECO11</c:v>
                  </c:pt>
                </c:lvl>
              </c:multiLvlStrCache>
            </c:multiLvlStrRef>
          </c:cat>
          <c:val>
            <c:numRef>
              <c:f>Foglio15!$C$2:$C$7</c:f>
              <c:numCache>
                <c:formatCode>0</c:formatCode>
                <c:ptCount val="6"/>
                <c:pt idx="0">
                  <c:v>1815</c:v>
                </c:pt>
                <c:pt idx="1">
                  <c:v>1593</c:v>
                </c:pt>
                <c:pt idx="2">
                  <c:v>1419</c:v>
                </c:pt>
                <c:pt idx="3">
                  <c:v>474</c:v>
                </c:pt>
                <c:pt idx="4">
                  <c:v>356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6-42B4-8283-C3BFC1651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9318735"/>
        <c:axId val="331003951"/>
      </c:barChart>
      <c:catAx>
        <c:axId val="1029318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1003951"/>
        <c:crosses val="autoZero"/>
        <c:auto val="1"/>
        <c:lblAlgn val="ctr"/>
        <c:lblOffset val="100"/>
        <c:noMultiLvlLbl val="0"/>
      </c:catAx>
      <c:valAx>
        <c:axId val="331003951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02931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def!$B$76:$B$77</c:f>
              <c:strCache>
                <c:ptCount val="2"/>
                <c:pt idx="0">
                  <c:v>Genere</c:v>
                </c:pt>
                <c:pt idx="1">
                  <c:v>Femminile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def!$A$78:$A$81</c:f>
              <c:strCache>
                <c:ptCount val="4"/>
                <c:pt idx="0">
                  <c:v>18-29 anni</c:v>
                </c:pt>
                <c:pt idx="1">
                  <c:v>30-35 anni</c:v>
                </c:pt>
                <c:pt idx="2">
                  <c:v>36-49 anni</c:v>
                </c:pt>
                <c:pt idx="3">
                  <c:v>over 50 anni</c:v>
                </c:pt>
              </c:strCache>
            </c:strRef>
          </c:cat>
          <c:val>
            <c:numRef>
              <c:f>def!$B$78:$B$81</c:f>
              <c:numCache>
                <c:formatCode>General</c:formatCode>
                <c:ptCount val="4"/>
                <c:pt idx="0">
                  <c:v>159</c:v>
                </c:pt>
                <c:pt idx="1">
                  <c:v>132</c:v>
                </c:pt>
                <c:pt idx="2">
                  <c:v>202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5-4D60-A079-91B5EEB3D4B3}"/>
            </c:ext>
          </c:extLst>
        </c:ser>
        <c:ser>
          <c:idx val="1"/>
          <c:order val="1"/>
          <c:tx>
            <c:strRef>
              <c:f>def!$C$76:$C$77</c:f>
              <c:strCache>
                <c:ptCount val="2"/>
                <c:pt idx="0">
                  <c:v>Genere</c:v>
                </c:pt>
                <c:pt idx="1">
                  <c:v>Maschile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def!$A$78:$A$81</c:f>
              <c:strCache>
                <c:ptCount val="4"/>
                <c:pt idx="0">
                  <c:v>18-29 anni</c:v>
                </c:pt>
                <c:pt idx="1">
                  <c:v>30-35 anni</c:v>
                </c:pt>
                <c:pt idx="2">
                  <c:v>36-49 anni</c:v>
                </c:pt>
                <c:pt idx="3">
                  <c:v>over 50 anni</c:v>
                </c:pt>
              </c:strCache>
            </c:strRef>
          </c:cat>
          <c:val>
            <c:numRef>
              <c:f>def!$C$78:$C$81</c:f>
              <c:numCache>
                <c:formatCode>General</c:formatCode>
                <c:ptCount val="4"/>
                <c:pt idx="0">
                  <c:v>375</c:v>
                </c:pt>
                <c:pt idx="1">
                  <c:v>253</c:v>
                </c:pt>
                <c:pt idx="2">
                  <c:v>374</c:v>
                </c:pt>
                <c:pt idx="3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5-4D60-A079-91B5EEB3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527808"/>
        <c:axId val="86795392"/>
      </c:barChart>
      <c:catAx>
        <c:axId val="895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795392"/>
        <c:crosses val="autoZero"/>
        <c:auto val="1"/>
        <c:lblAlgn val="ctr"/>
        <c:lblOffset val="100"/>
        <c:noMultiLvlLbl val="0"/>
      </c:catAx>
      <c:valAx>
        <c:axId val="8679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52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962A3-36E2-524B-9AEA-9D60FCBA0A4E}" type="doc">
      <dgm:prSet loTypeId="urn:microsoft.com/office/officeart/2009/3/layout/RandomtoResultProcess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F31F74F4-513F-9F49-B220-0C57315BA991}">
      <dgm:prSet phldrT="[Testo]" custT="1"/>
      <dgm:spPr/>
      <dgm:t>
        <a:bodyPr/>
        <a:lstStyle/>
        <a:p>
          <a:r>
            <a:rPr lang="it-IT" sz="1400" b="1" dirty="0"/>
            <a:t>PICCOLE, MEDIE E GRANDI IMPRESE AVENTI SEDE OPERATIVA NEL TERRITORIO ABRUZZESE</a:t>
          </a:r>
        </a:p>
      </dgm:t>
    </dgm:pt>
    <dgm:pt modelId="{E27B1805-C391-7445-89B4-2F456E130066}" type="parTrans" cxnId="{D3775D9B-932F-A549-AC3A-2C3E2DF48E08}">
      <dgm:prSet/>
      <dgm:spPr/>
      <dgm:t>
        <a:bodyPr/>
        <a:lstStyle/>
        <a:p>
          <a:endParaRPr lang="it-IT"/>
        </a:p>
      </dgm:t>
    </dgm:pt>
    <dgm:pt modelId="{0B35774B-FC4F-864A-8172-0BBE44EDDD8A}" type="sibTrans" cxnId="{D3775D9B-932F-A549-AC3A-2C3E2DF48E08}">
      <dgm:prSet/>
      <dgm:spPr/>
      <dgm:t>
        <a:bodyPr/>
        <a:lstStyle/>
        <a:p>
          <a:endParaRPr lang="it-IT"/>
        </a:p>
      </dgm:t>
    </dgm:pt>
    <dgm:pt modelId="{9C403731-4050-034C-839D-9F5506771888}">
      <dgm:prSet phldrT="[Testo]" phldr="1"/>
      <dgm:spPr/>
      <dgm:t>
        <a:bodyPr/>
        <a:lstStyle/>
        <a:p>
          <a:endParaRPr lang="it-IT" b="1" dirty="0"/>
        </a:p>
      </dgm:t>
    </dgm:pt>
    <dgm:pt modelId="{A795EFF7-B272-EA4F-9914-BAE06B1AAE85}" type="parTrans" cxnId="{E2C5F5C0-DC23-D54D-B3DC-33B926206145}">
      <dgm:prSet/>
      <dgm:spPr/>
      <dgm:t>
        <a:bodyPr/>
        <a:lstStyle/>
        <a:p>
          <a:endParaRPr lang="it-IT"/>
        </a:p>
      </dgm:t>
    </dgm:pt>
    <dgm:pt modelId="{9986985C-AAE9-2745-B3AF-D44685098C4E}" type="sibTrans" cxnId="{E2C5F5C0-DC23-D54D-B3DC-33B926206145}">
      <dgm:prSet/>
      <dgm:spPr/>
      <dgm:t>
        <a:bodyPr/>
        <a:lstStyle/>
        <a:p>
          <a:endParaRPr lang="it-IT"/>
        </a:p>
      </dgm:t>
    </dgm:pt>
    <dgm:pt modelId="{B2C6E80F-752D-CE4A-9B46-BC5E95253C2B}">
      <dgm:prSet phldrT="[Testo]"/>
      <dgm:spPr/>
      <dgm:t>
        <a:bodyPr/>
        <a:lstStyle/>
        <a:p>
          <a:r>
            <a:rPr lang="it-IT" b="1" dirty="0"/>
            <a:t>PIANO AZIENDALE DI SVILUPPO O  DI RICONVERSIONE TECONOLOGICA O ORGANIZZATIVA</a:t>
          </a:r>
        </a:p>
      </dgm:t>
    </dgm:pt>
    <dgm:pt modelId="{BCBDD049-A427-5D4F-9600-95F1B8A6771A}" type="parTrans" cxnId="{65E0141F-55BD-644C-B85B-F91934D02B07}">
      <dgm:prSet/>
      <dgm:spPr/>
      <dgm:t>
        <a:bodyPr/>
        <a:lstStyle/>
        <a:p>
          <a:endParaRPr lang="it-IT"/>
        </a:p>
      </dgm:t>
    </dgm:pt>
    <dgm:pt modelId="{ACB9E2D8-2231-1F48-906C-910823D99E4A}" type="sibTrans" cxnId="{65E0141F-55BD-644C-B85B-F91934D02B07}">
      <dgm:prSet/>
      <dgm:spPr/>
      <dgm:t>
        <a:bodyPr/>
        <a:lstStyle/>
        <a:p>
          <a:endParaRPr lang="it-IT"/>
        </a:p>
      </dgm:t>
    </dgm:pt>
    <dgm:pt modelId="{CD465B41-15EB-E646-BDF7-69B8AEBDDC04}">
      <dgm:prSet phldrT="[Testo]" custT="1"/>
      <dgm:spPr/>
      <dgm:t>
        <a:bodyPr/>
        <a:lstStyle/>
        <a:p>
          <a:endParaRPr lang="it-IT" sz="1600" b="1" dirty="0"/>
        </a:p>
        <a:p>
          <a:r>
            <a:rPr lang="it-IT" sz="1600" b="1" dirty="0"/>
            <a:t> </a:t>
          </a:r>
          <a:r>
            <a:rPr lang="it-IT" sz="1600" b="1" cap="small" baseline="0" dirty="0"/>
            <a:t>Analisi dei fabbisogni occupazionali</a:t>
          </a:r>
        </a:p>
        <a:p>
          <a:r>
            <a:rPr lang="it-IT" sz="1600" b="1" cap="small" baseline="0" dirty="0"/>
            <a:t>Placement</a:t>
          </a:r>
        </a:p>
        <a:p>
          <a:r>
            <a:rPr lang="it-IT" sz="1600" b="1" cap="small" baseline="0" dirty="0"/>
            <a:t>Brevi percorsi formativi</a:t>
          </a:r>
        </a:p>
        <a:p>
          <a:r>
            <a:rPr lang="it-IT" sz="1600" b="1" cap="small" baseline="0" dirty="0"/>
            <a:t>Tirocini extracurriculari</a:t>
          </a:r>
        </a:p>
        <a:p>
          <a:r>
            <a:rPr lang="it-IT" sz="1600" b="1" cap="small" baseline="0" dirty="0"/>
            <a:t>Incentivi assunzionali</a:t>
          </a:r>
          <a:endParaRPr lang="it-IT" sz="1600" dirty="0"/>
        </a:p>
      </dgm:t>
    </dgm:pt>
    <dgm:pt modelId="{F714CE64-D2FF-994E-A551-FA53ED94A61B}" type="parTrans" cxnId="{B0B737C4-1B3E-FB48-B84F-A89AE04DDD6B}">
      <dgm:prSet/>
      <dgm:spPr/>
      <dgm:t>
        <a:bodyPr/>
        <a:lstStyle/>
        <a:p>
          <a:endParaRPr lang="it-IT"/>
        </a:p>
      </dgm:t>
    </dgm:pt>
    <dgm:pt modelId="{B9AA38AA-E107-E24E-B597-EE80B7BF1E21}" type="sibTrans" cxnId="{B0B737C4-1B3E-FB48-B84F-A89AE04DDD6B}">
      <dgm:prSet/>
      <dgm:spPr/>
      <dgm:t>
        <a:bodyPr/>
        <a:lstStyle/>
        <a:p>
          <a:endParaRPr lang="it-IT"/>
        </a:p>
      </dgm:t>
    </dgm:pt>
    <dgm:pt modelId="{1CD63D15-93F3-AD4A-80CB-C21B4315FA6A}">
      <dgm:prSet phldrT="[Testo]" phldr="1" custT="1"/>
      <dgm:spPr/>
      <dgm:t>
        <a:bodyPr/>
        <a:lstStyle/>
        <a:p>
          <a:pPr algn="ctr"/>
          <a:endParaRPr lang="it-IT" sz="1400" b="1" dirty="0"/>
        </a:p>
      </dgm:t>
    </dgm:pt>
    <dgm:pt modelId="{E76F6F53-3AE9-ED46-BA50-A5C03388F212}" type="parTrans" cxnId="{0BF384A5-0D79-CB49-A9DE-505AB5CDE7F5}">
      <dgm:prSet/>
      <dgm:spPr/>
      <dgm:t>
        <a:bodyPr/>
        <a:lstStyle/>
        <a:p>
          <a:endParaRPr lang="it-IT"/>
        </a:p>
      </dgm:t>
    </dgm:pt>
    <dgm:pt modelId="{6C5D52E1-E6C4-CE4C-B402-5187E5DB31DC}" type="sibTrans" cxnId="{0BF384A5-0D79-CB49-A9DE-505AB5CDE7F5}">
      <dgm:prSet/>
      <dgm:spPr/>
      <dgm:t>
        <a:bodyPr/>
        <a:lstStyle/>
        <a:p>
          <a:endParaRPr lang="it-IT"/>
        </a:p>
      </dgm:t>
    </dgm:pt>
    <dgm:pt modelId="{CF5175CB-8763-5145-8254-F21827C28471}">
      <dgm:prSet phldrT="[Testo]"/>
      <dgm:spPr/>
      <dgm:t>
        <a:bodyPr/>
        <a:lstStyle/>
        <a:p>
          <a:r>
            <a:rPr lang="it-IT" b="1" dirty="0"/>
            <a:t>INCENTIVI ASSUNZIONALI</a:t>
          </a:r>
          <a:endParaRPr lang="it-IT" dirty="0"/>
        </a:p>
      </dgm:t>
    </dgm:pt>
    <dgm:pt modelId="{A93EB9A2-3765-0F45-82D7-8A0E896276ED}" type="parTrans" cxnId="{D30961A9-DBDF-3344-B3FE-C62E8A62FE76}">
      <dgm:prSet/>
      <dgm:spPr/>
      <dgm:t>
        <a:bodyPr/>
        <a:lstStyle/>
        <a:p>
          <a:endParaRPr lang="it-IT"/>
        </a:p>
      </dgm:t>
    </dgm:pt>
    <dgm:pt modelId="{03BCEFD2-4067-FC47-8696-E5CC1BF6B7FC}" type="sibTrans" cxnId="{D30961A9-DBDF-3344-B3FE-C62E8A62FE76}">
      <dgm:prSet/>
      <dgm:spPr/>
      <dgm:t>
        <a:bodyPr/>
        <a:lstStyle/>
        <a:p>
          <a:endParaRPr lang="it-IT"/>
        </a:p>
      </dgm:t>
    </dgm:pt>
    <dgm:pt modelId="{D8B3E8EB-BA32-6149-8932-B6011239D03D}">
      <dgm:prSet phldrT="[Testo]" phldr="1"/>
      <dgm:spPr/>
      <dgm:t>
        <a:bodyPr/>
        <a:lstStyle/>
        <a:p>
          <a:pPr algn="ctr"/>
          <a:endParaRPr lang="it-IT" b="1"/>
        </a:p>
      </dgm:t>
    </dgm:pt>
    <dgm:pt modelId="{E644DACD-8167-454D-9A7E-B67C0D4CAF58}" type="parTrans" cxnId="{6BF04BBF-E8A6-5E4D-AA5A-C4CE48F5823B}">
      <dgm:prSet/>
      <dgm:spPr/>
      <dgm:t>
        <a:bodyPr/>
        <a:lstStyle/>
        <a:p>
          <a:endParaRPr lang="it-IT"/>
        </a:p>
      </dgm:t>
    </dgm:pt>
    <dgm:pt modelId="{A48DA696-F63D-BA4E-AC41-2F15376C190A}" type="sibTrans" cxnId="{6BF04BBF-E8A6-5E4D-AA5A-C4CE48F5823B}">
      <dgm:prSet/>
      <dgm:spPr/>
      <dgm:t>
        <a:bodyPr/>
        <a:lstStyle/>
        <a:p>
          <a:endParaRPr lang="it-IT"/>
        </a:p>
      </dgm:t>
    </dgm:pt>
    <dgm:pt modelId="{1F14F611-9304-0E47-A429-D451C99140F5}">
      <dgm:prSet phldrT="[Testo]" phldr="1"/>
      <dgm:spPr/>
      <dgm:t>
        <a:bodyPr/>
        <a:lstStyle/>
        <a:p>
          <a:pPr algn="ctr"/>
          <a:endParaRPr lang="it-IT" b="1"/>
        </a:p>
      </dgm:t>
    </dgm:pt>
    <dgm:pt modelId="{E0C8F2C4-8382-6B4C-905A-BA48EA876933}" type="parTrans" cxnId="{0ECE7CE0-66E6-2344-8F4A-6154A909BBDB}">
      <dgm:prSet/>
      <dgm:spPr/>
      <dgm:t>
        <a:bodyPr/>
        <a:lstStyle/>
        <a:p>
          <a:endParaRPr lang="it-IT"/>
        </a:p>
      </dgm:t>
    </dgm:pt>
    <dgm:pt modelId="{2D88D403-FB65-2644-8CFB-03F3ACC06DE0}" type="sibTrans" cxnId="{0ECE7CE0-66E6-2344-8F4A-6154A909BBDB}">
      <dgm:prSet/>
      <dgm:spPr/>
      <dgm:t>
        <a:bodyPr/>
        <a:lstStyle/>
        <a:p>
          <a:endParaRPr lang="it-IT"/>
        </a:p>
      </dgm:t>
    </dgm:pt>
    <dgm:pt modelId="{569F907A-6F8A-F641-B908-9B16D75695B3}">
      <dgm:prSet custT="1"/>
      <dgm:spPr/>
      <dgm:t>
        <a:bodyPr/>
        <a:lstStyle/>
        <a:p>
          <a:pPr algn="ctr"/>
          <a:r>
            <a:rPr lang="it-IT" sz="1400" b="1" dirty="0"/>
            <a:t>UNIVERSITÀ</a:t>
          </a:r>
        </a:p>
      </dgm:t>
    </dgm:pt>
    <dgm:pt modelId="{E78A2246-685B-D840-884E-42E99AD49F9A}" type="parTrans" cxnId="{B5EB8487-18A3-F34F-95CD-31D746401042}">
      <dgm:prSet/>
      <dgm:spPr/>
      <dgm:t>
        <a:bodyPr/>
        <a:lstStyle/>
        <a:p>
          <a:endParaRPr lang="it-IT"/>
        </a:p>
      </dgm:t>
    </dgm:pt>
    <dgm:pt modelId="{DC42F796-7B91-6344-84A5-61B3C647F6A7}" type="sibTrans" cxnId="{B5EB8487-18A3-F34F-95CD-31D746401042}">
      <dgm:prSet/>
      <dgm:spPr/>
      <dgm:t>
        <a:bodyPr/>
        <a:lstStyle/>
        <a:p>
          <a:endParaRPr lang="it-IT"/>
        </a:p>
      </dgm:t>
    </dgm:pt>
    <dgm:pt modelId="{6AC03F3E-CEC9-D34D-9552-766883B07EFA}">
      <dgm:prSet custT="1"/>
      <dgm:spPr/>
      <dgm:t>
        <a:bodyPr/>
        <a:lstStyle/>
        <a:p>
          <a:pPr algn="ctr"/>
          <a:r>
            <a:rPr lang="it-IT" sz="1400" b="1" dirty="0"/>
            <a:t>APL</a:t>
          </a:r>
        </a:p>
      </dgm:t>
    </dgm:pt>
    <dgm:pt modelId="{7BF31ACA-48CD-9441-8304-E2F85DAB15BF}" type="parTrans" cxnId="{0E286D14-B213-1749-BE96-51F1BAF681A6}">
      <dgm:prSet/>
      <dgm:spPr/>
      <dgm:t>
        <a:bodyPr/>
        <a:lstStyle/>
        <a:p>
          <a:endParaRPr lang="it-IT"/>
        </a:p>
      </dgm:t>
    </dgm:pt>
    <dgm:pt modelId="{0047F2C1-0F84-354C-B584-B0F25FB66F4D}" type="sibTrans" cxnId="{0E286D14-B213-1749-BE96-51F1BAF681A6}">
      <dgm:prSet/>
      <dgm:spPr/>
      <dgm:t>
        <a:bodyPr/>
        <a:lstStyle/>
        <a:p>
          <a:endParaRPr lang="it-IT"/>
        </a:p>
      </dgm:t>
    </dgm:pt>
    <dgm:pt modelId="{600A1F71-0E5E-9243-8CCA-036032491D6C}">
      <dgm:prSet custT="1"/>
      <dgm:spPr/>
      <dgm:t>
        <a:bodyPr/>
        <a:lstStyle/>
        <a:p>
          <a:pPr algn="ctr"/>
          <a:r>
            <a:rPr lang="it-IT" sz="1400" b="1" dirty="0"/>
            <a:t>ENTI DI FORMAZIONE</a:t>
          </a:r>
        </a:p>
      </dgm:t>
    </dgm:pt>
    <dgm:pt modelId="{1A5B2EA9-E7D2-524F-9A99-6D20538269FB}" type="parTrans" cxnId="{42729D33-1C6B-0247-91E9-80A9908A4B14}">
      <dgm:prSet/>
      <dgm:spPr/>
      <dgm:t>
        <a:bodyPr/>
        <a:lstStyle/>
        <a:p>
          <a:endParaRPr lang="it-IT"/>
        </a:p>
      </dgm:t>
    </dgm:pt>
    <dgm:pt modelId="{7E1E2F01-85F5-FC4F-83C6-316DE1BC1D3F}" type="sibTrans" cxnId="{42729D33-1C6B-0247-91E9-80A9908A4B14}">
      <dgm:prSet/>
      <dgm:spPr/>
      <dgm:t>
        <a:bodyPr/>
        <a:lstStyle/>
        <a:p>
          <a:endParaRPr lang="it-IT"/>
        </a:p>
      </dgm:t>
    </dgm:pt>
    <dgm:pt modelId="{D5CDD4B9-F8F9-BD4F-95BE-34EC28E2A0C4}">
      <dgm:prSet/>
      <dgm:spPr/>
      <dgm:t>
        <a:bodyPr/>
        <a:lstStyle/>
        <a:p>
          <a:pPr algn="ctr"/>
          <a:r>
            <a:rPr lang="it-IT" b="1" dirty="0"/>
            <a:t>NEI SUCCESSIVI 12/24  MESI  DALL’ISTANZA DI FINANZIAMENTO</a:t>
          </a:r>
        </a:p>
      </dgm:t>
    </dgm:pt>
    <dgm:pt modelId="{F9E6313D-358A-F64C-A99C-CBD3A77CB1D7}" type="parTrans" cxnId="{0816C0ED-A837-E343-8D0B-BFF27BD280CA}">
      <dgm:prSet/>
      <dgm:spPr/>
      <dgm:t>
        <a:bodyPr/>
        <a:lstStyle/>
        <a:p>
          <a:endParaRPr lang="it-IT"/>
        </a:p>
      </dgm:t>
    </dgm:pt>
    <dgm:pt modelId="{83A360F7-84BA-134D-9631-3CEABDACB504}" type="sibTrans" cxnId="{0816C0ED-A837-E343-8D0B-BFF27BD280CA}">
      <dgm:prSet/>
      <dgm:spPr/>
      <dgm:t>
        <a:bodyPr/>
        <a:lstStyle/>
        <a:p>
          <a:endParaRPr lang="it-IT"/>
        </a:p>
      </dgm:t>
    </dgm:pt>
    <dgm:pt modelId="{FECBE29C-5AFA-1640-B407-88BF016A0022}" type="pres">
      <dgm:prSet presAssocID="{F3E962A3-36E2-524B-9AEA-9D60FCBA0A4E}" presName="Name0" presStyleCnt="0">
        <dgm:presLayoutVars>
          <dgm:dir/>
          <dgm:animOne val="branch"/>
          <dgm:animLvl val="lvl"/>
        </dgm:presLayoutVars>
      </dgm:prSet>
      <dgm:spPr/>
    </dgm:pt>
    <dgm:pt modelId="{568E6D87-99D7-BE43-84B0-73F89920618F}" type="pres">
      <dgm:prSet presAssocID="{F31F74F4-513F-9F49-B220-0C57315BA991}" presName="chaos" presStyleCnt="0"/>
      <dgm:spPr/>
    </dgm:pt>
    <dgm:pt modelId="{B6DAFBE5-429B-7443-A31E-56AF8892880D}" type="pres">
      <dgm:prSet presAssocID="{F31F74F4-513F-9F49-B220-0C57315BA991}" presName="parTx1" presStyleLbl="revTx" presStyleIdx="0" presStyleCnt="5"/>
      <dgm:spPr/>
    </dgm:pt>
    <dgm:pt modelId="{A0297531-9FA7-494A-8F43-F43D70BAC7A1}" type="pres">
      <dgm:prSet presAssocID="{F31F74F4-513F-9F49-B220-0C57315BA991}" presName="desTx1" presStyleLbl="revTx" presStyleIdx="1" presStyleCnt="5">
        <dgm:presLayoutVars>
          <dgm:bulletEnabled val="1"/>
        </dgm:presLayoutVars>
      </dgm:prSet>
      <dgm:spPr/>
    </dgm:pt>
    <dgm:pt modelId="{F6BD2BFA-FEE4-284F-8EE2-495EF729EC14}" type="pres">
      <dgm:prSet presAssocID="{F31F74F4-513F-9F49-B220-0C57315BA991}" presName="c1" presStyleLbl="node1" presStyleIdx="0" presStyleCnt="19"/>
      <dgm:spPr/>
    </dgm:pt>
    <dgm:pt modelId="{F0F71B08-859B-E94A-BA85-31672EBCC61A}" type="pres">
      <dgm:prSet presAssocID="{F31F74F4-513F-9F49-B220-0C57315BA991}" presName="c2" presStyleLbl="node1" presStyleIdx="1" presStyleCnt="19"/>
      <dgm:spPr/>
    </dgm:pt>
    <dgm:pt modelId="{C9302A75-05F3-F745-8C50-8AF8C97A8150}" type="pres">
      <dgm:prSet presAssocID="{F31F74F4-513F-9F49-B220-0C57315BA991}" presName="c3" presStyleLbl="node1" presStyleIdx="2" presStyleCnt="19"/>
      <dgm:spPr/>
    </dgm:pt>
    <dgm:pt modelId="{0992826D-94DB-8343-BD9F-7C86EB4882EA}" type="pres">
      <dgm:prSet presAssocID="{F31F74F4-513F-9F49-B220-0C57315BA991}" presName="c4" presStyleLbl="node1" presStyleIdx="3" presStyleCnt="19"/>
      <dgm:spPr/>
    </dgm:pt>
    <dgm:pt modelId="{8ABA771A-2486-E246-A13E-83E2C61DC440}" type="pres">
      <dgm:prSet presAssocID="{F31F74F4-513F-9F49-B220-0C57315BA991}" presName="c5" presStyleLbl="node1" presStyleIdx="4" presStyleCnt="19"/>
      <dgm:spPr/>
    </dgm:pt>
    <dgm:pt modelId="{C5E2C973-F98B-C04F-B787-2C9ED4C2516E}" type="pres">
      <dgm:prSet presAssocID="{F31F74F4-513F-9F49-B220-0C57315BA991}" presName="c6" presStyleLbl="node1" presStyleIdx="5" presStyleCnt="19"/>
      <dgm:spPr/>
    </dgm:pt>
    <dgm:pt modelId="{5B8F6BFB-B13A-9747-8933-51866C3BD731}" type="pres">
      <dgm:prSet presAssocID="{F31F74F4-513F-9F49-B220-0C57315BA991}" presName="c7" presStyleLbl="node1" presStyleIdx="6" presStyleCnt="19"/>
      <dgm:spPr/>
    </dgm:pt>
    <dgm:pt modelId="{BEDD7A1B-1571-0042-9253-8702BBD2A964}" type="pres">
      <dgm:prSet presAssocID="{F31F74F4-513F-9F49-B220-0C57315BA991}" presName="c8" presStyleLbl="node1" presStyleIdx="7" presStyleCnt="19"/>
      <dgm:spPr/>
    </dgm:pt>
    <dgm:pt modelId="{509F55F5-EC33-FF48-BBD3-E311A32ED5C4}" type="pres">
      <dgm:prSet presAssocID="{F31F74F4-513F-9F49-B220-0C57315BA991}" presName="c9" presStyleLbl="node1" presStyleIdx="8" presStyleCnt="19"/>
      <dgm:spPr/>
    </dgm:pt>
    <dgm:pt modelId="{227FADC7-D02B-2342-88E8-943197213F73}" type="pres">
      <dgm:prSet presAssocID="{F31F74F4-513F-9F49-B220-0C57315BA991}" presName="c10" presStyleLbl="node1" presStyleIdx="9" presStyleCnt="19"/>
      <dgm:spPr/>
    </dgm:pt>
    <dgm:pt modelId="{FC7268F7-654C-8349-A339-4A2B399C3813}" type="pres">
      <dgm:prSet presAssocID="{F31F74F4-513F-9F49-B220-0C57315BA991}" presName="c11" presStyleLbl="node1" presStyleIdx="10" presStyleCnt="19"/>
      <dgm:spPr/>
    </dgm:pt>
    <dgm:pt modelId="{6AEBB525-D07D-864D-AA00-DDFC1D365B9C}" type="pres">
      <dgm:prSet presAssocID="{F31F74F4-513F-9F49-B220-0C57315BA991}" presName="c12" presStyleLbl="node1" presStyleIdx="11" presStyleCnt="19"/>
      <dgm:spPr/>
    </dgm:pt>
    <dgm:pt modelId="{24292569-B783-B64D-8EFE-C6321FB3429F}" type="pres">
      <dgm:prSet presAssocID="{F31F74F4-513F-9F49-B220-0C57315BA991}" presName="c13" presStyleLbl="node1" presStyleIdx="12" presStyleCnt="19"/>
      <dgm:spPr/>
    </dgm:pt>
    <dgm:pt modelId="{B0C233E0-8B0D-1549-8616-DAE9F27D28CC}" type="pres">
      <dgm:prSet presAssocID="{F31F74F4-513F-9F49-B220-0C57315BA991}" presName="c14" presStyleLbl="node1" presStyleIdx="13" presStyleCnt="19"/>
      <dgm:spPr/>
    </dgm:pt>
    <dgm:pt modelId="{64F253D9-0C22-2C40-95CE-01727DE705F8}" type="pres">
      <dgm:prSet presAssocID="{F31F74F4-513F-9F49-B220-0C57315BA991}" presName="c15" presStyleLbl="node1" presStyleIdx="14" presStyleCnt="19"/>
      <dgm:spPr/>
    </dgm:pt>
    <dgm:pt modelId="{49826696-F80D-FD40-93C7-914F5DE37D54}" type="pres">
      <dgm:prSet presAssocID="{F31F74F4-513F-9F49-B220-0C57315BA991}" presName="c16" presStyleLbl="node1" presStyleIdx="15" presStyleCnt="19"/>
      <dgm:spPr/>
    </dgm:pt>
    <dgm:pt modelId="{C6B8547A-4DA9-FB48-B864-C992541A1C6B}" type="pres">
      <dgm:prSet presAssocID="{F31F74F4-513F-9F49-B220-0C57315BA991}" presName="c17" presStyleLbl="node1" presStyleIdx="16" presStyleCnt="19"/>
      <dgm:spPr/>
    </dgm:pt>
    <dgm:pt modelId="{C219A368-F5C5-B141-BB95-C08826AC221F}" type="pres">
      <dgm:prSet presAssocID="{F31F74F4-513F-9F49-B220-0C57315BA991}" presName="c18" presStyleLbl="node1" presStyleIdx="17" presStyleCnt="19"/>
      <dgm:spPr/>
    </dgm:pt>
    <dgm:pt modelId="{D4F44CB4-8C4C-0947-B4F1-1845BF612EA2}" type="pres">
      <dgm:prSet presAssocID="{0B35774B-FC4F-864A-8172-0BBE44EDDD8A}" presName="chevronComposite1" presStyleCnt="0"/>
      <dgm:spPr/>
    </dgm:pt>
    <dgm:pt modelId="{F10E70A7-B891-4B4B-B464-DE3543B58975}" type="pres">
      <dgm:prSet presAssocID="{0B35774B-FC4F-864A-8172-0BBE44EDDD8A}" presName="chevron1" presStyleLbl="sibTrans2D1" presStyleIdx="0" presStyleCnt="2"/>
      <dgm:spPr/>
    </dgm:pt>
    <dgm:pt modelId="{6CEA1B57-302D-BA49-A399-A9856C31AC26}" type="pres">
      <dgm:prSet presAssocID="{0B35774B-FC4F-864A-8172-0BBE44EDDD8A}" presName="spChevron1" presStyleCnt="0"/>
      <dgm:spPr/>
    </dgm:pt>
    <dgm:pt modelId="{5EF93BF0-696C-5A40-8ECE-AA3C20341017}" type="pres">
      <dgm:prSet presAssocID="{CD465B41-15EB-E646-BDF7-69B8AEBDDC04}" presName="middle" presStyleCnt="0"/>
      <dgm:spPr/>
    </dgm:pt>
    <dgm:pt modelId="{6424FEF0-8D80-454E-A5DD-8978A08BCBEC}" type="pres">
      <dgm:prSet presAssocID="{CD465B41-15EB-E646-BDF7-69B8AEBDDC04}" presName="parTxMid" presStyleLbl="revTx" presStyleIdx="2" presStyleCnt="5"/>
      <dgm:spPr/>
    </dgm:pt>
    <dgm:pt modelId="{30A9561B-565C-6244-B07D-077EF6582ED0}" type="pres">
      <dgm:prSet presAssocID="{CD465B41-15EB-E646-BDF7-69B8AEBDDC04}" presName="desTxMid" presStyleLbl="revTx" presStyleIdx="3" presStyleCnt="5">
        <dgm:presLayoutVars>
          <dgm:bulletEnabled val="1"/>
        </dgm:presLayoutVars>
      </dgm:prSet>
      <dgm:spPr/>
    </dgm:pt>
    <dgm:pt modelId="{43D83097-DD27-5148-ACBF-D131481F76E0}" type="pres">
      <dgm:prSet presAssocID="{CD465B41-15EB-E646-BDF7-69B8AEBDDC04}" presName="spMid" presStyleCnt="0"/>
      <dgm:spPr/>
    </dgm:pt>
    <dgm:pt modelId="{4D4029D1-BB46-744D-BACE-4CE44CD69003}" type="pres">
      <dgm:prSet presAssocID="{B9AA38AA-E107-E24E-B597-EE80B7BF1E21}" presName="chevronComposite1" presStyleCnt="0"/>
      <dgm:spPr/>
    </dgm:pt>
    <dgm:pt modelId="{99888FEF-6C32-CD4A-B26F-008DCA7384B6}" type="pres">
      <dgm:prSet presAssocID="{B9AA38AA-E107-E24E-B597-EE80B7BF1E21}" presName="chevron1" presStyleLbl="sibTrans2D1" presStyleIdx="1" presStyleCnt="2"/>
      <dgm:spPr/>
    </dgm:pt>
    <dgm:pt modelId="{C6B32A2D-23F3-1743-879B-AB931F8FB346}" type="pres">
      <dgm:prSet presAssocID="{B9AA38AA-E107-E24E-B597-EE80B7BF1E21}" presName="spChevron1" presStyleCnt="0"/>
      <dgm:spPr/>
    </dgm:pt>
    <dgm:pt modelId="{4E0F5D75-6721-374C-A345-4D0092F129CD}" type="pres">
      <dgm:prSet presAssocID="{CF5175CB-8763-5145-8254-F21827C28471}" presName="last" presStyleCnt="0"/>
      <dgm:spPr/>
    </dgm:pt>
    <dgm:pt modelId="{BF267A83-B64E-794F-B28D-1D3566ED382E}" type="pres">
      <dgm:prSet presAssocID="{CF5175CB-8763-5145-8254-F21827C28471}" presName="circleTx" presStyleLbl="node1" presStyleIdx="18" presStyleCnt="19"/>
      <dgm:spPr/>
    </dgm:pt>
    <dgm:pt modelId="{3D99EAA3-6AEE-F64A-B9C1-2AD03D22832F}" type="pres">
      <dgm:prSet presAssocID="{CF5175CB-8763-5145-8254-F21827C28471}" presName="desTxN" presStyleLbl="revTx" presStyleIdx="4" presStyleCnt="5">
        <dgm:presLayoutVars>
          <dgm:bulletEnabled val="1"/>
        </dgm:presLayoutVars>
      </dgm:prSet>
      <dgm:spPr/>
    </dgm:pt>
    <dgm:pt modelId="{1064966B-A419-3446-B8B7-D2F1F871F190}" type="pres">
      <dgm:prSet presAssocID="{CF5175CB-8763-5145-8254-F21827C28471}" presName="spN" presStyleCnt="0"/>
      <dgm:spPr/>
    </dgm:pt>
  </dgm:ptLst>
  <dgm:cxnLst>
    <dgm:cxn modelId="{0E286D14-B213-1749-BE96-51F1BAF681A6}" srcId="{CD465B41-15EB-E646-BDF7-69B8AEBDDC04}" destId="{6AC03F3E-CEC9-D34D-9552-766883B07EFA}" srcOrd="2" destOrd="0" parTransId="{7BF31ACA-48CD-9441-8304-E2F85DAB15BF}" sibTransId="{0047F2C1-0F84-354C-B584-B0F25FB66F4D}"/>
    <dgm:cxn modelId="{4945A01B-2EB6-4746-813C-9E6A3D9604E8}" type="presOf" srcId="{B2C6E80F-752D-CE4A-9B46-BC5E95253C2B}" destId="{A0297531-9FA7-494A-8F43-F43D70BAC7A1}" srcOrd="0" destOrd="1" presId="urn:microsoft.com/office/officeart/2009/3/layout/RandomtoResultProcess"/>
    <dgm:cxn modelId="{65E0141F-55BD-644C-B85B-F91934D02B07}" srcId="{F31F74F4-513F-9F49-B220-0C57315BA991}" destId="{B2C6E80F-752D-CE4A-9B46-BC5E95253C2B}" srcOrd="1" destOrd="0" parTransId="{BCBDD049-A427-5D4F-9600-95F1B8A6771A}" sibTransId="{ACB9E2D8-2231-1F48-906C-910823D99E4A}"/>
    <dgm:cxn modelId="{7C87112A-E078-CE40-9866-3EB0D8DB4B1B}" type="presOf" srcId="{CD465B41-15EB-E646-BDF7-69B8AEBDDC04}" destId="{6424FEF0-8D80-454E-A5DD-8978A08BCBEC}" srcOrd="0" destOrd="0" presId="urn:microsoft.com/office/officeart/2009/3/layout/RandomtoResultProcess"/>
    <dgm:cxn modelId="{42729D33-1C6B-0247-91E9-80A9908A4B14}" srcId="{CD465B41-15EB-E646-BDF7-69B8AEBDDC04}" destId="{600A1F71-0E5E-9243-8CCA-036032491D6C}" srcOrd="3" destOrd="0" parTransId="{1A5B2EA9-E7D2-524F-9A99-6D20538269FB}" sibTransId="{7E1E2F01-85F5-FC4F-83C6-316DE1BC1D3F}"/>
    <dgm:cxn modelId="{B88DF239-8A41-F14D-A0D2-8F3AD0A3E163}" type="presOf" srcId="{D5CDD4B9-F8F9-BD4F-95BE-34EC28E2A0C4}" destId="{3D99EAA3-6AEE-F64A-B9C1-2AD03D22832F}" srcOrd="0" destOrd="1" presId="urn:microsoft.com/office/officeart/2009/3/layout/RandomtoResultProcess"/>
    <dgm:cxn modelId="{0CC8FD64-EAFE-D54F-A227-BFFC97F53EFE}" type="presOf" srcId="{D8B3E8EB-BA32-6149-8932-B6011239D03D}" destId="{3D99EAA3-6AEE-F64A-B9C1-2AD03D22832F}" srcOrd="0" destOrd="0" presId="urn:microsoft.com/office/officeart/2009/3/layout/RandomtoResultProcess"/>
    <dgm:cxn modelId="{78932682-C2E2-3C4B-9728-31C58B3F8FF8}" type="presOf" srcId="{CF5175CB-8763-5145-8254-F21827C28471}" destId="{BF267A83-B64E-794F-B28D-1D3566ED382E}" srcOrd="0" destOrd="0" presId="urn:microsoft.com/office/officeart/2009/3/layout/RandomtoResultProcess"/>
    <dgm:cxn modelId="{B5EB8487-18A3-F34F-95CD-31D746401042}" srcId="{CD465B41-15EB-E646-BDF7-69B8AEBDDC04}" destId="{569F907A-6F8A-F641-B908-9B16D75695B3}" srcOrd="1" destOrd="0" parTransId="{E78A2246-685B-D840-884E-42E99AD49F9A}" sibTransId="{DC42F796-7B91-6344-84A5-61B3C647F6A7}"/>
    <dgm:cxn modelId="{F27A338C-C5E9-F145-A3C1-C8863048B769}" type="presOf" srcId="{F31F74F4-513F-9F49-B220-0C57315BA991}" destId="{B6DAFBE5-429B-7443-A31E-56AF8892880D}" srcOrd="0" destOrd="0" presId="urn:microsoft.com/office/officeart/2009/3/layout/RandomtoResultProcess"/>
    <dgm:cxn modelId="{AD32B196-655C-4B4B-A455-B7ED389C0F67}" type="presOf" srcId="{9C403731-4050-034C-839D-9F5506771888}" destId="{A0297531-9FA7-494A-8F43-F43D70BAC7A1}" srcOrd="0" destOrd="0" presId="urn:microsoft.com/office/officeart/2009/3/layout/RandomtoResultProcess"/>
    <dgm:cxn modelId="{9D91C398-5E6C-7B49-992F-1AB927596DBE}" type="presOf" srcId="{1F14F611-9304-0E47-A429-D451C99140F5}" destId="{3D99EAA3-6AEE-F64A-B9C1-2AD03D22832F}" srcOrd="0" destOrd="2" presId="urn:microsoft.com/office/officeart/2009/3/layout/RandomtoResultProcess"/>
    <dgm:cxn modelId="{D3775D9B-932F-A549-AC3A-2C3E2DF48E08}" srcId="{F3E962A3-36E2-524B-9AEA-9D60FCBA0A4E}" destId="{F31F74F4-513F-9F49-B220-0C57315BA991}" srcOrd="0" destOrd="0" parTransId="{E27B1805-C391-7445-89B4-2F456E130066}" sibTransId="{0B35774B-FC4F-864A-8172-0BBE44EDDD8A}"/>
    <dgm:cxn modelId="{0BF384A5-0D79-CB49-A9DE-505AB5CDE7F5}" srcId="{CD465B41-15EB-E646-BDF7-69B8AEBDDC04}" destId="{1CD63D15-93F3-AD4A-80CB-C21B4315FA6A}" srcOrd="0" destOrd="0" parTransId="{E76F6F53-3AE9-ED46-BA50-A5C03388F212}" sibTransId="{6C5D52E1-E6C4-CE4C-B402-5187E5DB31DC}"/>
    <dgm:cxn modelId="{D30961A9-DBDF-3344-B3FE-C62E8A62FE76}" srcId="{F3E962A3-36E2-524B-9AEA-9D60FCBA0A4E}" destId="{CF5175CB-8763-5145-8254-F21827C28471}" srcOrd="2" destOrd="0" parTransId="{A93EB9A2-3765-0F45-82D7-8A0E896276ED}" sibTransId="{03BCEFD2-4067-FC47-8696-E5CC1BF6B7FC}"/>
    <dgm:cxn modelId="{6BF04BBF-E8A6-5E4D-AA5A-C4CE48F5823B}" srcId="{CF5175CB-8763-5145-8254-F21827C28471}" destId="{D8B3E8EB-BA32-6149-8932-B6011239D03D}" srcOrd="0" destOrd="0" parTransId="{E644DACD-8167-454D-9A7E-B67C0D4CAF58}" sibTransId="{A48DA696-F63D-BA4E-AC41-2F15376C190A}"/>
    <dgm:cxn modelId="{E2C5F5C0-DC23-D54D-B3DC-33B926206145}" srcId="{F31F74F4-513F-9F49-B220-0C57315BA991}" destId="{9C403731-4050-034C-839D-9F5506771888}" srcOrd="0" destOrd="0" parTransId="{A795EFF7-B272-EA4F-9914-BAE06B1AAE85}" sibTransId="{9986985C-AAE9-2745-B3AF-D44685098C4E}"/>
    <dgm:cxn modelId="{E2A292C1-BE62-E24A-BE63-5A959274493B}" type="presOf" srcId="{600A1F71-0E5E-9243-8CCA-036032491D6C}" destId="{30A9561B-565C-6244-B07D-077EF6582ED0}" srcOrd="0" destOrd="3" presId="urn:microsoft.com/office/officeart/2009/3/layout/RandomtoResultProcess"/>
    <dgm:cxn modelId="{6C61D0C1-5222-1C4B-9DBC-F9F2D7394679}" type="presOf" srcId="{F3E962A3-36E2-524B-9AEA-9D60FCBA0A4E}" destId="{FECBE29C-5AFA-1640-B407-88BF016A0022}" srcOrd="0" destOrd="0" presId="urn:microsoft.com/office/officeart/2009/3/layout/RandomtoResultProcess"/>
    <dgm:cxn modelId="{DDF67BC3-F55D-7840-B595-5C71EC62003F}" type="presOf" srcId="{569F907A-6F8A-F641-B908-9B16D75695B3}" destId="{30A9561B-565C-6244-B07D-077EF6582ED0}" srcOrd="0" destOrd="1" presId="urn:microsoft.com/office/officeart/2009/3/layout/RandomtoResultProcess"/>
    <dgm:cxn modelId="{B0B737C4-1B3E-FB48-B84F-A89AE04DDD6B}" srcId="{F3E962A3-36E2-524B-9AEA-9D60FCBA0A4E}" destId="{CD465B41-15EB-E646-BDF7-69B8AEBDDC04}" srcOrd="1" destOrd="0" parTransId="{F714CE64-D2FF-994E-A551-FA53ED94A61B}" sibTransId="{B9AA38AA-E107-E24E-B597-EE80B7BF1E21}"/>
    <dgm:cxn modelId="{C38F2DD8-6A6F-FA42-BCBA-AA07A4F4740D}" type="presOf" srcId="{6AC03F3E-CEC9-D34D-9552-766883B07EFA}" destId="{30A9561B-565C-6244-B07D-077EF6582ED0}" srcOrd="0" destOrd="2" presId="urn:microsoft.com/office/officeart/2009/3/layout/RandomtoResultProcess"/>
    <dgm:cxn modelId="{CDF432E0-830B-3349-B8DD-85975642FD15}" type="presOf" srcId="{1CD63D15-93F3-AD4A-80CB-C21B4315FA6A}" destId="{30A9561B-565C-6244-B07D-077EF6582ED0}" srcOrd="0" destOrd="0" presId="urn:microsoft.com/office/officeart/2009/3/layout/RandomtoResultProcess"/>
    <dgm:cxn modelId="{0ECE7CE0-66E6-2344-8F4A-6154A909BBDB}" srcId="{CF5175CB-8763-5145-8254-F21827C28471}" destId="{1F14F611-9304-0E47-A429-D451C99140F5}" srcOrd="2" destOrd="0" parTransId="{E0C8F2C4-8382-6B4C-905A-BA48EA876933}" sibTransId="{2D88D403-FB65-2644-8CFB-03F3ACC06DE0}"/>
    <dgm:cxn modelId="{0816C0ED-A837-E343-8D0B-BFF27BD280CA}" srcId="{CF5175CB-8763-5145-8254-F21827C28471}" destId="{D5CDD4B9-F8F9-BD4F-95BE-34EC28E2A0C4}" srcOrd="1" destOrd="0" parTransId="{F9E6313D-358A-F64C-A99C-CBD3A77CB1D7}" sibTransId="{83A360F7-84BA-134D-9631-3CEABDACB504}"/>
    <dgm:cxn modelId="{B7A1E5ED-193A-4747-9EB0-7C4767F2053B}" type="presParOf" srcId="{FECBE29C-5AFA-1640-B407-88BF016A0022}" destId="{568E6D87-99D7-BE43-84B0-73F89920618F}" srcOrd="0" destOrd="0" presId="urn:microsoft.com/office/officeart/2009/3/layout/RandomtoResultProcess"/>
    <dgm:cxn modelId="{3C3A856C-9F66-8A49-964E-E0917F6A04E2}" type="presParOf" srcId="{568E6D87-99D7-BE43-84B0-73F89920618F}" destId="{B6DAFBE5-429B-7443-A31E-56AF8892880D}" srcOrd="0" destOrd="0" presId="urn:microsoft.com/office/officeart/2009/3/layout/RandomtoResultProcess"/>
    <dgm:cxn modelId="{86CDED43-D3E9-E94F-A703-CCA333486D62}" type="presParOf" srcId="{568E6D87-99D7-BE43-84B0-73F89920618F}" destId="{A0297531-9FA7-494A-8F43-F43D70BAC7A1}" srcOrd="1" destOrd="0" presId="urn:microsoft.com/office/officeart/2009/3/layout/RandomtoResultProcess"/>
    <dgm:cxn modelId="{A629F432-FAE8-B944-840D-2B10242B1B54}" type="presParOf" srcId="{568E6D87-99D7-BE43-84B0-73F89920618F}" destId="{F6BD2BFA-FEE4-284F-8EE2-495EF729EC14}" srcOrd="2" destOrd="0" presId="urn:microsoft.com/office/officeart/2009/3/layout/RandomtoResultProcess"/>
    <dgm:cxn modelId="{B96AD305-160C-F445-9A1E-6D24129D202F}" type="presParOf" srcId="{568E6D87-99D7-BE43-84B0-73F89920618F}" destId="{F0F71B08-859B-E94A-BA85-31672EBCC61A}" srcOrd="3" destOrd="0" presId="urn:microsoft.com/office/officeart/2009/3/layout/RandomtoResultProcess"/>
    <dgm:cxn modelId="{68F70332-DD77-744C-BBE9-D70019B7F3FA}" type="presParOf" srcId="{568E6D87-99D7-BE43-84B0-73F89920618F}" destId="{C9302A75-05F3-F745-8C50-8AF8C97A8150}" srcOrd="4" destOrd="0" presId="urn:microsoft.com/office/officeart/2009/3/layout/RandomtoResultProcess"/>
    <dgm:cxn modelId="{7A43D539-5693-CC4D-B1DA-B3B2BF5CE3A0}" type="presParOf" srcId="{568E6D87-99D7-BE43-84B0-73F89920618F}" destId="{0992826D-94DB-8343-BD9F-7C86EB4882EA}" srcOrd="5" destOrd="0" presId="urn:microsoft.com/office/officeart/2009/3/layout/RandomtoResultProcess"/>
    <dgm:cxn modelId="{7756BF2A-C5EA-834F-A6A6-D1E0B7E52E6F}" type="presParOf" srcId="{568E6D87-99D7-BE43-84B0-73F89920618F}" destId="{8ABA771A-2486-E246-A13E-83E2C61DC440}" srcOrd="6" destOrd="0" presId="urn:microsoft.com/office/officeart/2009/3/layout/RandomtoResultProcess"/>
    <dgm:cxn modelId="{BB45D0BF-5D45-9F42-BAB8-D11CBD88F419}" type="presParOf" srcId="{568E6D87-99D7-BE43-84B0-73F89920618F}" destId="{C5E2C973-F98B-C04F-B787-2C9ED4C2516E}" srcOrd="7" destOrd="0" presId="urn:microsoft.com/office/officeart/2009/3/layout/RandomtoResultProcess"/>
    <dgm:cxn modelId="{0AC257B1-3E7D-8645-91A4-C89788BFEB8A}" type="presParOf" srcId="{568E6D87-99D7-BE43-84B0-73F89920618F}" destId="{5B8F6BFB-B13A-9747-8933-51866C3BD731}" srcOrd="8" destOrd="0" presId="urn:microsoft.com/office/officeart/2009/3/layout/RandomtoResultProcess"/>
    <dgm:cxn modelId="{095CA7AA-B0D2-5049-937A-6DE8DA4E4FAC}" type="presParOf" srcId="{568E6D87-99D7-BE43-84B0-73F89920618F}" destId="{BEDD7A1B-1571-0042-9253-8702BBD2A964}" srcOrd="9" destOrd="0" presId="urn:microsoft.com/office/officeart/2009/3/layout/RandomtoResultProcess"/>
    <dgm:cxn modelId="{E12A5FF2-F557-A54A-9297-57F0821CCF08}" type="presParOf" srcId="{568E6D87-99D7-BE43-84B0-73F89920618F}" destId="{509F55F5-EC33-FF48-BBD3-E311A32ED5C4}" srcOrd="10" destOrd="0" presId="urn:microsoft.com/office/officeart/2009/3/layout/RandomtoResultProcess"/>
    <dgm:cxn modelId="{DE537125-32C8-404B-B1D8-8E24EB97FA84}" type="presParOf" srcId="{568E6D87-99D7-BE43-84B0-73F89920618F}" destId="{227FADC7-D02B-2342-88E8-943197213F73}" srcOrd="11" destOrd="0" presId="urn:microsoft.com/office/officeart/2009/3/layout/RandomtoResultProcess"/>
    <dgm:cxn modelId="{D7C3ECF0-4522-7F4A-8BAA-0E6207FDFE50}" type="presParOf" srcId="{568E6D87-99D7-BE43-84B0-73F89920618F}" destId="{FC7268F7-654C-8349-A339-4A2B399C3813}" srcOrd="12" destOrd="0" presId="urn:microsoft.com/office/officeart/2009/3/layout/RandomtoResultProcess"/>
    <dgm:cxn modelId="{B2491B16-0F25-BA46-9D77-3883C94B771B}" type="presParOf" srcId="{568E6D87-99D7-BE43-84B0-73F89920618F}" destId="{6AEBB525-D07D-864D-AA00-DDFC1D365B9C}" srcOrd="13" destOrd="0" presId="urn:microsoft.com/office/officeart/2009/3/layout/RandomtoResultProcess"/>
    <dgm:cxn modelId="{0E791735-565B-E94F-875B-B82F5CCEBA4E}" type="presParOf" srcId="{568E6D87-99D7-BE43-84B0-73F89920618F}" destId="{24292569-B783-B64D-8EFE-C6321FB3429F}" srcOrd="14" destOrd="0" presId="urn:microsoft.com/office/officeart/2009/3/layout/RandomtoResultProcess"/>
    <dgm:cxn modelId="{B4C63F63-3CC2-F944-B7B6-0D22DF8D69EB}" type="presParOf" srcId="{568E6D87-99D7-BE43-84B0-73F89920618F}" destId="{B0C233E0-8B0D-1549-8616-DAE9F27D28CC}" srcOrd="15" destOrd="0" presId="urn:microsoft.com/office/officeart/2009/3/layout/RandomtoResultProcess"/>
    <dgm:cxn modelId="{D68226B2-E610-424D-848C-47770383B5FD}" type="presParOf" srcId="{568E6D87-99D7-BE43-84B0-73F89920618F}" destId="{64F253D9-0C22-2C40-95CE-01727DE705F8}" srcOrd="16" destOrd="0" presId="urn:microsoft.com/office/officeart/2009/3/layout/RandomtoResultProcess"/>
    <dgm:cxn modelId="{26B7C541-6AF8-704D-8B0F-39BC73A12B2F}" type="presParOf" srcId="{568E6D87-99D7-BE43-84B0-73F89920618F}" destId="{49826696-F80D-FD40-93C7-914F5DE37D54}" srcOrd="17" destOrd="0" presId="urn:microsoft.com/office/officeart/2009/3/layout/RandomtoResultProcess"/>
    <dgm:cxn modelId="{ECBC021A-0F9B-5444-A4BB-91168377CC5F}" type="presParOf" srcId="{568E6D87-99D7-BE43-84B0-73F89920618F}" destId="{C6B8547A-4DA9-FB48-B864-C992541A1C6B}" srcOrd="18" destOrd="0" presId="urn:microsoft.com/office/officeart/2009/3/layout/RandomtoResultProcess"/>
    <dgm:cxn modelId="{A7D9BF44-D345-C44D-BB62-B190D60848C7}" type="presParOf" srcId="{568E6D87-99D7-BE43-84B0-73F89920618F}" destId="{C219A368-F5C5-B141-BB95-C08826AC221F}" srcOrd="19" destOrd="0" presId="urn:microsoft.com/office/officeart/2009/3/layout/RandomtoResultProcess"/>
    <dgm:cxn modelId="{4EB047D3-4A49-E04F-894E-D86353555212}" type="presParOf" srcId="{FECBE29C-5AFA-1640-B407-88BF016A0022}" destId="{D4F44CB4-8C4C-0947-B4F1-1845BF612EA2}" srcOrd="1" destOrd="0" presId="urn:microsoft.com/office/officeart/2009/3/layout/RandomtoResultProcess"/>
    <dgm:cxn modelId="{394A0B5E-7CFA-F047-8802-58C41EF2EDD7}" type="presParOf" srcId="{D4F44CB4-8C4C-0947-B4F1-1845BF612EA2}" destId="{F10E70A7-B891-4B4B-B464-DE3543B58975}" srcOrd="0" destOrd="0" presId="urn:microsoft.com/office/officeart/2009/3/layout/RandomtoResultProcess"/>
    <dgm:cxn modelId="{9C43BB6A-C43D-084C-BF13-8EFB4273D3AE}" type="presParOf" srcId="{D4F44CB4-8C4C-0947-B4F1-1845BF612EA2}" destId="{6CEA1B57-302D-BA49-A399-A9856C31AC26}" srcOrd="1" destOrd="0" presId="urn:microsoft.com/office/officeart/2009/3/layout/RandomtoResultProcess"/>
    <dgm:cxn modelId="{6FEC0E26-E55C-6F48-9CD6-E57DCA6A7A56}" type="presParOf" srcId="{FECBE29C-5AFA-1640-B407-88BF016A0022}" destId="{5EF93BF0-696C-5A40-8ECE-AA3C20341017}" srcOrd="2" destOrd="0" presId="urn:microsoft.com/office/officeart/2009/3/layout/RandomtoResultProcess"/>
    <dgm:cxn modelId="{6193D38F-E876-B647-B5FB-BE2DA3D8A75C}" type="presParOf" srcId="{5EF93BF0-696C-5A40-8ECE-AA3C20341017}" destId="{6424FEF0-8D80-454E-A5DD-8978A08BCBEC}" srcOrd="0" destOrd="0" presId="urn:microsoft.com/office/officeart/2009/3/layout/RandomtoResultProcess"/>
    <dgm:cxn modelId="{B6D23ADC-9B83-334F-9E41-27993B1F5708}" type="presParOf" srcId="{5EF93BF0-696C-5A40-8ECE-AA3C20341017}" destId="{30A9561B-565C-6244-B07D-077EF6582ED0}" srcOrd="1" destOrd="0" presId="urn:microsoft.com/office/officeart/2009/3/layout/RandomtoResultProcess"/>
    <dgm:cxn modelId="{BBABA059-8996-CE42-936E-A43BBAB91BE7}" type="presParOf" srcId="{5EF93BF0-696C-5A40-8ECE-AA3C20341017}" destId="{43D83097-DD27-5148-ACBF-D131481F76E0}" srcOrd="2" destOrd="0" presId="urn:microsoft.com/office/officeart/2009/3/layout/RandomtoResultProcess"/>
    <dgm:cxn modelId="{1A83F19A-91A0-8542-8A71-9824ABFDD347}" type="presParOf" srcId="{FECBE29C-5AFA-1640-B407-88BF016A0022}" destId="{4D4029D1-BB46-744D-BACE-4CE44CD69003}" srcOrd="3" destOrd="0" presId="urn:microsoft.com/office/officeart/2009/3/layout/RandomtoResultProcess"/>
    <dgm:cxn modelId="{11FF5BA9-20EF-1048-B12D-9648546C7DE7}" type="presParOf" srcId="{4D4029D1-BB46-744D-BACE-4CE44CD69003}" destId="{99888FEF-6C32-CD4A-B26F-008DCA7384B6}" srcOrd="0" destOrd="0" presId="urn:microsoft.com/office/officeart/2009/3/layout/RandomtoResultProcess"/>
    <dgm:cxn modelId="{9975F248-977F-E144-B72D-57A9ED8D1BF9}" type="presParOf" srcId="{4D4029D1-BB46-744D-BACE-4CE44CD69003}" destId="{C6B32A2D-23F3-1743-879B-AB931F8FB346}" srcOrd="1" destOrd="0" presId="urn:microsoft.com/office/officeart/2009/3/layout/RandomtoResultProcess"/>
    <dgm:cxn modelId="{FF111609-FAEB-5E45-AAC8-3C00B51C55D7}" type="presParOf" srcId="{FECBE29C-5AFA-1640-B407-88BF016A0022}" destId="{4E0F5D75-6721-374C-A345-4D0092F129CD}" srcOrd="4" destOrd="0" presId="urn:microsoft.com/office/officeart/2009/3/layout/RandomtoResultProcess"/>
    <dgm:cxn modelId="{250851DE-F18C-FC4D-9987-393A02E6A9CB}" type="presParOf" srcId="{4E0F5D75-6721-374C-A345-4D0092F129CD}" destId="{BF267A83-B64E-794F-B28D-1D3566ED382E}" srcOrd="0" destOrd="0" presId="urn:microsoft.com/office/officeart/2009/3/layout/RandomtoResultProcess"/>
    <dgm:cxn modelId="{3BD4AA7F-656C-9846-9A38-E959030CD9A3}" type="presParOf" srcId="{4E0F5D75-6721-374C-A345-4D0092F129CD}" destId="{3D99EAA3-6AEE-F64A-B9C1-2AD03D22832F}" srcOrd="1" destOrd="0" presId="urn:microsoft.com/office/officeart/2009/3/layout/RandomtoResultProcess"/>
    <dgm:cxn modelId="{4D0F106D-E0FC-EF49-BBBD-24A4A0DC294C}" type="presParOf" srcId="{4E0F5D75-6721-374C-A345-4D0092F129CD}" destId="{1064966B-A419-3446-B8B7-D2F1F871F19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AFBE5-429B-7443-A31E-56AF8892880D}">
      <dsp:nvSpPr>
        <dsp:cNvPr id="0" name=""/>
        <dsp:cNvSpPr/>
      </dsp:nvSpPr>
      <dsp:spPr>
        <a:xfrm>
          <a:off x="154248" y="1295630"/>
          <a:ext cx="2276881" cy="7503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PICCOLE, MEDIE E GRANDI IMPRESE AVENTI SEDE OPERATIVA NEL TERRITORIO ABRUZZESE</a:t>
          </a:r>
        </a:p>
      </dsp:txBody>
      <dsp:txXfrm>
        <a:off x="154248" y="1295630"/>
        <a:ext cx="2276881" cy="750335"/>
      </dsp:txXfrm>
    </dsp:sp>
    <dsp:sp modelId="{A0297531-9FA7-494A-8F43-F43D70BAC7A1}">
      <dsp:nvSpPr>
        <dsp:cNvPr id="0" name=""/>
        <dsp:cNvSpPr/>
      </dsp:nvSpPr>
      <dsp:spPr>
        <a:xfrm>
          <a:off x="154248" y="2877829"/>
          <a:ext cx="2276881" cy="14057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dirty="0"/>
            <a:t>PIANO AZIENDALE DI SVILUPPO O  DI RICONVERSIONE TECONOLOGICA O ORGANIZZATIVA</a:t>
          </a:r>
        </a:p>
      </dsp:txBody>
      <dsp:txXfrm>
        <a:off x="154248" y="2877829"/>
        <a:ext cx="2276881" cy="1405763"/>
      </dsp:txXfrm>
    </dsp:sp>
    <dsp:sp modelId="{F6BD2BFA-FEE4-284F-8EE2-495EF729EC14}">
      <dsp:nvSpPr>
        <dsp:cNvPr id="0" name=""/>
        <dsp:cNvSpPr/>
      </dsp:nvSpPr>
      <dsp:spPr>
        <a:xfrm>
          <a:off x="151660" y="1067424"/>
          <a:ext cx="181115" cy="1811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F71B08-859B-E94A-BA85-31672EBCC61A}">
      <dsp:nvSpPr>
        <dsp:cNvPr id="0" name=""/>
        <dsp:cNvSpPr/>
      </dsp:nvSpPr>
      <dsp:spPr>
        <a:xfrm>
          <a:off x="278441" y="813862"/>
          <a:ext cx="181115" cy="181115"/>
        </a:xfrm>
        <a:prstGeom prst="ellipse">
          <a:avLst/>
        </a:prstGeom>
        <a:solidFill>
          <a:schemeClr val="accent2">
            <a:hueOff val="-80854"/>
            <a:satOff val="-4663"/>
            <a:lumOff val="4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02A75-05F3-F745-8C50-8AF8C97A8150}">
      <dsp:nvSpPr>
        <dsp:cNvPr id="0" name=""/>
        <dsp:cNvSpPr/>
      </dsp:nvSpPr>
      <dsp:spPr>
        <a:xfrm>
          <a:off x="582715" y="864574"/>
          <a:ext cx="284610" cy="284610"/>
        </a:xfrm>
        <a:prstGeom prst="ellips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2826D-94DB-8343-BD9F-7C86EB4882EA}">
      <dsp:nvSpPr>
        <dsp:cNvPr id="0" name=""/>
        <dsp:cNvSpPr/>
      </dsp:nvSpPr>
      <dsp:spPr>
        <a:xfrm>
          <a:off x="836277" y="585657"/>
          <a:ext cx="181115" cy="181115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BA771A-2486-E246-A13E-83E2C61DC440}">
      <dsp:nvSpPr>
        <dsp:cNvPr id="0" name=""/>
        <dsp:cNvSpPr/>
      </dsp:nvSpPr>
      <dsp:spPr>
        <a:xfrm>
          <a:off x="1165907" y="484232"/>
          <a:ext cx="181115" cy="181115"/>
        </a:xfrm>
        <a:prstGeom prst="ellips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2C973-F98B-C04F-B787-2C9ED4C2516E}">
      <dsp:nvSpPr>
        <dsp:cNvPr id="0" name=""/>
        <dsp:cNvSpPr/>
      </dsp:nvSpPr>
      <dsp:spPr>
        <a:xfrm>
          <a:off x="1571606" y="661725"/>
          <a:ext cx="181115" cy="181115"/>
        </a:xfrm>
        <a:prstGeom prst="ellipse">
          <a:avLst/>
        </a:prstGeom>
        <a:solidFill>
          <a:schemeClr val="accent2">
            <a:hueOff val="-404268"/>
            <a:satOff val="-23313"/>
            <a:lumOff val="23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8F6BFB-B13A-9747-8933-51866C3BD731}">
      <dsp:nvSpPr>
        <dsp:cNvPr id="0" name=""/>
        <dsp:cNvSpPr/>
      </dsp:nvSpPr>
      <dsp:spPr>
        <a:xfrm>
          <a:off x="1825168" y="788506"/>
          <a:ext cx="284610" cy="28461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D7A1B-1571-0042-9253-8702BBD2A964}">
      <dsp:nvSpPr>
        <dsp:cNvPr id="0" name=""/>
        <dsp:cNvSpPr/>
      </dsp:nvSpPr>
      <dsp:spPr>
        <a:xfrm>
          <a:off x="2180154" y="1067424"/>
          <a:ext cx="181115" cy="181115"/>
        </a:xfrm>
        <a:prstGeom prst="ellipse">
          <a:avLst/>
        </a:prstGeom>
        <a:solidFill>
          <a:schemeClr val="accent2">
            <a:hueOff val="-565975"/>
            <a:satOff val="-32639"/>
            <a:lumOff val="33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F55F5-EC33-FF48-BBD3-E311A32ED5C4}">
      <dsp:nvSpPr>
        <dsp:cNvPr id="0" name=""/>
        <dsp:cNvSpPr/>
      </dsp:nvSpPr>
      <dsp:spPr>
        <a:xfrm>
          <a:off x="2332292" y="1346342"/>
          <a:ext cx="181115" cy="181115"/>
        </a:xfrm>
        <a:prstGeom prst="ellips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FADC7-D02B-2342-88E8-943197213F73}">
      <dsp:nvSpPr>
        <dsp:cNvPr id="0" name=""/>
        <dsp:cNvSpPr/>
      </dsp:nvSpPr>
      <dsp:spPr>
        <a:xfrm>
          <a:off x="1013770" y="813862"/>
          <a:ext cx="465725" cy="465725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7268F7-654C-8349-A339-4A2B399C3813}">
      <dsp:nvSpPr>
        <dsp:cNvPr id="0" name=""/>
        <dsp:cNvSpPr/>
      </dsp:nvSpPr>
      <dsp:spPr>
        <a:xfrm>
          <a:off x="24879" y="1777397"/>
          <a:ext cx="181115" cy="181115"/>
        </a:xfrm>
        <a:prstGeom prst="ellips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BB525-D07D-864D-AA00-DDFC1D365B9C}">
      <dsp:nvSpPr>
        <dsp:cNvPr id="0" name=""/>
        <dsp:cNvSpPr/>
      </dsp:nvSpPr>
      <dsp:spPr>
        <a:xfrm>
          <a:off x="177016" y="2005602"/>
          <a:ext cx="284610" cy="284610"/>
        </a:xfrm>
        <a:prstGeom prst="ellipse">
          <a:avLst/>
        </a:prstGeom>
        <a:solidFill>
          <a:schemeClr val="accent2">
            <a:hueOff val="-889388"/>
            <a:satOff val="-51289"/>
            <a:lumOff val="52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292569-B783-B64D-8EFE-C6321FB3429F}">
      <dsp:nvSpPr>
        <dsp:cNvPr id="0" name=""/>
        <dsp:cNvSpPr/>
      </dsp:nvSpPr>
      <dsp:spPr>
        <a:xfrm>
          <a:off x="557359" y="2208452"/>
          <a:ext cx="413978" cy="413978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233E0-8B0D-1549-8616-DAE9F27D28CC}">
      <dsp:nvSpPr>
        <dsp:cNvPr id="0" name=""/>
        <dsp:cNvSpPr/>
      </dsp:nvSpPr>
      <dsp:spPr>
        <a:xfrm>
          <a:off x="1089839" y="2538082"/>
          <a:ext cx="181115" cy="181115"/>
        </a:xfrm>
        <a:prstGeom prst="ellipse">
          <a:avLst/>
        </a:prstGeom>
        <a:solidFill>
          <a:schemeClr val="accent2">
            <a:hueOff val="-1051095"/>
            <a:satOff val="-60615"/>
            <a:lumOff val="62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253D9-0C22-2C40-95CE-01727DE705F8}">
      <dsp:nvSpPr>
        <dsp:cNvPr id="0" name=""/>
        <dsp:cNvSpPr/>
      </dsp:nvSpPr>
      <dsp:spPr>
        <a:xfrm>
          <a:off x="1191264" y="2208452"/>
          <a:ext cx="284610" cy="284610"/>
        </a:xfrm>
        <a:prstGeom prst="ellips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26696-F80D-FD40-93C7-914F5DE37D54}">
      <dsp:nvSpPr>
        <dsp:cNvPr id="0" name=""/>
        <dsp:cNvSpPr/>
      </dsp:nvSpPr>
      <dsp:spPr>
        <a:xfrm>
          <a:off x="1444825" y="2563438"/>
          <a:ext cx="181115" cy="181115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8547A-4DA9-FB48-B864-C992541A1C6B}">
      <dsp:nvSpPr>
        <dsp:cNvPr id="0" name=""/>
        <dsp:cNvSpPr/>
      </dsp:nvSpPr>
      <dsp:spPr>
        <a:xfrm>
          <a:off x="1673031" y="2157740"/>
          <a:ext cx="413978" cy="413978"/>
        </a:xfrm>
        <a:prstGeom prst="ellips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9A368-F5C5-B141-BB95-C08826AC221F}">
      <dsp:nvSpPr>
        <dsp:cNvPr id="0" name=""/>
        <dsp:cNvSpPr/>
      </dsp:nvSpPr>
      <dsp:spPr>
        <a:xfrm>
          <a:off x="2230867" y="2056315"/>
          <a:ext cx="284610" cy="284610"/>
        </a:xfrm>
        <a:prstGeom prst="ellipse">
          <a:avLst/>
        </a:prstGeom>
        <a:solidFill>
          <a:schemeClr val="accent2">
            <a:hueOff val="-1374509"/>
            <a:satOff val="-79265"/>
            <a:lumOff val="81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E70A7-B891-4B4B-B464-DE3543B58975}">
      <dsp:nvSpPr>
        <dsp:cNvPr id="0" name=""/>
        <dsp:cNvSpPr/>
      </dsp:nvSpPr>
      <dsp:spPr>
        <a:xfrm>
          <a:off x="2515477" y="864153"/>
          <a:ext cx="835859" cy="1595746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4FEF0-8D80-454E-A5DD-8978A08BCBEC}">
      <dsp:nvSpPr>
        <dsp:cNvPr id="0" name=""/>
        <dsp:cNvSpPr/>
      </dsp:nvSpPr>
      <dsp:spPr>
        <a:xfrm>
          <a:off x="3351337" y="864928"/>
          <a:ext cx="2279616" cy="15957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 </a:t>
          </a:r>
          <a:r>
            <a:rPr lang="it-IT" sz="1600" b="1" kern="1200" cap="small" baseline="0" dirty="0"/>
            <a:t>Analisi dei fabbisogni occupazionali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cap="small" baseline="0" dirty="0"/>
            <a:t>Placement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cap="small" baseline="0" dirty="0"/>
            <a:t>Brevi percorsi formativi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cap="small" baseline="0" dirty="0"/>
            <a:t>Tirocini extracurriculari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cap="small" baseline="0" dirty="0"/>
            <a:t>Incentivi assunzionali</a:t>
          </a:r>
          <a:endParaRPr lang="it-IT" sz="1600" kern="1200" dirty="0"/>
        </a:p>
      </dsp:txBody>
      <dsp:txXfrm>
        <a:off x="3351337" y="864928"/>
        <a:ext cx="2279616" cy="1595731"/>
      </dsp:txXfrm>
    </dsp:sp>
    <dsp:sp modelId="{30A9561B-565C-6244-B07D-077EF6582ED0}">
      <dsp:nvSpPr>
        <dsp:cNvPr id="0" name=""/>
        <dsp:cNvSpPr/>
      </dsp:nvSpPr>
      <dsp:spPr>
        <a:xfrm>
          <a:off x="3351337" y="2877829"/>
          <a:ext cx="2279616" cy="14057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UNIVERSITÀ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APL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ENTI DI FORMAZIONE</a:t>
          </a:r>
        </a:p>
      </dsp:txBody>
      <dsp:txXfrm>
        <a:off x="3351337" y="2877829"/>
        <a:ext cx="2279616" cy="1405763"/>
      </dsp:txXfrm>
    </dsp:sp>
    <dsp:sp modelId="{99888FEF-6C32-CD4A-B26F-008DCA7384B6}">
      <dsp:nvSpPr>
        <dsp:cNvPr id="0" name=""/>
        <dsp:cNvSpPr/>
      </dsp:nvSpPr>
      <dsp:spPr>
        <a:xfrm>
          <a:off x="5630953" y="864153"/>
          <a:ext cx="835859" cy="1595746"/>
        </a:xfrm>
        <a:prstGeom prst="chevron">
          <a:avLst>
            <a:gd name="adj" fmla="val 623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67A83-B64E-794F-B28D-1D3566ED382E}">
      <dsp:nvSpPr>
        <dsp:cNvPr id="0" name=""/>
        <dsp:cNvSpPr/>
      </dsp:nvSpPr>
      <dsp:spPr>
        <a:xfrm>
          <a:off x="6637784" y="750947"/>
          <a:ext cx="1937674" cy="193767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INCENTIVI ASSUNZIONALI</a:t>
          </a:r>
          <a:endParaRPr lang="it-IT" sz="1700" kern="1200" dirty="0"/>
        </a:p>
      </dsp:txBody>
      <dsp:txXfrm>
        <a:off x="6921550" y="1034713"/>
        <a:ext cx="1370142" cy="1370142"/>
      </dsp:txXfrm>
    </dsp:sp>
    <dsp:sp modelId="{3D99EAA3-6AEE-F64A-B9C1-2AD03D22832F}">
      <dsp:nvSpPr>
        <dsp:cNvPr id="0" name=""/>
        <dsp:cNvSpPr/>
      </dsp:nvSpPr>
      <dsp:spPr>
        <a:xfrm>
          <a:off x="6466813" y="2877829"/>
          <a:ext cx="2279616" cy="14057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b="1" kern="120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dirty="0"/>
            <a:t>NEI SUCCESSIVI 12/24  MESI  DALL’ISTANZA DI FINANZIAMENTO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b="1" kern="1200"/>
        </a:p>
      </dsp:txBody>
      <dsp:txXfrm>
        <a:off x="6466813" y="2877829"/>
        <a:ext cx="2279616" cy="140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B176AD0-0234-D290-C51F-DDB676B700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A2D409-2B35-A26C-7AA6-05B988CC6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339B-DCAA-4DF0-96DE-504B7A5B5CC2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91F67E-4D2F-A213-6A49-73ED55F517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24D384-E264-06E1-FB04-E82249677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8A5CE-BDA7-4F2F-A11A-5B5056B643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9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2133-624F-478D-825E-CB89579D911D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D135D-94BA-40BA-8AB4-880B17EC8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88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44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EAE7C-EBF5-F783-9A94-53FF87021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0E0545B-B480-A9C5-F26D-DF66212C0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503371-093B-D7DA-93F0-D8B41DFBA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4ED27C-CDC2-9957-98E5-B9CBD656F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1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EE5C0-0FB2-88E9-B6A3-8B47D989C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FE388D8-9200-30AF-5E02-BC32E3E9C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05872B-09F1-33FF-93B7-0D694AE57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862BB7-C330-D239-417F-59EADFC1E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CA6FA-2688-30E2-252B-9C9609C7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2D0933-4383-8D23-F993-8495A229B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BD999A-DE03-840A-711F-6DDAEE787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F24A44-ECA0-E883-A1DF-B5AF572DA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39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9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CF8D-5AF7-3FFB-CF6C-D507C53E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1ED7871-43B3-0E63-4986-A0091556F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F82A80B-C2E5-4313-CAFF-B4B3FB90C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4B2268-9DBF-853B-25EA-AA0180975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18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91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47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1DE2A-C60E-BE7F-75A2-752BB19F4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5572C0-067B-E52B-E798-2B9FB6C7F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E31AC66-F8A8-0F59-CB39-4AC527EAE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3FB6D8-6CBD-CC8B-6EFE-5EEF90535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92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685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4C626-0BE6-2B96-0DB5-C44C8A00C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2E2FEE-3177-684E-7EE7-6F8F4A661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66133A-4F21-DE92-2FFD-C7414C131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B3F6DC-86E4-597C-5D7E-4CE27C992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93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0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20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8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0B417-E649-D9CD-5413-27888DB49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67410E-F2D0-6B40-97E9-8661C3D6E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F1A25D-59AD-D6C1-2DBA-3E02455F0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30C2A7-4DB0-1EAC-8AA7-65C7D9734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8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CD8D2-93E4-DB52-F0A4-CE198BCEA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74127C-CE27-9B88-FEE1-37D19B78C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0C0C161-847A-D962-B34C-B2AD9C428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D6A407-F548-07EF-83AB-F426D8472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0BD55-7154-449C-86FE-7E45310F8D9B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35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B7E46-5DB6-4339-A8CA-BD68D769CB0D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28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0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8BAF-C98F-36F5-7648-709CA2DD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2ABFA2-7CE4-10D1-7CAE-F5EC84FB2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648611-CD0F-4210-2872-6FD22546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FACD0D-D73E-937E-B71A-33B933E0B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1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B7E46-5DB6-4339-A8CA-BD68D769CB0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8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4C96869-D6FF-456D-8AF4-1DA0D8D00D9D}"/>
              </a:ext>
            </a:extLst>
          </p:cNvPr>
          <p:cNvCxnSpPr>
            <a:cxnSpLocks/>
          </p:cNvCxnSpPr>
          <p:nvPr userDrawn="1"/>
        </p:nvCxnSpPr>
        <p:spPr>
          <a:xfrm>
            <a:off x="719138" y="720000"/>
            <a:ext cx="10800000" cy="0"/>
          </a:xfrm>
          <a:prstGeom prst="line">
            <a:avLst/>
          </a:prstGeom>
          <a:ln w="41275">
            <a:solidFill>
              <a:srgbClr val="388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F139B26-9FB5-4E11-A658-3C871A369262}"/>
              </a:ext>
            </a:extLst>
          </p:cNvPr>
          <p:cNvCxnSpPr>
            <a:cxnSpLocks/>
          </p:cNvCxnSpPr>
          <p:nvPr userDrawn="1"/>
        </p:nvCxnSpPr>
        <p:spPr>
          <a:xfrm>
            <a:off x="719138" y="6178593"/>
            <a:ext cx="10714037" cy="0"/>
          </a:xfrm>
          <a:prstGeom prst="line">
            <a:avLst/>
          </a:prstGeom>
          <a:ln w="41275">
            <a:solidFill>
              <a:srgbClr val="388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0CC2BCF-69C5-E42D-6C65-1B29428BE199}"/>
              </a:ext>
            </a:extLst>
          </p:cNvPr>
          <p:cNvGrpSpPr/>
          <p:nvPr userDrawn="1"/>
        </p:nvGrpSpPr>
        <p:grpSpPr>
          <a:xfrm>
            <a:off x="1709744" y="0"/>
            <a:ext cx="8734548" cy="773999"/>
            <a:chOff x="486939" y="4941376"/>
            <a:chExt cx="10307039" cy="885514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3BBC5BBF-5148-D731-F105-D4A19B8AE7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39" y="4964151"/>
              <a:ext cx="1565097" cy="862739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75F28E8-7315-0267-CD18-5BB1F89A81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58219" y="5064854"/>
              <a:ext cx="2278250" cy="593294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2B5F0F9-089F-82A9-2C07-0EDC654D90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782" y="4941376"/>
              <a:ext cx="720354" cy="750792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BC6F514-042C-CC9E-C9EF-D837D626F8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441" y="4991061"/>
              <a:ext cx="369537" cy="740881"/>
            </a:xfrm>
            <a:prstGeom prst="rect">
              <a:avLst/>
            </a:prstGeom>
          </p:spPr>
        </p:pic>
      </p:grp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E181864E-DA1C-7305-9C5A-9F55B8C81270}"/>
              </a:ext>
            </a:extLst>
          </p:cNvPr>
          <p:cNvSpPr txBox="1">
            <a:spLocks/>
          </p:cNvSpPr>
          <p:nvPr userDrawn="1"/>
        </p:nvSpPr>
        <p:spPr>
          <a:xfrm>
            <a:off x="480000" y="6292925"/>
            <a:ext cx="11520000" cy="52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Dipartimento Presidenza – Programmazione - Turismo</a:t>
            </a:r>
          </a:p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Servizio Autorità di Gestione Unica FESR - FSE</a:t>
            </a:r>
          </a:p>
          <a:p>
            <a:pPr>
              <a:defRPr/>
            </a:pPr>
            <a:endParaRPr lang="it-IT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4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9CC32-3C09-4FF3-B819-0074908D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9D3A11D-DA79-49FD-9AC0-07BC8DCA8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89757-AB25-49D0-8901-02F1AF78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A67E1A-ADDD-49BC-9325-E83492C4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5186BC-7498-434B-B09D-013B4025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CE4153-810E-49CE-B6AE-4F156877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51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FFE13-E30D-458E-AFED-1EDF2E50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730EFA-D2F3-4B10-A978-CFFCB9730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A3F865-90B0-4ED7-AB6B-BEE7ED0C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D1E4E7-617D-4E99-AE40-36710B06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E0415C-0A5B-47ED-8C26-3D056C8C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49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DDEF2B-913A-4520-AA69-6A4DF4980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0126AD-89E7-4EA3-9D24-47FB1FB5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88FED-B52C-41A1-B280-3F798FE2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7F9C2C-F97C-45CB-946E-5528E389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0FA977-F093-4980-A38F-75CB4861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6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0" y="1122363"/>
            <a:ext cx="11462561" cy="1153244"/>
          </a:xfrm>
        </p:spPr>
        <p:txBody>
          <a:bodyPr anchor="b">
            <a:normAutofit/>
          </a:bodyPr>
          <a:lstStyle>
            <a:lvl1pPr algn="ctr">
              <a:defRPr sz="3600"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4474"/>
            <a:ext cx="9144000" cy="1683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D3A8F5E-2880-4A01-B775-ECFF743CD9AE}"/>
              </a:ext>
            </a:extLst>
          </p:cNvPr>
          <p:cNvCxnSpPr/>
          <p:nvPr userDrawn="1"/>
        </p:nvCxnSpPr>
        <p:spPr>
          <a:xfrm>
            <a:off x="438436" y="972000"/>
            <a:ext cx="11520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FD997A5-F371-4719-8A48-EB89F1F6236C}"/>
              </a:ext>
            </a:extLst>
          </p:cNvPr>
          <p:cNvCxnSpPr/>
          <p:nvPr userDrawn="1"/>
        </p:nvCxnSpPr>
        <p:spPr>
          <a:xfrm>
            <a:off x="422561" y="6278291"/>
            <a:ext cx="11520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7D4557BA-128F-467E-9D88-8E2C0587C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61" y="167001"/>
            <a:ext cx="11023600" cy="756581"/>
          </a:xfrm>
          <a:prstGeom prst="rect">
            <a:avLst/>
          </a:prstGeom>
        </p:spPr>
      </p:pic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20F702C-6C1C-1D8E-1C14-807A90FA7AC2}"/>
              </a:ext>
            </a:extLst>
          </p:cNvPr>
          <p:cNvSpPr txBox="1">
            <a:spLocks/>
          </p:cNvSpPr>
          <p:nvPr userDrawn="1"/>
        </p:nvSpPr>
        <p:spPr>
          <a:xfrm>
            <a:off x="480000" y="6292925"/>
            <a:ext cx="11520000" cy="52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Dipartimento Presidenza – Programmazione - Turismo</a:t>
            </a:r>
          </a:p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Servizio Autorità di Gestione Unica FESR - FSE</a:t>
            </a:r>
          </a:p>
          <a:p>
            <a:pPr>
              <a:defRPr/>
            </a:pPr>
            <a:endParaRPr lang="it-IT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6B33F-626E-A078-E26D-8AC1B0A03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9583E2-99F9-CD98-A211-5CE7244A8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95C95B-94DA-E7E3-7597-23075EB8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0123A3-9DB7-1F40-4A1F-8B25E782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020E1-7F7B-CD9D-DBB7-A56C6E64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16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AC47B-234C-C3E3-7FBE-D42FE4A9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BA4FD6-C384-079C-07F1-E90E09AA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4462A3-3BB7-26D9-E14B-09D2AA60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36478A-98D6-E5D9-4B06-281EFFD8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703F1F-BEF1-9B89-923B-CE099106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7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E68E7-C97E-75EB-4E2A-999D0D90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0AE275-CBB0-CD24-9631-959877AA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685B8-2307-1A6E-1110-488606C8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24F247-A1BB-78F2-27F9-A5A3045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93082D-9B1C-25A1-D594-697FD87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28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03F22-B78B-07AF-8A6F-77B95DDB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90BFB-F0F2-9849-FFBF-78263425A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59B606-1B49-6BFE-04E2-234C11441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1E09EE-B08C-6595-8A80-ED8CE301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6D6881-9150-7C93-6EEB-872E1C70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601B7D-9F87-FBAC-20D1-893335E7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838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AC36B-D387-8B93-3698-BBAC1724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BB20CA-2A28-4652-9C03-E094C97F7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D58C87-A78D-1D62-97B4-73DA388C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812A70-A5F7-BEE5-E9C6-3EB5D9A71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2610B3-E5C7-C607-93EA-43A1B3609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051FE1-790B-6627-AB09-4F2EC8BF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FB210D-C8A7-850F-BC70-98FE82F6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C8739D-0C6D-8210-7FD7-E4626BC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23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46E51-2306-EFC2-48F1-7F58EFB3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376162-B321-2B47-2BD2-4482DBC7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922F55-8CB3-7823-4AAE-B17E5D28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FFF049-DE2B-6BFC-66D9-AB773B3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7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2DE1FC-A3CD-83AE-8A61-1E31CB56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9D9C9F-5901-46B9-C43A-5532078A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E1A7C5-28AB-BA97-3924-A2AA25CA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381B39-4506-E5AB-785B-A616E062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41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C9856C-FD9C-31A3-A5BC-EF66CB2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5659BF-EB8A-50CF-9676-E0750711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06EEAA-F831-366F-0D8B-70E1890C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220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9C22C-019E-7696-A671-5A86E10A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A311C-242A-A0B4-081F-5571FED9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BD31A6-A835-EA2B-1688-36AA0EA18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AEF784-B1CF-5A6B-95B5-1FADB5F7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3BBD4-9F1E-2551-400E-F0BADC13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1B9BF6-B270-8067-1976-5AE88E26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17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20CE6-A8A5-ADF7-867C-1C1AA5D8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5908F9-875E-9529-7496-08D67DF89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02E0A9-F3E2-54BB-F451-BE2DF580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C16CBB-D832-773B-9EF4-D7982BA7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ABF3E2-57D4-A726-E1AB-056F3778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2BC3D1-00F1-6D4C-D7BE-366A6C84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498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B97EB-F211-5668-D0E4-65628D1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59F13B-C6AA-32DE-D401-D45B0B0E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C15E49-B7B0-EC2A-6AC8-A6821BD0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F6F02C-2F9B-AEB8-886A-A7AA7BCF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A0C3D1-9BF7-5D53-7B6F-01867D7C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501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41F5C2-11BA-6563-3B71-4F9783A83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FDBCD-601C-1E13-FE37-ECD45103F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AC60F-F8F3-B1DC-9345-FD74B11B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9544D-B376-33FF-A800-28EFFABA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C2518C-05A5-7EB3-1004-B5B0DDDE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2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6BAFA4-12CA-4A9D-B6D1-B5A6E33D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06F0AF-F04D-4D15-965C-6FD39ECE1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7F7BCB-ED89-4062-8DFE-4E52B64E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F81FA9-7A79-4C26-AC29-EE11B9C1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33B45A-E4DF-4D37-A94F-3211D955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4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D82DE-007F-42E9-B159-B5767D9A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B01D77-EC37-4B53-8374-152A2E109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8988A1-BC8C-45D4-84E8-669D3718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77FEFC-656A-4048-B4CD-C8E70696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428291-9597-464D-91DB-70AAE339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6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8271F-C8F2-4773-90DE-351A5187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F0B48-C75B-4FE4-8A91-6DB4BDA62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51A4A1-4FD6-478A-B1E4-4AAC25675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54087F-4C03-43CE-858A-72C2479A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589C09-46B4-4099-95AE-77142DA4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27D7CD-7EAC-4824-A6D2-FE46F030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78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8B959-7AFE-4ABB-AAAA-4E61ACA7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99121D-F2A6-468E-8F15-A9E908F9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7417CB-01D2-4E28-998F-D5ACBFBD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9950D3-1929-4AFB-9769-A5D962118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6BAAEB-2F37-4A83-89FC-1FEDAD9DD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675575-7865-4893-A19A-78A7D398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057548C-8476-4774-A931-98102812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0129D4-1E93-4697-849B-BC6A9923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5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E68876-D327-4064-BBDD-F3E15B7E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B744A9-F375-4D36-8532-9B0952AD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2F6E61-8A48-4B7A-9C86-1EB130D0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176FC1-67AA-4975-BFCF-0D1D7054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22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15E8C1-872E-43FE-BCBA-A3E2570E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4717DE-23DB-4F45-A491-7E9A966F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2B19D4-142B-4EB1-AA1D-583EB260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81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4AE70-B58F-42A2-8E20-D55BD48D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FE9F1E-D7AE-48A9-A535-3EF1C78A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B7F8CE-5CD4-4172-9B93-DDD65F13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7F3B7A-55B0-4706-868B-E02227BC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14B36D-D30A-4885-86A5-C2CD50EE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D62BCE-C22B-4AC7-B246-C061165A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16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D48352-1BBB-48CA-A5E7-4E907EB9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47D595-359E-4B97-8DC7-424364B2E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4B39B-84A2-4947-9BEE-FD4772BBB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FF83-22B1-43B3-8300-023F81A372F4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EBEB8A-FCD4-4E70-967A-AFCC93AD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463741-3F88-46BA-9578-63C45F090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72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E9B8E4-295F-4FE1-3CA3-776B8804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08CFA0-2B20-F582-7826-FFEBC8F84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CC96DC-1C8E-CD0F-09D4-81DB18AF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B338-49B6-4817-9E1B-9E1FC870FB61}" type="datetimeFigureOut">
              <a:rPr lang="it-IT" smtClean="0"/>
              <a:t>05/12/2025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9FBEF5-3D2B-BA5D-DF6B-4606B11D4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D4AE5A-57E7-0798-D4FE-00E18E6C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06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rasportello.regione.abruzzo.it/home" TargetMode="Externa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204DB7D3-E81F-4EA1-9276-6E044886A43F}"/>
              </a:ext>
            </a:extLst>
          </p:cNvPr>
          <p:cNvSpPr txBox="1">
            <a:spLocks/>
          </p:cNvSpPr>
          <p:nvPr/>
        </p:nvSpPr>
        <p:spPr>
          <a:xfrm>
            <a:off x="1457924" y="3293230"/>
            <a:ext cx="9606986" cy="21936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38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Comitato di sorveglianza unico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Pescara, 2 dicembre 2025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consiliare del Comune di Pescara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Italia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4200" b="1" cap="sm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chermata 2022-09-08 alle 10.19.18.png" descr="Schermata 2022-09-08 alle 10.19.18.png">
            <a:extLst>
              <a:ext uri="{FF2B5EF4-FFF2-40B4-BE49-F238E27FC236}">
                <a16:creationId xmlns:a16="http://schemas.microsoft.com/office/drawing/2014/main" id="{D60F44FB-1ED2-6412-2C01-B59681097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17" y="5891632"/>
            <a:ext cx="3600000" cy="2537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B84B5A6-1984-4DCF-F435-0EFE8056B854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291681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2A2CF-F521-D00E-C7E3-F3B64D1E0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979050A3-3025-4080-0BB9-AA1F8D4BCB1C}"/>
              </a:ext>
            </a:extLst>
          </p:cNvPr>
          <p:cNvSpPr txBox="1"/>
          <p:nvPr/>
        </p:nvSpPr>
        <p:spPr>
          <a:xfrm>
            <a:off x="625033" y="796715"/>
            <a:ext cx="108802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FESR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(3/3)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C2A280-8BBA-94CA-0B89-E43AC2AC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275925"/>
            <a:ext cx="1124712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92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884000" y="947054"/>
            <a:ext cx="38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2021 - 2027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998" y="1408719"/>
            <a:ext cx="4212002" cy="556561"/>
          </a:xfrm>
        </p:spPr>
        <p:txBody>
          <a:bodyPr>
            <a:normAutofit/>
          </a:bodyPr>
          <a:lstStyle/>
          <a:p>
            <a:pPr algn="l"/>
            <a:r>
              <a:rPr lang="it-IT" sz="2000" b="1" i="1" dirty="0">
                <a:solidFill>
                  <a:srgbClr val="C00000"/>
                </a:solidFill>
              </a:rPr>
              <a:t>INTERVENTI DI WELFARE AZIENDALE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884001" y="2335019"/>
          <a:ext cx="8573937" cy="353576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27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50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AVVISO PUBBLICO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RISULTATI</a:t>
                      </a:r>
                      <a:r>
                        <a:rPr lang="it-IT" sz="2000" baseline="0" dirty="0"/>
                        <a:t> RAGGIUNTI</a:t>
                      </a:r>
                      <a:endParaRPr lang="it-IT" sz="2000" dirty="0"/>
                    </a:p>
                    <a:p>
                      <a:pPr algn="ctr"/>
                      <a:r>
                        <a:rPr lang="it-IT" sz="2000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729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INTERVENTI DI WELFARE AZIENDALE</a:t>
                      </a:r>
                    </a:p>
                    <a:p>
                      <a:pPr algn="ctr"/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1 GRADUATORIA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>
                          <a:solidFill>
                            <a:schemeClr val="tx2"/>
                          </a:solidFill>
                        </a:rPr>
                        <a:t>OLTRE L’80</a:t>
                      </a:r>
                      <a:r>
                        <a:rPr lang="it-IT" sz="1800" b="1" baseline="0" dirty="0">
                          <a:solidFill>
                            <a:schemeClr val="tx2"/>
                          </a:solidFill>
                        </a:rPr>
                        <a:t>% </a:t>
                      </a:r>
                      <a:r>
                        <a:rPr lang="it-IT" sz="1800" b="0" baseline="0" dirty="0">
                          <a:solidFill>
                            <a:schemeClr val="tx2"/>
                          </a:solidFill>
                        </a:rPr>
                        <a:t>DEI DESTINATARI E’ RISULTATO ESSERE UNA </a:t>
                      </a:r>
                      <a:r>
                        <a:rPr lang="it-IT" sz="1800" b="1" baseline="0" dirty="0">
                          <a:solidFill>
                            <a:schemeClr val="tx2"/>
                          </a:solidFill>
                        </a:rPr>
                        <a:t>DONNA</a:t>
                      </a:r>
                      <a:r>
                        <a:rPr lang="it-IT" sz="1800" b="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it-IT" sz="1800" b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it-IT" sz="1800" b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</a:rPr>
                        <a:t>LA META’ DELLE AZIENDE </a:t>
                      </a:r>
                      <a:r>
                        <a:rPr lang="it-IT" sz="1800" b="0" baseline="0" dirty="0">
                          <a:solidFill>
                            <a:schemeClr val="tx2"/>
                          </a:solidFill>
                        </a:rPr>
                        <a:t>PARTECIPANTI HA RICHIESTO IL CONTRUBUTO PER L’</a:t>
                      </a: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Ottenimento della </a:t>
                      </a:r>
                      <a:r>
                        <a:rPr kumimoji="0" lang="it-IT" sz="18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prima certificazione UNI/</a:t>
                      </a:r>
                      <a:r>
                        <a:rPr kumimoji="0" lang="it-IT" sz="1800" b="1" i="0" u="none" strike="noStrike" kern="1200" cap="all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PdR</a:t>
                      </a:r>
                      <a:r>
                        <a:rPr kumimoji="0" lang="it-IT" sz="18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125:2022 sulla parità di genere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it-IT" sz="1800" b="0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8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OGNI AZIENDA BENEFICIARIA HA ATTIVATO, IN MEDIA, </a:t>
                      </a:r>
                      <a:r>
                        <a:rPr kumimoji="0" lang="it-IT" sz="18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 MISURE </a:t>
                      </a:r>
                      <a:r>
                        <a:rPr kumimoji="0" lang="it-IT" sz="18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kumimoji="0" lang="it-IT" sz="18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CONCILIAZIONE DEI TEMPI VITA LAVORO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it-I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170" name="Picture 2" descr="Welfare aziendale: cos'è? - Le Consulenti">
            <a:extLst>
              <a:ext uri="{FF2B5EF4-FFF2-40B4-BE49-F238E27FC236}">
                <a16:creationId xmlns:a16="http://schemas.microsoft.com/office/drawing/2014/main" id="{D245857D-940F-7AB4-14CB-97833232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993933"/>
            <a:ext cx="4059601" cy="12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666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974535" y="1246263"/>
            <a:ext cx="859692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Avvisi di prossima pubblicazione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PRIORITA’ 1 – OCCUPAZIONE</a:t>
            </a:r>
          </a:p>
          <a:p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INCENTIVI ASSUNZIONI GIOVANI e</a:t>
            </a:r>
          </a:p>
          <a:p>
            <a:r>
              <a:rPr lang="it-IT" b="1" dirty="0">
                <a:solidFill>
                  <a:schemeClr val="tx2"/>
                </a:solidFill>
              </a:rPr>
              <a:t>ASSUNZIONI OVER 36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INCENTIVI PER INSERIMENTO </a:t>
            </a:r>
          </a:p>
          <a:p>
            <a:r>
              <a:rPr lang="it-IT" b="1" dirty="0">
                <a:solidFill>
                  <a:schemeClr val="tx2"/>
                </a:solidFill>
              </a:rPr>
              <a:t>LAVORATIVO di DONNE VITTIME </a:t>
            </a:r>
          </a:p>
          <a:p>
            <a:r>
              <a:rPr lang="it-IT" b="1" dirty="0">
                <a:solidFill>
                  <a:schemeClr val="tx2"/>
                </a:solidFill>
              </a:rPr>
              <a:t>di VIOLENZA di GENERE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STRUMENTO FINANZIARIO PER LA </a:t>
            </a:r>
          </a:p>
          <a:p>
            <a:r>
              <a:rPr lang="it-IT" b="1" dirty="0">
                <a:solidFill>
                  <a:schemeClr val="tx2"/>
                </a:solidFill>
              </a:rPr>
              <a:t>CREAZIONE DI NUOVE IMPRESE</a:t>
            </a:r>
          </a:p>
          <a:p>
            <a:r>
              <a:rPr lang="it-IT" b="1" dirty="0">
                <a:solidFill>
                  <a:schemeClr val="tx2"/>
                </a:solidFill>
              </a:rPr>
              <a:t>FEMMINILI</a:t>
            </a:r>
          </a:p>
          <a:p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INTERVENTI PER LA CONCILIAZIONE </a:t>
            </a:r>
          </a:p>
          <a:p>
            <a:r>
              <a:rPr lang="it-IT" b="1" dirty="0">
                <a:solidFill>
                  <a:schemeClr val="tx2"/>
                </a:solidFill>
              </a:rPr>
              <a:t>DEI TEMPI DI VITA E LAVORO</a:t>
            </a:r>
          </a:p>
          <a:p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Giovani: esonero contributivo per l'assunzione nel 2021-2022 - SPL  CONSULENZA Srl">
            <a:extLst>
              <a:ext uri="{FF2B5EF4-FFF2-40B4-BE49-F238E27FC236}">
                <a16:creationId xmlns:a16="http://schemas.microsoft.com/office/drawing/2014/main" id="{DF9AFBC9-6244-96C7-0AA6-60F2AB28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46262"/>
            <a:ext cx="3891775" cy="25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sunzioni agevolate 2025: bonus per contratti a giovani e donne">
            <a:extLst>
              <a:ext uri="{FF2B5EF4-FFF2-40B4-BE49-F238E27FC236}">
                <a16:creationId xmlns:a16="http://schemas.microsoft.com/office/drawing/2014/main" id="{4C772C8B-00D3-25A5-8E9A-640BBD4E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19656"/>
            <a:ext cx="3928714" cy="19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616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3800430" y="947054"/>
            <a:ext cx="38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2021 - 2027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229" y="1400116"/>
            <a:ext cx="7945802" cy="382964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C00000"/>
                </a:solidFill>
              </a:rPr>
              <a:t>INSERIMENTO  LAVORATIVO di DONNE VITTIME  di VIOLENZA di GENERE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807801" y="3449639"/>
          <a:ext cx="8573937" cy="27926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4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92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 CHI E’ RIVOLTO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COSA</a:t>
                      </a:r>
                      <a:r>
                        <a:rPr lang="it-IT" sz="1800" baseline="0" dirty="0"/>
                        <a:t> FINANZIA </a:t>
                      </a:r>
                      <a:endParaRPr lang="it-IT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03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Donne vittime di violenza inserite nei percorsi di protezione relativi alla violenza di genere certificati dai servizi sociali e/o dai centri antiviolenza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ATTIVAZIONE DI TIROCINI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INCENTIVI</a:t>
                      </a:r>
                      <a:r>
                        <a:rPr lang="it-IT" sz="1800" b="1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ASSUNZIONI </a:t>
                      </a:r>
                      <a:endParaRPr lang="it-I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presente azione è inoltre complementare all’azione Azione 3.k.10.1 “ </a:t>
                      </a: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Potenziamento CAV, CR E CUAV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che interviene direttamente sul </a:t>
                      </a: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rafforzamento della capacità dei centri antiviolenza e case rifugio, sul potenziamento dei centri per autori di violenza</a:t>
                      </a:r>
                      <a:r>
                        <a:rPr lang="it-IT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DOTAZIONE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€ 500.000,00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2" name="Picture 4" descr="Mini guida: strumenti di sostegno all'imprenditoria femminile –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00" y="1814514"/>
            <a:ext cx="6118835" cy="15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863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4400550" y="968932"/>
            <a:ext cx="38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2021 - 2027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998" y="1408718"/>
            <a:ext cx="8890682" cy="740122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C00000"/>
                </a:solidFill>
              </a:rPr>
              <a:t>Strumento finanziario per la creazione di nuove imprese femminili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051642" y="3672430"/>
          <a:ext cx="8037239" cy="242736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1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71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 CHI E’ RIVOLTO</a:t>
                      </a:r>
                    </a:p>
                  </a:txBody>
                  <a:tcPr>
                    <a:solidFill>
                      <a:srgbClr val="CAAE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COSA</a:t>
                      </a:r>
                      <a:r>
                        <a:rPr lang="it-IT" sz="1800" baseline="0" dirty="0"/>
                        <a:t> FINANZIA</a:t>
                      </a:r>
                      <a:endParaRPr lang="it-IT" sz="1800" dirty="0"/>
                    </a:p>
                  </a:txBody>
                  <a:tcPr>
                    <a:solidFill>
                      <a:srgbClr val="CAA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33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Donne, siano esse lavoratrici, donne</a:t>
                      </a:r>
                      <a:r>
                        <a:rPr lang="it-IT" sz="1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disoccupate, donne inoccupate e/o in cerca di lavoro.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 Prestiti a tasso zero, di importo compreso tra 10 mila euro e 80 mila euro, in combinazione con una</a:t>
                      </a:r>
                      <a:r>
                        <a:rPr lang="it-IT" sz="1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sovvenzione pari, al massimo, al 30% del prestito erogato, con un tetto massimo di 24 mila euro</a:t>
                      </a:r>
                      <a:endParaRPr lang="it-IT" sz="17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5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DOTAZIONE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€ 10.000.000,00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Fondo Imprenditoria femminile - PNRR - Banca Malatest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37426"/>
            <a:ext cx="7086600" cy="1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142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3800430" y="947054"/>
            <a:ext cx="38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2021 - 2027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229" y="1400116"/>
            <a:ext cx="7945802" cy="382964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C00000"/>
                </a:solidFill>
              </a:rPr>
              <a:t>INTERVENTI PER LA CONCILIAZIONE  DEI TEMPI DI VITA E LAVORO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793946" y="3667635"/>
          <a:ext cx="8573937" cy="24915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4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7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 CHI E’ RIVOLTO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COSA</a:t>
                      </a:r>
                      <a:r>
                        <a:rPr lang="it-IT" sz="1800" baseline="0" dirty="0"/>
                        <a:t> FINANZIA </a:t>
                      </a:r>
                      <a:endParaRPr lang="it-IT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51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Donne lavoratrici, sia autonome che dipendenti. 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Voucher per supportare la conciliazione dei tempi di vita e di lavoro grazie all’acquisto di servizi sociali inerenti all’accudimento di bambini, malati e anziani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9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DOTAZIONE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€ 10.250.000,00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4" descr="Il Welfare Aziendale - Studio De Marco">
            <a:extLst>
              <a:ext uri="{FF2B5EF4-FFF2-40B4-BE49-F238E27FC236}">
                <a16:creationId xmlns:a16="http://schemas.microsoft.com/office/drawing/2014/main" id="{B2A848C5-73C2-4ACD-3A66-B06F4AF6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42" y="1822327"/>
            <a:ext cx="4200922" cy="17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402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974534" y="1246262"/>
            <a:ext cx="859692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Avvisi di prossima pubblicazione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PRIORITA’ 3 – INCLUSIONE E                         </a:t>
            </a:r>
            <a:r>
              <a:rPr lang="it-IT" sz="2000" b="1" dirty="0">
                <a:solidFill>
                  <a:schemeClr val="tx2"/>
                </a:solidFill>
              </a:rPr>
              <a:t>Potenziamento centri antiviolenza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PROTEZIONE SOCIALE</a:t>
            </a:r>
            <a:endParaRPr lang="it-IT" sz="2000" b="1" dirty="0">
              <a:solidFill>
                <a:schemeClr val="tx2"/>
              </a:solidFill>
            </a:endParaRPr>
          </a:p>
          <a:p>
            <a:endParaRPr lang="it-IT" sz="2000" b="1" dirty="0">
              <a:solidFill>
                <a:schemeClr val="tx2"/>
              </a:solidFill>
            </a:endParaRPr>
          </a:p>
          <a:p>
            <a:endParaRPr lang="it-IT" sz="2000" b="1" dirty="0">
              <a:solidFill>
                <a:schemeClr val="tx2"/>
              </a:solidFill>
            </a:endParaRPr>
          </a:p>
          <a:p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7" y="3031366"/>
            <a:ext cx="52578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82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4326902" y="947053"/>
            <a:ext cx="38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2021 - 2027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229" y="1400116"/>
            <a:ext cx="7945802" cy="382964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C00000"/>
                </a:solidFill>
              </a:rPr>
              <a:t>Potenziamento centri antiviolenza – Interventi 3.k.10.1  e 3.k.10.2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956364" y="3671312"/>
          <a:ext cx="8573937" cy="254103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9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23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 CHI E’ RIVOLTO</a:t>
                      </a:r>
                    </a:p>
                  </a:txBody>
                  <a:tcPr>
                    <a:solidFill>
                      <a:srgbClr val="CAAE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COSA</a:t>
                      </a:r>
                      <a:r>
                        <a:rPr lang="it-IT" sz="1800" baseline="0" dirty="0"/>
                        <a:t> FINANZIA </a:t>
                      </a:r>
                      <a:endParaRPr lang="it-IT" sz="1800" dirty="0"/>
                    </a:p>
                  </a:txBody>
                  <a:tcPr>
                    <a:solidFill>
                      <a:srgbClr val="CAA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51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Donne vittime di violenza inserite nei percorsi di protezione relativi alla violenza di genere certificati dai servizi sociali e/o dai centri antiviolenza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INTERVENTO 3.k.10.1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it-IT" sz="1600" b="1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Potenziamento dei centri antiviolenza e delle case rifugio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Potenziamento dei centri per uomini autori di violenza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INTERVENTO 3.k.10.2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it-IT" sz="1600" b="1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Campagne di Comunicazione e Sensibilizzazione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9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DOTAZIONE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€ 4.000.000,00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14946"/>
            <a:ext cx="8624455" cy="18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56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A02A22-FB46-2F83-3164-CE81DECF75C7}"/>
              </a:ext>
            </a:extLst>
          </p:cNvPr>
          <p:cNvSpPr txBox="1"/>
          <p:nvPr/>
        </p:nvSpPr>
        <p:spPr>
          <a:xfrm>
            <a:off x="3808553" y="2905782"/>
            <a:ext cx="45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0046739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A02A22-FB46-2F83-3164-CE81DECF75C7}"/>
              </a:ext>
            </a:extLst>
          </p:cNvPr>
          <p:cNvSpPr txBox="1"/>
          <p:nvPr/>
        </p:nvSpPr>
        <p:spPr>
          <a:xfrm>
            <a:off x="3046071" y="2905780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30156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E47F-CAA1-A730-756E-912A356CC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6FE235C6-3D4C-28FB-A7E8-AA32B5FC0DBC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FESR 2021-2027: la dotazione finale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812B638-E6F2-5FFC-8282-2BE654D8D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21671"/>
              </p:ext>
            </p:extLst>
          </p:nvPr>
        </p:nvGraphicFramePr>
        <p:xfrm>
          <a:off x="680545" y="1492541"/>
          <a:ext cx="10830910" cy="3724275"/>
        </p:xfrm>
        <a:graphic>
          <a:graphicData uri="http://schemas.openxmlformats.org/drawingml/2006/table">
            <a:tbl>
              <a:tblPr/>
              <a:tblGrid>
                <a:gridCol w="306824">
                  <a:extLst>
                    <a:ext uri="{9D8B030D-6E8A-4147-A177-3AD203B41FA5}">
                      <a16:colId xmlns:a16="http://schemas.microsoft.com/office/drawing/2014/main" val="2561442465"/>
                    </a:ext>
                  </a:extLst>
                </a:gridCol>
                <a:gridCol w="166141">
                  <a:extLst>
                    <a:ext uri="{9D8B030D-6E8A-4147-A177-3AD203B41FA5}">
                      <a16:colId xmlns:a16="http://schemas.microsoft.com/office/drawing/2014/main" val="3741652814"/>
                    </a:ext>
                  </a:extLst>
                </a:gridCol>
                <a:gridCol w="1899812">
                  <a:extLst>
                    <a:ext uri="{9D8B030D-6E8A-4147-A177-3AD203B41FA5}">
                      <a16:colId xmlns:a16="http://schemas.microsoft.com/office/drawing/2014/main" val="146799595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478834157"/>
                    </a:ext>
                  </a:extLst>
                </a:gridCol>
                <a:gridCol w="828426">
                  <a:extLst>
                    <a:ext uri="{9D8B030D-6E8A-4147-A177-3AD203B41FA5}">
                      <a16:colId xmlns:a16="http://schemas.microsoft.com/office/drawing/2014/main" val="2786452350"/>
                    </a:ext>
                  </a:extLst>
                </a:gridCol>
                <a:gridCol w="641730">
                  <a:extLst>
                    <a:ext uri="{9D8B030D-6E8A-4147-A177-3AD203B41FA5}">
                      <a16:colId xmlns:a16="http://schemas.microsoft.com/office/drawing/2014/main" val="4255407613"/>
                    </a:ext>
                  </a:extLst>
                </a:gridCol>
                <a:gridCol w="1117398">
                  <a:extLst>
                    <a:ext uri="{9D8B030D-6E8A-4147-A177-3AD203B41FA5}">
                      <a16:colId xmlns:a16="http://schemas.microsoft.com/office/drawing/2014/main" val="3763232887"/>
                    </a:ext>
                  </a:extLst>
                </a:gridCol>
                <a:gridCol w="1759128">
                  <a:extLst>
                    <a:ext uri="{9D8B030D-6E8A-4147-A177-3AD203B41FA5}">
                      <a16:colId xmlns:a16="http://schemas.microsoft.com/office/drawing/2014/main" val="1599971406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1587918972"/>
                    </a:ext>
                  </a:extLst>
                </a:gridCol>
                <a:gridCol w="981839">
                  <a:extLst>
                    <a:ext uri="{9D8B030D-6E8A-4147-A177-3AD203B41FA5}">
                      <a16:colId xmlns:a16="http://schemas.microsoft.com/office/drawing/2014/main" val="2087108181"/>
                    </a:ext>
                  </a:extLst>
                </a:gridCol>
              </a:tblGrid>
              <a:tr h="200025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Dotazione finale per Obiettivo di Policy e Priorità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7106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93444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Obiettivo di 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Totali per Obiettivo di Policy (proposta MTR)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Totali per Priorità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92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Descrizione 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Descrizione Priorità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Descrizione Priorità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98350"/>
                  </a:ext>
                </a:extLst>
              </a:tr>
              <a:tr h="33337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 più intelligente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295.750.000,00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Ricerca, Sviluppo e Innovazione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Ricerca, Sviluppo e Innovazione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238.750.000,00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25509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Connettività digitale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Connettività digitale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5774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Piattaforma STEP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Piattaforma STEP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35.000.000,00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66483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 più verde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293.885.000,00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e ambiente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e ambiente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210.785.000,00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658546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Mobilità sostenibile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Mobilità sostenibile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45.100.000,00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5614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Resilienza idrica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Resilienza idrica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943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Abitare sostenibile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Abitare sostenibile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13.000.000,00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229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 più vicina ai cittadini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67.581.715,00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Strategie territoriali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Strategie territoriali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67.581.715,00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55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Assistenza Tecnica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23.836.875,00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Assistenza Tecnica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Assistenza Tecnica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23.836.875,00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683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681.053.590,00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681.053.590,00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0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2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57366-325A-934B-DF87-E77280598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8D517C66-DCD7-225A-FBED-609015F46B60}"/>
              </a:ext>
            </a:extLst>
          </p:cNvPr>
          <p:cNvSpPr txBox="1"/>
          <p:nvPr/>
        </p:nvSpPr>
        <p:spPr>
          <a:xfrm>
            <a:off x="709448" y="796715"/>
            <a:ext cx="107993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FESR 2021-2027: assegnazione definitiva dell’importo di flessibilità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92F64F6-6C8D-BFFF-1341-8F7749893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13464"/>
              </p:ext>
            </p:extLst>
          </p:nvPr>
        </p:nvGraphicFramePr>
        <p:xfrm>
          <a:off x="709449" y="1575583"/>
          <a:ext cx="10799379" cy="40277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75831">
                  <a:extLst>
                    <a:ext uri="{9D8B030D-6E8A-4147-A177-3AD203B41FA5}">
                      <a16:colId xmlns:a16="http://schemas.microsoft.com/office/drawing/2014/main" val="791319570"/>
                    </a:ext>
                  </a:extLst>
                </a:gridCol>
                <a:gridCol w="1099737">
                  <a:extLst>
                    <a:ext uri="{9D8B030D-6E8A-4147-A177-3AD203B41FA5}">
                      <a16:colId xmlns:a16="http://schemas.microsoft.com/office/drawing/2014/main" val="1691175800"/>
                    </a:ext>
                  </a:extLst>
                </a:gridCol>
                <a:gridCol w="2307937">
                  <a:extLst>
                    <a:ext uri="{9D8B030D-6E8A-4147-A177-3AD203B41FA5}">
                      <a16:colId xmlns:a16="http://schemas.microsoft.com/office/drawing/2014/main" val="688918831"/>
                    </a:ext>
                  </a:extLst>
                </a:gridCol>
                <a:gridCol w="2307937">
                  <a:extLst>
                    <a:ext uri="{9D8B030D-6E8A-4147-A177-3AD203B41FA5}">
                      <a16:colId xmlns:a16="http://schemas.microsoft.com/office/drawing/2014/main" val="4215885622"/>
                    </a:ext>
                  </a:extLst>
                </a:gridCol>
                <a:gridCol w="2307937">
                  <a:extLst>
                    <a:ext uri="{9D8B030D-6E8A-4147-A177-3AD203B41FA5}">
                      <a16:colId xmlns:a16="http://schemas.microsoft.com/office/drawing/2014/main" val="1690435913"/>
                    </a:ext>
                  </a:extLst>
                </a:gridCol>
              </a:tblGrid>
              <a:tr h="2089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75285" marR="125095" indent="-249555" algn="ctr">
                        <a:lnSpc>
                          <a:spcPct val="113000"/>
                        </a:lnSpc>
                        <a:spcBef>
                          <a:spcPts val="730"/>
                        </a:spcBef>
                        <a:buNone/>
                      </a:pPr>
                      <a:r>
                        <a:rPr lang="it-IT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 dell'obiettivo specifico del </a:t>
                      </a:r>
                      <a:r>
                        <a:rPr lang="it-IT" sz="14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JTF/dell'obiettivo </a:t>
                      </a:r>
                      <a:r>
                        <a:rPr lang="it-IT" sz="14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strategico</a:t>
                      </a:r>
                      <a:r>
                        <a:rPr lang="it-IT" sz="1400" b="1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oppure assistenza</a:t>
                      </a:r>
                      <a:r>
                        <a:rPr lang="it-IT" sz="1400" b="1" spc="-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tecnica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it-IT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55"/>
                        </a:spcBef>
                        <a:buNone/>
                      </a:pPr>
                      <a:r>
                        <a:rPr lang="it-IT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" algn="ctr">
                        <a:buNone/>
                      </a:pPr>
                      <a:r>
                        <a:rPr lang="it-IT" sz="14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Priorità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9700" algn="ctr">
                        <a:spcBef>
                          <a:spcPts val="70"/>
                        </a:spcBef>
                        <a:buNone/>
                      </a:pPr>
                      <a:r>
                        <a:rPr lang="it-I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Ripartizione</a:t>
                      </a:r>
                      <a:r>
                        <a:rPr lang="it-IT" sz="1600" b="1" spc="1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dell'importo</a:t>
                      </a:r>
                      <a:r>
                        <a:rPr lang="it-IT" sz="1600" b="1" spc="1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it-IT" sz="1600" b="1" spc="20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flessibilità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235"/>
                        </a:spcBef>
                        <a:buNone/>
                      </a:pPr>
                      <a:r>
                        <a:rPr lang="it-IT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marR="2540" algn="ctr">
                        <a:lnSpc>
                          <a:spcPct val="113000"/>
                        </a:lnSpc>
                        <a:buNone/>
                      </a:pPr>
                      <a:r>
                        <a:rPr lang="it-IT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Differenza</a:t>
                      </a:r>
                      <a:r>
                        <a:rPr lang="it-IT" sz="1400" b="1" spc="-4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 Proposta</a:t>
                      </a:r>
                      <a:r>
                        <a:rPr lang="it-IT" sz="1400" b="1" spc="-6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525" marR="6985" algn="ctr">
                        <a:lnSpc>
                          <a:spcPct val="113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it-IT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riprogrammazione e PR</a:t>
                      </a:r>
                      <a:r>
                        <a:rPr lang="it-IT" sz="1400" b="1" spc="-5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vigente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765423"/>
                  </a:ext>
                </a:extLst>
              </a:tr>
              <a:tr h="652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890"/>
                        </a:spcBef>
                        <a:buNone/>
                      </a:pPr>
                      <a:r>
                        <a:rPr lang="it-IT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0" indent="89535" algn="ctr">
                        <a:lnSpc>
                          <a:spcPct val="113000"/>
                        </a:lnSpc>
                        <a:buNone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Importo di flessibilità</a:t>
                      </a:r>
                      <a:r>
                        <a:rPr lang="it-IT" sz="14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235"/>
                        </a:spcBef>
                        <a:buNone/>
                      </a:pPr>
                      <a:r>
                        <a:rPr lang="it-IT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9085" marR="296545" indent="-12065" algn="ctr">
                        <a:lnSpc>
                          <a:spcPct val="113000"/>
                        </a:lnSpc>
                        <a:buNone/>
                      </a:pPr>
                      <a:r>
                        <a:rPr lang="it-IT" sz="1400" b="1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Importo</a:t>
                      </a:r>
                      <a:r>
                        <a:rPr lang="it-IT" sz="1400" b="1" spc="-4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it-IT" sz="1400" b="1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flessibilità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525" marR="12065" algn="ctr">
                        <a:spcBef>
                          <a:spcPts val="5"/>
                        </a:spcBef>
                        <a:buNone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precedente</a:t>
                      </a:r>
                      <a:r>
                        <a:rPr lang="it-IT" sz="1400" b="1" spc="10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927316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985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0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14.325.828,00</a:t>
                      </a:r>
                      <a:r>
                        <a:rPr lang="it-IT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1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15.300.886,00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- 975.058,00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540897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985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0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1.320.077,00</a:t>
                      </a:r>
                      <a:r>
                        <a:rPr lang="it-IT" sz="1400" strike="sng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1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1.320.076,00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1,00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171120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985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0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12.647.831,00 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1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15.224.980,00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- 2.577.149,00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21758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985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2.029.617,00 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1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2.706.156,00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- 676.539,00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441247"/>
                  </a:ext>
                </a:extLst>
              </a:tr>
              <a:tr h="270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985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1.520.676,00 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1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4.883.185,00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- 3.362.509,00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347563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5.250.304,00 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5.250.304,00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235143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1.875.108,00 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1.875.108,00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05790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975.057,00 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975.057,00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41726"/>
                  </a:ext>
                </a:extLst>
              </a:tr>
              <a:tr h="261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TA36(4)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35" algn="ct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it-IT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921.080,00 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strike="sngStrike" spc="-1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1.430.295,00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lnSpc>
                          <a:spcPts val="117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- 509.215,00              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704169"/>
                  </a:ext>
                </a:extLst>
              </a:tr>
              <a:tr h="306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350" marR="6985" algn="ctr">
                        <a:spcBef>
                          <a:spcPts val="325"/>
                        </a:spcBef>
                        <a:buNone/>
                      </a:pPr>
                      <a:r>
                        <a:rPr lang="it-IT" sz="1400" b="1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spcBef>
                          <a:spcPts val="325"/>
                        </a:spcBef>
                        <a:buNone/>
                      </a:pPr>
                      <a:r>
                        <a:rPr lang="it-IT" sz="1400" b="1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40.865.578,00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spcBef>
                          <a:spcPts val="325"/>
                        </a:spcBef>
                        <a:buNone/>
                      </a:pPr>
                      <a:r>
                        <a:rPr lang="it-IT" sz="1400" b="1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40.865.578,00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5240" algn="r">
                        <a:spcBef>
                          <a:spcPts val="325"/>
                        </a:spcBef>
                        <a:buNone/>
                      </a:pPr>
                      <a:r>
                        <a:rPr lang="it-IT" sz="1400" b="1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65272"/>
                  </a:ext>
                </a:extLst>
              </a:tr>
            </a:tbl>
          </a:graphicData>
        </a:graphic>
      </p:graphicFrame>
      <p:sp>
        <p:nvSpPr>
          <p:cNvPr id="3" name="Sottotitolo 2">
            <a:extLst>
              <a:ext uri="{FF2B5EF4-FFF2-40B4-BE49-F238E27FC236}">
                <a16:creationId xmlns:a16="http://schemas.microsoft.com/office/drawing/2014/main" id="{D59B3A50-AC8D-86BF-02B2-52BC1D32B15F}"/>
              </a:ext>
            </a:extLst>
          </p:cNvPr>
          <p:cNvSpPr txBox="1">
            <a:spLocks/>
          </p:cNvSpPr>
          <p:nvPr/>
        </p:nvSpPr>
        <p:spPr>
          <a:xfrm>
            <a:off x="670198" y="5712730"/>
            <a:ext cx="10851603" cy="902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L’importo di flessibilità previsto nel PR Abruzzo FESR 2021-2027 è pari ad Euro 40.865.578,00; la sovrastante tabella ne riporta l’assegnazione definitiva, come richiesto dall’articolo 18 RDC con la presentazione del Riesame intermedio.</a:t>
            </a:r>
          </a:p>
        </p:txBody>
      </p:sp>
    </p:spTree>
    <p:extLst>
      <p:ext uri="{BB962C8B-B14F-4D97-AF65-F5344CB8AC3E}">
        <p14:creationId xmlns:p14="http://schemas.microsoft.com/office/powerpoint/2010/main" val="152866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096FB-CE44-96D7-7BB3-552C2AC5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FB692ACB-41FB-A0D3-3357-CF12F18E999E}"/>
              </a:ext>
            </a:extLst>
          </p:cNvPr>
          <p:cNvSpPr txBox="1"/>
          <p:nvPr/>
        </p:nvSpPr>
        <p:spPr>
          <a:xfrm>
            <a:off x="709448" y="796715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FESR 2021-2027: le concentrazioni tematiche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100EFB0-E263-468F-A28C-AB93185F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3680"/>
              </p:ext>
            </p:extLst>
          </p:nvPr>
        </p:nvGraphicFramePr>
        <p:xfrm>
          <a:off x="709447" y="1769231"/>
          <a:ext cx="10799379" cy="3319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84330">
                  <a:extLst>
                    <a:ext uri="{9D8B030D-6E8A-4147-A177-3AD203B41FA5}">
                      <a16:colId xmlns:a16="http://schemas.microsoft.com/office/drawing/2014/main" val="139939610"/>
                    </a:ext>
                  </a:extLst>
                </a:gridCol>
                <a:gridCol w="3662129">
                  <a:extLst>
                    <a:ext uri="{9D8B030D-6E8A-4147-A177-3AD203B41FA5}">
                      <a16:colId xmlns:a16="http://schemas.microsoft.com/office/drawing/2014/main" val="712382894"/>
                    </a:ext>
                  </a:extLst>
                </a:gridCol>
                <a:gridCol w="1521297">
                  <a:extLst>
                    <a:ext uri="{9D8B030D-6E8A-4147-A177-3AD203B41FA5}">
                      <a16:colId xmlns:a16="http://schemas.microsoft.com/office/drawing/2014/main" val="899656285"/>
                    </a:ext>
                  </a:extLst>
                </a:gridCol>
                <a:gridCol w="1531623">
                  <a:extLst>
                    <a:ext uri="{9D8B030D-6E8A-4147-A177-3AD203B41FA5}">
                      <a16:colId xmlns:a16="http://schemas.microsoft.com/office/drawing/2014/main" val="632856450"/>
                    </a:ext>
                  </a:extLst>
                </a:gridCol>
              </a:tblGrid>
              <a:tr h="680549">
                <a:tc>
                  <a:txBody>
                    <a:bodyPr/>
                    <a:lstStyle/>
                    <a:p>
                      <a:pPr marL="17780" algn="ctr">
                        <a:spcBef>
                          <a:spcPts val="950"/>
                        </a:spcBef>
                        <a:buNone/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CONCENTRAZIONI</a:t>
                      </a:r>
                      <a:r>
                        <a:rPr lang="it-IT" sz="1600" b="1" spc="6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TEMATICHE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950"/>
                        </a:spcBef>
                        <a:buNone/>
                      </a:pPr>
                      <a:r>
                        <a:rPr lang="it-IT" sz="1600" b="1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NORME</a:t>
                      </a:r>
                      <a:r>
                        <a:rPr lang="it-IT" sz="1600" b="1" spc="-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it-IT" sz="1600" b="1" spc="-1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RIFERIMENTO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163830" indent="-6985" algn="ctr">
                        <a:lnSpc>
                          <a:spcPct val="115000"/>
                        </a:lnSpc>
                        <a:spcBef>
                          <a:spcPts val="385"/>
                        </a:spcBef>
                        <a:buNone/>
                      </a:pPr>
                      <a:r>
                        <a:rPr lang="it-IT" sz="1600" b="1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VALORE MINIMO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71755" indent="-85725" algn="ctr">
                        <a:lnSpc>
                          <a:spcPct val="115000"/>
                        </a:lnSpc>
                        <a:spcBef>
                          <a:spcPts val="385"/>
                        </a:spcBef>
                        <a:buNone/>
                      </a:pPr>
                      <a:r>
                        <a:rPr lang="it-IT" sz="1600" b="1" spc="-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VALORE</a:t>
                      </a:r>
                      <a:r>
                        <a:rPr lang="it-IT" sz="1600" b="1" spc="-4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</a:t>
                      </a:r>
                      <a:r>
                        <a:rPr lang="it-IT" sz="1600" b="1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RIESAME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2651"/>
                  </a:ext>
                </a:extLst>
              </a:tr>
              <a:tr h="547668">
                <a:tc>
                  <a:txBody>
                    <a:bodyPr/>
                    <a:lstStyle/>
                    <a:p>
                      <a:pPr marL="17780" marR="1333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</a:t>
                      </a:r>
                      <a:r>
                        <a:rPr lang="it-IT" sz="16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it-IT" sz="16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it-IT" sz="16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" marR="825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Articolo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it-IT" sz="16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Regolamento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(UE)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1058/2021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" marR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498688"/>
                  </a:ext>
                </a:extLst>
              </a:tr>
              <a:tr h="670614">
                <a:tc>
                  <a:txBody>
                    <a:bodyPr/>
                    <a:lstStyle/>
                    <a:p>
                      <a:pPr marL="17780" marR="1333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</a:t>
                      </a:r>
                      <a:r>
                        <a:rPr lang="it-IT" sz="16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it-IT" sz="16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it-IT" sz="16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" marR="825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Articolo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it-IT" sz="16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Regolamento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(UE)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1058/2021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" marR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buNone/>
                      </a:pPr>
                      <a:r>
                        <a:rPr lang="it-IT" sz="1600" strike="sng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32,67%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" algn="ctr">
                        <a:lnSpc>
                          <a:spcPct val="50000"/>
                        </a:lnSpc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" algn="ctr">
                        <a:buNone/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829187"/>
                  </a:ext>
                </a:extLst>
              </a:tr>
              <a:tr h="710353">
                <a:tc>
                  <a:txBody>
                    <a:bodyPr/>
                    <a:lstStyle/>
                    <a:p>
                      <a:pPr marL="17780" marR="7620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LOTTA</a:t>
                      </a:r>
                      <a:r>
                        <a:rPr lang="it-IT" sz="1600" spc="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it-IT" sz="1600" spc="1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CAMBIAMENTO</a:t>
                      </a:r>
                      <a:r>
                        <a:rPr lang="it-IT" sz="1600" spc="1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CLIMATICO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" marR="825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Articolo</a:t>
                      </a:r>
                      <a:r>
                        <a:rPr lang="it-IT" sz="16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it-IT" sz="16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Regolamento</a:t>
                      </a:r>
                      <a:r>
                        <a:rPr lang="it-IT" sz="16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(UE)</a:t>
                      </a:r>
                      <a:r>
                        <a:rPr lang="it-IT" sz="16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1060/2021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" marR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trike="sng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32,35%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37,97%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75007"/>
                  </a:ext>
                </a:extLst>
              </a:tr>
              <a:tr h="710353">
                <a:tc>
                  <a:txBody>
                    <a:bodyPr/>
                    <a:lstStyle/>
                    <a:p>
                      <a:pPr marL="17780" marR="6350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TUTELA</a:t>
                      </a:r>
                      <a:r>
                        <a:rPr lang="it-IT" sz="1600" spc="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DELL'AMBIENTE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Accordo</a:t>
                      </a:r>
                      <a:r>
                        <a:rPr lang="it-IT" sz="16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it-IT" sz="16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Partenariato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strike="sng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32,99%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" algn="ctr">
                        <a:spcBef>
                          <a:spcPts val="695"/>
                        </a:spcBef>
                        <a:buNone/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288063"/>
                  </a:ext>
                </a:extLst>
              </a:tr>
            </a:tbl>
          </a:graphicData>
        </a:graphic>
      </p:graphicFrame>
      <p:sp>
        <p:nvSpPr>
          <p:cNvPr id="6" name="Sottotitolo 2">
            <a:extLst>
              <a:ext uri="{FF2B5EF4-FFF2-40B4-BE49-F238E27FC236}">
                <a16:creationId xmlns:a16="http://schemas.microsoft.com/office/drawing/2014/main" id="{44B259F8-6EB8-54F9-B0C8-A44430DC982B}"/>
              </a:ext>
            </a:extLst>
          </p:cNvPr>
          <p:cNvSpPr txBox="1">
            <a:spLocks/>
          </p:cNvSpPr>
          <p:nvPr/>
        </p:nvSpPr>
        <p:spPr>
          <a:xfrm>
            <a:off x="709445" y="5153919"/>
            <a:ext cx="10799381" cy="9073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Le modifiche proposte al PR Abruzzo FESR 2021-2027 non impattano sulle concentrazioni tematiche, previste dai Regolamenti UE e dall’Accordo di Partenariato, che permangono conseguite e coerenti con le disposizioni normative di riferimento. </a:t>
            </a:r>
          </a:p>
        </p:txBody>
      </p:sp>
    </p:spTree>
    <p:extLst>
      <p:ext uri="{BB962C8B-B14F-4D97-AF65-F5344CB8AC3E}">
        <p14:creationId xmlns:p14="http://schemas.microsoft.com/office/powerpoint/2010/main" val="245020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2A200-1005-8BB6-29D9-1004D470E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02FEFC53-1E11-BF3F-09F9-ABCD470D83E2}"/>
              </a:ext>
            </a:extLst>
          </p:cNvPr>
          <p:cNvSpPr txBox="1"/>
          <p:nvPr/>
        </p:nvSpPr>
        <p:spPr>
          <a:xfrm>
            <a:off x="717629" y="796715"/>
            <a:ext cx="108107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la dotazione iniziale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3A5F4B-CEB8-E9BC-9BC2-035E4A1D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83080"/>
            <a:ext cx="888111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63BA0-FD53-D385-1291-18D77698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16FF5987-EE82-2467-3139-2637209E7ED8}"/>
              </a:ext>
            </a:extLst>
          </p:cNvPr>
          <p:cNvSpPr txBox="1"/>
          <p:nvPr/>
        </p:nvSpPr>
        <p:spPr>
          <a:xfrm>
            <a:off x="759169" y="796715"/>
            <a:ext cx="107811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le modifiche proposte e le nuove priorità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971415D9-4C60-8BF4-E8CA-71828F3FF49C}"/>
              </a:ext>
            </a:extLst>
          </p:cNvPr>
          <p:cNvSpPr txBox="1"/>
          <p:nvPr/>
        </p:nvSpPr>
        <p:spPr>
          <a:xfrm>
            <a:off x="759170" y="1258339"/>
            <a:ext cx="107811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Le modifiche apportate al PR Abruzzo FSE+ 2021-2027, nell’ambito della Revisione di medio termine, riguardano: 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le </a:t>
            </a:r>
            <a:r>
              <a:rPr lang="it-IT" sz="1600" b="1" dirty="0"/>
              <a:t>nuove Priorità </a:t>
            </a:r>
            <a:r>
              <a:rPr lang="it-IT" sz="1600" dirty="0"/>
              <a:t>introdotte dal Regolamento (UE) 1913/2025 e selezionate per essere inserite nel PR;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le </a:t>
            </a:r>
            <a:r>
              <a:rPr lang="it-IT" sz="1600" b="1" dirty="0"/>
              <a:t>modifiche finanziarie</a:t>
            </a:r>
            <a:r>
              <a:rPr lang="it-IT" sz="16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le modifiche </a:t>
            </a:r>
            <a:r>
              <a:rPr lang="it-IT" sz="1600" b="1" dirty="0"/>
              <a:t>non finanziarie</a:t>
            </a:r>
            <a:r>
              <a:rPr lang="it-IT" sz="1600" dirty="0"/>
              <a:t>, specificamente: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it-IT" sz="1600" dirty="0"/>
              <a:t>beneficiari;</a:t>
            </a:r>
          </a:p>
          <a:p>
            <a:pPr marL="1314450" lvl="2" indent="-400050">
              <a:buFont typeface="+mj-lt"/>
              <a:buAutoNum type="romanLcPeriod"/>
            </a:pPr>
            <a:r>
              <a:rPr lang="it-IT" sz="1600" dirty="0"/>
              <a:t>descrizione della singola Azione;</a:t>
            </a:r>
          </a:p>
          <a:p>
            <a:pPr marL="1314450" lvl="2" indent="-400050">
              <a:buFont typeface="+mj-lt"/>
              <a:buAutoNum type="romanLcPeriod"/>
            </a:pPr>
            <a:r>
              <a:rPr lang="it-IT" sz="1600" dirty="0"/>
              <a:t>indicatori e loro valorizzazione.</a:t>
            </a:r>
          </a:p>
          <a:p>
            <a:r>
              <a:rPr lang="it-IT" sz="1600" dirty="0"/>
              <a:t>Le </a:t>
            </a:r>
            <a:r>
              <a:rPr lang="it-IT" sz="1600" b="1" dirty="0"/>
              <a:t>nuove Priorità </a:t>
            </a:r>
            <a:r>
              <a:rPr lang="it-IT" sz="1600" dirty="0"/>
              <a:t>introdotte sono le seguenti: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7508F6CF-DDDC-3BDC-329E-8E103E1EFC6E}"/>
              </a:ext>
            </a:extLst>
          </p:cNvPr>
          <p:cNvSpPr txBox="1"/>
          <p:nvPr/>
        </p:nvSpPr>
        <p:spPr>
          <a:xfrm>
            <a:off x="759170" y="3429000"/>
            <a:ext cx="4080198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Piattaforma per le tecnologie strategiche per l’Europa </a:t>
            </a:r>
            <a:r>
              <a:rPr lang="it-IT" sz="1400" dirty="0"/>
              <a:t>(STEP), di cui al Regolamento (UE) 795/2024 </a:t>
            </a:r>
          </a:p>
          <a:p>
            <a:pPr algn="just"/>
            <a:r>
              <a:rPr lang="it-IT" sz="1400" dirty="0"/>
              <a:t> </a:t>
            </a:r>
          </a:p>
          <a:p>
            <a:r>
              <a:rPr lang="it-IT" sz="1400" dirty="0"/>
              <a:t>- Importo programmato 2</a:t>
            </a:r>
            <a:r>
              <a:rPr lang="it-IT" sz="1400" b="1" dirty="0"/>
              <a:t>5Meuro</a:t>
            </a:r>
            <a:r>
              <a:rPr lang="it-IT" sz="1400" dirty="0"/>
              <a:t>. </a:t>
            </a:r>
          </a:p>
          <a:p>
            <a:endParaRPr lang="it-IT" sz="1400" dirty="0"/>
          </a:p>
          <a:p>
            <a:pPr algn="just"/>
            <a:r>
              <a:rPr lang="it-IT" sz="1400" dirty="0"/>
              <a:t>Un aspetto chiave dell’inserimento STEP nel Programma è l'applicazione di un tasso di </a:t>
            </a:r>
            <a:r>
              <a:rPr lang="it-IT" sz="1400" b="1" dirty="0"/>
              <a:t>cofinanziamento UE pari al 100%</a:t>
            </a:r>
            <a:r>
              <a:rPr lang="it-IT" sz="1400" dirty="0"/>
              <a:t>, in luogo di quello applicabile pari al 40% [</a:t>
            </a:r>
            <a:r>
              <a:rPr lang="it-IT" sz="1400" dirty="0" err="1"/>
              <a:t>rif.</a:t>
            </a:r>
            <a:r>
              <a:rPr lang="it-IT" sz="1400" dirty="0"/>
              <a:t> Regolamento (UE) 795/2024, articolo 10, paragrafo 1, punto c)].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682CA556-B4F9-C95C-D960-5DFDFA37781F}"/>
              </a:ext>
            </a:extLst>
          </p:cNvPr>
          <p:cNvSpPr txBox="1"/>
          <p:nvPr/>
        </p:nvSpPr>
        <p:spPr>
          <a:xfrm>
            <a:off x="7108618" y="3644443"/>
            <a:ext cx="3878316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Protezione civile e cibersicurezza</a:t>
            </a:r>
          </a:p>
          <a:p>
            <a:pPr marL="342900" indent="-342900">
              <a:buFontTx/>
              <a:buChar char="-"/>
            </a:pPr>
            <a:endParaRPr lang="it-IT" sz="1400" dirty="0"/>
          </a:p>
          <a:p>
            <a:r>
              <a:rPr lang="it-IT" sz="1400" dirty="0"/>
              <a:t>- Importo programmato 16 </a:t>
            </a:r>
            <a:r>
              <a:rPr lang="it-IT" sz="1400" b="1" dirty="0" err="1"/>
              <a:t>Meuro</a:t>
            </a:r>
            <a:r>
              <a:rPr lang="it-IT" sz="1400" dirty="0"/>
              <a:t>. </a:t>
            </a:r>
          </a:p>
          <a:p>
            <a:pPr marL="342900" indent="-342900">
              <a:buFontTx/>
              <a:buChar char="-"/>
            </a:pPr>
            <a:endParaRPr lang="it-IT" sz="1400" dirty="0"/>
          </a:p>
          <a:p>
            <a:r>
              <a:rPr lang="it-IT" sz="1400" dirty="0"/>
              <a:t>Il tasso di cofinanziamento UE viene aumentato di 30 punti percentuali in aggiunta al tasso di </a:t>
            </a:r>
            <a:r>
              <a:rPr lang="it-IT" sz="1400" b="1" dirty="0"/>
              <a:t>cofinanziamento applicabile</a:t>
            </a:r>
            <a:r>
              <a:rPr lang="it-IT" sz="1400" dirty="0"/>
              <a:t>, passando dal 40% al 7</a:t>
            </a:r>
            <a:r>
              <a:rPr lang="it-IT" sz="1400" b="1" dirty="0"/>
              <a:t>0%</a:t>
            </a:r>
            <a:r>
              <a:rPr lang="it-IT" sz="1400" dirty="0"/>
              <a:t> [</a:t>
            </a:r>
            <a:r>
              <a:rPr lang="it-IT" sz="1400" dirty="0" err="1"/>
              <a:t>rif</a:t>
            </a:r>
            <a:r>
              <a:rPr lang="it-IT" sz="1400" dirty="0"/>
              <a:t> Regolamento (UE) 19132025,)</a:t>
            </a:r>
          </a:p>
        </p:txBody>
      </p:sp>
    </p:spTree>
    <p:extLst>
      <p:ext uri="{BB962C8B-B14F-4D97-AF65-F5344CB8AC3E}">
        <p14:creationId xmlns:p14="http://schemas.microsoft.com/office/powerpoint/2010/main" val="339169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0133B-05B2-8F82-3472-C1B3735B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4FD456DE-E685-6BA9-0513-BE95FB1F96AB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i vantaggi colti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80F89C7F-A978-4979-DD67-04FB6C295036}"/>
              </a:ext>
            </a:extLst>
          </p:cNvPr>
          <p:cNvSpPr>
            <a:spLocks noGrp="1"/>
          </p:cNvSpPr>
          <p:nvPr/>
        </p:nvSpPr>
        <p:spPr>
          <a:xfrm>
            <a:off x="2051538" y="1896690"/>
            <a:ext cx="8088923" cy="3554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/>
              <a:t>Le </a:t>
            </a:r>
            <a:r>
              <a:rPr lang="it-IT" sz="1800" b="1" dirty="0"/>
              <a:t>Misure di flessibilità </a:t>
            </a:r>
            <a:r>
              <a:rPr lang="it-IT" sz="1800" dirty="0"/>
              <a:t>che si è inteso adottare nel contesto della MTR, con effetti in riduzione del target </a:t>
            </a:r>
            <a:r>
              <a:rPr lang="it-IT" sz="1800" b="1" dirty="0"/>
              <a:t>N+3 per il 2025</a:t>
            </a:r>
            <a:r>
              <a:rPr lang="it-IT" sz="1800" dirty="0"/>
              <a:t>, sono: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800" dirty="0"/>
              <a:t>il </a:t>
            </a:r>
            <a:r>
              <a:rPr lang="it-IT" sz="1800" b="1" dirty="0"/>
              <a:t>prefinanziamento addizionale una tantum del 1,5% del sostegno totale a carico del FSE+</a:t>
            </a:r>
            <a:r>
              <a:rPr lang="it-IT" sz="1800" dirty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800" dirty="0"/>
              <a:t>il </a:t>
            </a:r>
            <a:r>
              <a:rPr lang="it-IT" sz="1800" b="1" dirty="0"/>
              <a:t>prefinanziamento addizionale una tantum del 20% degli importi programmati nell’ambito delle nuove priorità, a carico del FSE+</a:t>
            </a:r>
            <a:r>
              <a:rPr lang="it-IT" sz="18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800" dirty="0"/>
              <a:t>Con la </a:t>
            </a:r>
            <a:r>
              <a:rPr lang="it-IT" sz="1800" b="1" dirty="0"/>
              <a:t>riassegnazione di almeno il 10 % delle risorse finanziarie del PR</a:t>
            </a:r>
            <a:r>
              <a:rPr lang="it-IT" sz="1800" dirty="0"/>
              <a:t> a una o più delle nuove priorità dedicate, il </a:t>
            </a:r>
            <a:r>
              <a:rPr lang="it-IT" sz="1800" b="1" dirty="0"/>
              <a:t>termine</a:t>
            </a:r>
            <a:r>
              <a:rPr lang="it-IT" sz="1800" dirty="0"/>
              <a:t> ultimo, per l’</a:t>
            </a:r>
            <a:r>
              <a:rPr lang="it-IT" sz="1800" b="1" dirty="0"/>
              <a:t>ammissibilità delle spese</a:t>
            </a:r>
            <a:r>
              <a:rPr lang="it-IT" sz="1800" dirty="0"/>
              <a:t>, slitta al </a:t>
            </a:r>
            <a:r>
              <a:rPr lang="it-IT" sz="1800" b="1" dirty="0"/>
              <a:t>31/12/2030</a:t>
            </a:r>
            <a:r>
              <a:rPr lang="it-IT" sz="1800" dirty="0"/>
              <a:t> (per il PR Abruzzo FSE+ 21-27, la proposta ammonta a 41 </a:t>
            </a:r>
            <a:r>
              <a:rPr lang="it-IT" sz="1800" b="1" dirty="0" err="1"/>
              <a:t>Meuro</a:t>
            </a:r>
            <a:r>
              <a:rPr lang="it-IT" sz="1800" dirty="0"/>
              <a:t> pari al </a:t>
            </a:r>
            <a:r>
              <a:rPr lang="it-IT" sz="1800" b="1" dirty="0"/>
              <a:t>22,3%</a:t>
            </a:r>
            <a:r>
              <a:rPr lang="it-IT" sz="1800" dirty="0"/>
              <a:t>).</a:t>
            </a:r>
            <a:endParaRPr lang="it-IT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FEB26-0E98-F1FA-695A-AB64F4121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ACA4D41-C473-707F-F333-891A0DBDC93C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(1/8)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2F302B-241D-10A3-7B4C-8A177C96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43243"/>
            <a:ext cx="11864340" cy="41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2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33C1-8372-51A4-AFEC-4630E846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95428093-0388-B695-927A-D3E00BB65307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(2/8)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E6873AF-B5D3-4055-2D0E-65763E69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1258339"/>
            <a:ext cx="11601450" cy="48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2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BBBB-4D70-BFF8-E37A-36484597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A858D1B5-AE98-A63D-06C9-EF3011063B07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(3/8)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1A8D98-C1A2-E2BA-1BD8-5352B218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258339"/>
            <a:ext cx="11315700" cy="46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1D680-5805-6742-8192-7844459B8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A541CCD8-ED9B-1F0A-0E24-B325E4BB2DF8}"/>
              </a:ext>
            </a:extLst>
          </p:cNvPr>
          <p:cNvSpPr txBox="1">
            <a:spLocks/>
          </p:cNvSpPr>
          <p:nvPr/>
        </p:nvSpPr>
        <p:spPr>
          <a:xfrm>
            <a:off x="687257" y="2842041"/>
            <a:ext cx="10817486" cy="33776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b="1" dirty="0">
                <a:solidFill>
                  <a:srgbClr val="002060"/>
                </a:solidFill>
              </a:rPr>
              <a:t>Punto 5 </a:t>
            </a:r>
            <a:r>
              <a:rPr lang="it-IT" b="1" dirty="0" err="1">
                <a:solidFill>
                  <a:srgbClr val="002060"/>
                </a:solidFill>
              </a:rPr>
              <a:t>OdG</a:t>
            </a:r>
            <a:r>
              <a:rPr lang="it-IT" b="1" dirty="0">
                <a:solidFill>
                  <a:srgbClr val="002060"/>
                </a:solidFill>
              </a:rPr>
              <a:t> –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b="1" dirty="0">
              <a:solidFill>
                <a:srgbClr val="002060"/>
              </a:solidFill>
            </a:endParaRP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Informativa sulle procedure inerenti al Riesame intermedio (Reg. RDC art. 18)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Informativa su interventi avviati e/o previsti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Operazioni d’importanza strategica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Contributo al superamento delle sfide individuate nelle pertinenti raccomandazioni specifiche per Paese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Strumenti finanziari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Informativa sulle azioni per la parità di genere, le pari opportunità e la non discriminazione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000" b="1" dirty="0">
              <a:solidFill>
                <a:srgbClr val="002060"/>
              </a:solidFill>
            </a:endParaRP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B47167-5712-681F-18EF-90537D5E0E62}"/>
              </a:ext>
            </a:extLst>
          </p:cNvPr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8591D9-4FDC-049B-CDA5-DF45A3966E2C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188810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E6EE1-AC99-851B-70C8-43FE01AEB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1CFE0DFB-6C8F-2CF2-14F0-42F1D4E73F08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(4/8)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BD29A0-9393-1322-6376-ADB4B58D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2599"/>
            <a:ext cx="11681460" cy="45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2A4D6-35AE-6F5F-1178-DCE728222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603988D2-69B3-6D34-B2C8-7E03D554C03A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(5/8)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A453A9-90FD-698D-B530-4735012F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1258339"/>
            <a:ext cx="11590020" cy="45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6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7866F-6333-58EC-5F09-932B5DEE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A929051F-1E77-A09F-479C-18D11A379E73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(6/8)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882652-6A36-0F58-3D15-3E46E21C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58340"/>
            <a:ext cx="11475720" cy="47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7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2A700-C930-D37F-2DB6-29AFBCAE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4B4AD7AF-3770-1C4A-17EE-AD7741945195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(7/8)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86B4C63-C4D2-713D-DEAA-5E498304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432837"/>
            <a:ext cx="11715750" cy="39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05CD-FCED-0895-5DBC-740E5CE0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FA7102F5-0761-8EF1-5CF0-60C0C3F54355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FSE+ 2021-2027: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(8/8)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4A4B71-24D6-1FA6-66F9-946DDCE2F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2181846"/>
            <a:ext cx="11544300" cy="27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0255C-A478-16E2-FC79-9BE16984E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971376B2-3459-B162-7600-E13A1723F1E2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intermedio: la dotazione finale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77E20D-5716-B487-057B-895F8783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80" y="1276350"/>
            <a:ext cx="740664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8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E3F6-E6A2-6E3C-8DED-FE4B00A4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FFBE0756-A3B5-E597-9857-798E5F9DF1B6}"/>
              </a:ext>
            </a:extLst>
          </p:cNvPr>
          <p:cNvSpPr txBox="1">
            <a:spLocks/>
          </p:cNvSpPr>
          <p:nvPr/>
        </p:nvSpPr>
        <p:spPr>
          <a:xfrm>
            <a:off x="547200" y="3473532"/>
            <a:ext cx="10800000" cy="1347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Punto 5 </a:t>
            </a:r>
            <a:r>
              <a:rPr lang="it-IT" sz="2400" b="1" dirty="0" err="1">
                <a:solidFill>
                  <a:srgbClr val="002060"/>
                </a:solidFill>
              </a:rPr>
              <a:t>OdG</a:t>
            </a:r>
            <a:r>
              <a:rPr lang="it-IT" sz="2400" b="1" dirty="0">
                <a:solidFill>
                  <a:srgbClr val="002060"/>
                </a:solidFill>
              </a:rPr>
              <a:t> -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000" b="1" dirty="0">
                <a:solidFill>
                  <a:srgbClr val="002060"/>
                </a:solidFill>
              </a:rPr>
              <a:t>b - Informativa su interventi avviati e/o previsti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FD3849-352D-5303-AFEF-40196097C893}"/>
              </a:ext>
            </a:extLst>
          </p:cNvPr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9A72C3F-73C0-EB79-9E7C-21ADFFDD0D37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1692799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27330-4815-051A-6A25-68C4CFAA0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CDBC4E6-62A3-9CCC-9A02-E0C00EF0D5BA}"/>
              </a:ext>
            </a:extLst>
          </p:cNvPr>
          <p:cNvSpPr txBox="1">
            <a:spLocks/>
          </p:cNvSpPr>
          <p:nvPr/>
        </p:nvSpPr>
        <p:spPr>
          <a:xfrm>
            <a:off x="1708030" y="1778348"/>
            <a:ext cx="9195760" cy="4282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200" dirty="0"/>
              <a:t>L’attuazione del PR Abruzzo FESR 21-27 è pianificata dall’AdG attraverso:</a:t>
            </a:r>
          </a:p>
          <a:p>
            <a:pPr marL="896938" indent="-342900" algn="just">
              <a:buFont typeface="Wingdings" panose="05000000000000000000" pitchFamily="2" charset="2"/>
              <a:buChar char="Ø"/>
            </a:pPr>
            <a:r>
              <a:rPr lang="it-IT" sz="2200" dirty="0"/>
              <a:t>il </a:t>
            </a:r>
            <a:r>
              <a:rPr lang="it-IT" sz="2200" b="1" dirty="0"/>
              <a:t>Piano di Attuazione degli Interventi (PAI)</a:t>
            </a:r>
            <a:r>
              <a:rPr lang="it-IT" sz="2200" dirty="0"/>
              <a:t>;</a:t>
            </a:r>
            <a:r>
              <a:rPr lang="it-IT" sz="2200" b="1" dirty="0"/>
              <a:t> </a:t>
            </a:r>
          </a:p>
          <a:p>
            <a:pPr marL="896938" indent="-342900" algn="just">
              <a:buFont typeface="Wingdings" panose="05000000000000000000" pitchFamily="2" charset="2"/>
              <a:buChar char="Ø"/>
            </a:pPr>
            <a:r>
              <a:rPr lang="it-IT" sz="2200" dirty="0"/>
              <a:t>il correlato </a:t>
            </a:r>
            <a:r>
              <a:rPr lang="it-IT" sz="2200" b="1" dirty="0"/>
              <a:t>Calendario degli inviti a presentare proposte</a:t>
            </a:r>
            <a:r>
              <a:rPr lang="it-IT" sz="2200" dirty="0"/>
              <a:t>; </a:t>
            </a:r>
          </a:p>
          <a:p>
            <a:pPr marL="0" indent="0" algn="just">
              <a:buNone/>
            </a:pPr>
            <a:r>
              <a:rPr lang="it-IT" sz="2200" dirty="0"/>
              <a:t>aggiornati periodicamente e pubblicati nella sezione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Abruzzo Coesione </a:t>
            </a:r>
            <a:r>
              <a:rPr lang="it-IT" sz="2200" dirty="0"/>
              <a:t>del portale regionale. </a:t>
            </a:r>
          </a:p>
          <a:p>
            <a:pPr algn="just"/>
            <a:r>
              <a:rPr lang="it-IT" sz="2200" dirty="0"/>
              <a:t>Il contenuto del PAI è alimentato in modo progressivo dalle Schede Intervento proposte dalle Strutture Responsabili dell’Attuazione (</a:t>
            </a:r>
            <a:r>
              <a:rPr lang="it-IT" sz="2200" b="1" dirty="0"/>
              <a:t>SRA</a:t>
            </a:r>
            <a:r>
              <a:rPr lang="it-IT" sz="2200" dirty="0"/>
              <a:t>) e verificate dall’Autorità di Gestione del Programma. </a:t>
            </a:r>
          </a:p>
          <a:p>
            <a:pPr algn="just"/>
            <a:r>
              <a:rPr lang="it-IT" sz="2200" dirty="0"/>
              <a:t>Ad oggi, sono stati approvati dalla Giunta regionale quattro PAI, l’ultimo dei quali con </a:t>
            </a:r>
            <a:r>
              <a:rPr lang="it-IT" sz="2200" b="1" dirty="0"/>
              <a:t>DGR n.322 del 29/05/2025</a:t>
            </a:r>
            <a:r>
              <a:rPr lang="it-IT" sz="2200" dirty="0"/>
              <a:t>.</a:t>
            </a:r>
          </a:p>
          <a:p>
            <a:pPr algn="just"/>
            <a:r>
              <a:rPr lang="it-IT" sz="2200" dirty="0"/>
              <a:t>È in fase di presentazione in Giunta regionale il </a:t>
            </a:r>
            <a:r>
              <a:rPr lang="it-IT" sz="2200" b="1" dirty="0"/>
              <a:t>PAI n. 5</a:t>
            </a:r>
            <a:r>
              <a:rPr lang="it-IT" sz="2200" dirty="0"/>
              <a:t>.</a:t>
            </a:r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4B3AAAB3-6AD3-BDBC-1B3D-451B83F98395}"/>
              </a:ext>
            </a:extLst>
          </p:cNvPr>
          <p:cNvSpPr txBox="1"/>
          <p:nvPr/>
        </p:nvSpPr>
        <p:spPr>
          <a:xfrm>
            <a:off x="709448" y="796715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piano di attuazione degli interventi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982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18F1-C74D-27A6-8A1E-688461BEB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6D48CCC7-6DF5-EF96-40D8-DC75B59E73A4}"/>
              </a:ext>
            </a:extLst>
          </p:cNvPr>
          <p:cNvSpPr txBox="1"/>
          <p:nvPr/>
        </p:nvSpPr>
        <p:spPr>
          <a:xfrm>
            <a:off x="709448" y="675081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(1/3)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1FCC761-CD6E-32A5-4059-222BA1DEA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9061"/>
              </p:ext>
            </p:extLst>
          </p:nvPr>
        </p:nvGraphicFramePr>
        <p:xfrm>
          <a:off x="709448" y="1136705"/>
          <a:ext cx="10799380" cy="4939456"/>
        </p:xfrm>
        <a:graphic>
          <a:graphicData uri="http://schemas.openxmlformats.org/drawingml/2006/table">
            <a:tbl>
              <a:tblPr/>
              <a:tblGrid>
                <a:gridCol w="517694">
                  <a:extLst>
                    <a:ext uri="{9D8B030D-6E8A-4147-A177-3AD203B41FA5}">
                      <a16:colId xmlns:a16="http://schemas.microsoft.com/office/drawing/2014/main" val="3665348509"/>
                    </a:ext>
                  </a:extLst>
                </a:gridCol>
                <a:gridCol w="439254">
                  <a:extLst>
                    <a:ext uri="{9D8B030D-6E8A-4147-A177-3AD203B41FA5}">
                      <a16:colId xmlns:a16="http://schemas.microsoft.com/office/drawing/2014/main" val="539048173"/>
                    </a:ext>
                  </a:extLst>
                </a:gridCol>
                <a:gridCol w="2133521">
                  <a:extLst>
                    <a:ext uri="{9D8B030D-6E8A-4147-A177-3AD203B41FA5}">
                      <a16:colId xmlns:a16="http://schemas.microsoft.com/office/drawing/2014/main" val="3257112524"/>
                    </a:ext>
                  </a:extLst>
                </a:gridCol>
                <a:gridCol w="1932719">
                  <a:extLst>
                    <a:ext uri="{9D8B030D-6E8A-4147-A177-3AD203B41FA5}">
                      <a16:colId xmlns:a16="http://schemas.microsoft.com/office/drawing/2014/main" val="3929477867"/>
                    </a:ext>
                  </a:extLst>
                </a:gridCol>
                <a:gridCol w="1007147">
                  <a:extLst>
                    <a:ext uri="{9D8B030D-6E8A-4147-A177-3AD203B41FA5}">
                      <a16:colId xmlns:a16="http://schemas.microsoft.com/office/drawing/2014/main" val="4201168938"/>
                    </a:ext>
                  </a:extLst>
                </a:gridCol>
                <a:gridCol w="840858">
                  <a:extLst>
                    <a:ext uri="{9D8B030D-6E8A-4147-A177-3AD203B41FA5}">
                      <a16:colId xmlns:a16="http://schemas.microsoft.com/office/drawing/2014/main" val="2349022559"/>
                    </a:ext>
                  </a:extLst>
                </a:gridCol>
                <a:gridCol w="840858">
                  <a:extLst>
                    <a:ext uri="{9D8B030D-6E8A-4147-A177-3AD203B41FA5}">
                      <a16:colId xmlns:a16="http://schemas.microsoft.com/office/drawing/2014/main" val="3539699378"/>
                    </a:ext>
                  </a:extLst>
                </a:gridCol>
                <a:gridCol w="1066760">
                  <a:extLst>
                    <a:ext uri="{9D8B030D-6E8A-4147-A177-3AD203B41FA5}">
                      <a16:colId xmlns:a16="http://schemas.microsoft.com/office/drawing/2014/main" val="1252900692"/>
                    </a:ext>
                  </a:extLst>
                </a:gridCol>
                <a:gridCol w="1029110">
                  <a:extLst>
                    <a:ext uri="{9D8B030D-6E8A-4147-A177-3AD203B41FA5}">
                      <a16:colId xmlns:a16="http://schemas.microsoft.com/office/drawing/2014/main" val="827543333"/>
                    </a:ext>
                  </a:extLst>
                </a:gridCol>
                <a:gridCol w="991459">
                  <a:extLst>
                    <a:ext uri="{9D8B030D-6E8A-4147-A177-3AD203B41FA5}">
                      <a16:colId xmlns:a16="http://schemas.microsoft.com/office/drawing/2014/main" val="3324461575"/>
                    </a:ext>
                  </a:extLst>
                </a:gridCol>
              </a:tblGrid>
              <a:tr h="4579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Priorità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specifico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beneficiario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beneficiari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Stato dell'arte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Importo 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dei progetti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 sostenuta 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30/11/2024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Spesa prevista al 31/12/2025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45487"/>
                  </a:ext>
                </a:extLst>
              </a:tr>
              <a:tr h="4507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Sviluppare e rafforzare le capacità di ricerca e di innovazione e l'introduzione di tecnologie avanzate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Sostegno a processi di ricerca, innovazione, sviluppo e trasferimento tecnologico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esecuzione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33.139.654,56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9.330.383,77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14.902.694,74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834338"/>
                  </a:ext>
                </a:extLst>
              </a:tr>
              <a:tr h="4507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Sviluppare e rafforzare le capacità di ricerca e di innovazione e l'introduzione di tecnologie avanzate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Sostegno a processi di ricerca, innovazione, sviluppo e trasferimento tecnologico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PMI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valutazione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035559"/>
                  </a:ext>
                </a:extLst>
              </a:tr>
              <a:tr h="4507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Sviluppare e rafforzare le capacità di ricerca e di innovazione e l'introduzione di tecnologie avanzate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Assunzione di Ricercatori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PMI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valutazione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889793"/>
                  </a:ext>
                </a:extLst>
              </a:tr>
              <a:tr h="5985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Permettere ai cittadini, alle imprese, alle organizzazioni di ricerca e alle autorità pubbliche di cogliere i vantaggi della digitalizzazione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Digitalizzazione delle PMI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Avvio genn-2026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040310"/>
                  </a:ext>
                </a:extLst>
              </a:tr>
              <a:tr h="5985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Permettere ai cittadini, alle imprese, alle organizzazioni di ricerca e alle autorità pubbliche di cogliere i vantaggi della digitalizzazione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Transizione al cloud delle amministrazioni della Regione Abruzzo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 Abruzzo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esecuzione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2.337.053,42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2.337.053,42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65006"/>
                  </a:ext>
                </a:extLst>
              </a:tr>
              <a:tr h="5985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Permettere ai cittadini, alle imprese, alle organizzazioni di ricerca e alle autorità pubbliche di cogliere i vantaggi della digitalizzazione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Servizi di prossimità presso strutture sanitarie e sedi regionali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 Abruzzo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esecuzione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1.895.848,13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1.895.848,13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173804"/>
                  </a:ext>
                </a:extLst>
              </a:tr>
              <a:tr h="5985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Permettere ai cittadini, alle imprese, alle organizzazioni di ricerca e alle autorità pubbliche di cogliere i vantaggi della digitalizzazione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Re-ingegnerizzazione e messa in sicurezza dei servizi web della Regione Abruzzo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 Abruzzo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esecuzione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1.243.750,05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1.243.750,05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952973"/>
                  </a:ext>
                </a:extLst>
              </a:tr>
              <a:tr h="5985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743" marR="7743" marT="7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RSO1.3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Rafforzare la crescita sostenibile e la competitività delle PMI e la creazione di posti di lavoro nelle PMI, anche grazie agli investimenti produttivi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Sostegno alla crescita di competitività del sistema produttivo locale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PMI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esecuzione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36.752.539,51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21.892.716,14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33.754.237,84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81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45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DBA50-5E68-A4DE-F0A2-87BB3607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E67D4EFE-DC3B-6308-2E8B-FAC95F4BD187}"/>
              </a:ext>
            </a:extLst>
          </p:cNvPr>
          <p:cNvSpPr txBox="1"/>
          <p:nvPr/>
        </p:nvSpPr>
        <p:spPr>
          <a:xfrm>
            <a:off x="709448" y="675081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(2/3)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4192B8E-2606-31FA-D534-B3D9CE06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60848"/>
              </p:ext>
            </p:extLst>
          </p:nvPr>
        </p:nvGraphicFramePr>
        <p:xfrm>
          <a:off x="709448" y="1095192"/>
          <a:ext cx="10773104" cy="5015624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438187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2128329">
                  <a:extLst>
                    <a:ext uri="{9D8B030D-6E8A-4147-A177-3AD203B41FA5}">
                      <a16:colId xmlns:a16="http://schemas.microsoft.com/office/drawing/2014/main" val="2525783905"/>
                    </a:ext>
                  </a:extLst>
                </a:gridCol>
                <a:gridCol w="1928017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1004696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838813">
                  <a:extLst>
                    <a:ext uri="{9D8B030D-6E8A-4147-A177-3AD203B41FA5}">
                      <a16:colId xmlns:a16="http://schemas.microsoft.com/office/drawing/2014/main" val="1012788518"/>
                    </a:ext>
                  </a:extLst>
                </a:gridCol>
                <a:gridCol w="838813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1064165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1026605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98904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Intervento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Tipologia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beneficiario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 beneficiari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Importo 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dei progetti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11886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Rafforzare la connettività digitale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 (Progetto  Strategico)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Regione Abruzzo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fase di sottoscrizione Convenzione con MiMIT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(Approvato Schema con DGR n. 611 del 22/09/2025)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22.000.000,00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Promuovere l’adattamento ai cambiamenti climatici, la prevenzione dei rischi di catastrofe e la resilienza, prendendo in considerazione approcci ecosistemici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Contrasto al dissesto idrogeologico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(Consolidamento frane)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fase di sottoscrizione Convenzioni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38.432.531,22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2939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Promuovere l’adattamento ai cambiamenti climatici, la prevenzione dei rischi di catastrofe e la resilienza, prendendo in considerazione approcci ecosistemici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Contrasto al dissesto idrogeologico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(Dighe)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Consorzi di bonifica/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fase di sottoscrizione Convenzioni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14.109.609,76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89916"/>
                  </a:ext>
                </a:extLst>
              </a:tr>
              <a:tr h="5976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Promuovere l'accesso all'acqua e la sua gestione sostenibile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Implementazione dell’efficienza delle reti di adduzione e distribuzione della risorsa idrica per una efficiente gestione del S.I.I.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ERSI Abruzzo/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Soggetti attuatori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Sottoscritte Convenzioni con Soggetti gestori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25.000.000,00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206744"/>
                  </a:ext>
                </a:extLst>
              </a:tr>
              <a:tr h="4499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Promuovere la transizione verso un'economia circolare ed efficiente sotto il profilo delle risorse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 di prevenzione, recupero e riciclaggio dei rifiuti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Avvio genn-2026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10.500.000,00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62486"/>
                  </a:ext>
                </a:extLst>
              </a:tr>
              <a:tr h="74543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Rafforzare la protezione e la preservazione della natura, la biodiversità e le infrastrutture verdi, anche nelle aree urbane, e ridurre tutte le forme di inquinamento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Contratti di Fiume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Sottoscritte Convenzioni con Comuni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07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51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6413-5F83-6958-AADC-3A4E9667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577B6D1C-22FF-1391-ADAF-7C371ED7FE3D}"/>
              </a:ext>
            </a:extLst>
          </p:cNvPr>
          <p:cNvSpPr txBox="1">
            <a:spLocks/>
          </p:cNvSpPr>
          <p:nvPr/>
        </p:nvSpPr>
        <p:spPr>
          <a:xfrm>
            <a:off x="547200" y="3473531"/>
            <a:ext cx="10800000" cy="1644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Punto 5 </a:t>
            </a:r>
            <a:r>
              <a:rPr lang="it-IT" sz="2400" b="1" dirty="0" err="1">
                <a:solidFill>
                  <a:srgbClr val="002060"/>
                </a:solidFill>
              </a:rPr>
              <a:t>OdG</a:t>
            </a:r>
            <a:r>
              <a:rPr lang="it-IT" sz="2400" b="1" dirty="0">
                <a:solidFill>
                  <a:srgbClr val="002060"/>
                </a:solidFill>
              </a:rPr>
              <a:t> -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0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000" b="1" dirty="0">
                <a:solidFill>
                  <a:srgbClr val="002060"/>
                </a:solidFill>
              </a:rPr>
              <a:t>a. - Informativa sulle procedure inerenti al Riesame intermedio (Reg. RDC art. 18)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E587FB-C988-644F-EFC2-95FF094DBD24}"/>
              </a:ext>
            </a:extLst>
          </p:cNvPr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C8A2B47-00C8-4C8F-37F5-AE6D6364E89A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340922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4A079-4CF0-93FF-6672-09F2715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0710162-B75D-5B3F-C473-E959083ED77E}"/>
              </a:ext>
            </a:extLst>
          </p:cNvPr>
          <p:cNvSpPr txBox="1"/>
          <p:nvPr/>
        </p:nvSpPr>
        <p:spPr>
          <a:xfrm>
            <a:off x="709448" y="675081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(3/3)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F698109-F9E2-EAB2-FA4B-AEC8E611C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73044"/>
              </p:ext>
            </p:extLst>
          </p:nvPr>
        </p:nvGraphicFramePr>
        <p:xfrm>
          <a:off x="709448" y="1136705"/>
          <a:ext cx="10773102" cy="4985066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2778073538"/>
                    </a:ext>
                  </a:extLst>
                </a:gridCol>
                <a:gridCol w="438185">
                  <a:extLst>
                    <a:ext uri="{9D8B030D-6E8A-4147-A177-3AD203B41FA5}">
                      <a16:colId xmlns:a16="http://schemas.microsoft.com/office/drawing/2014/main" val="2192984751"/>
                    </a:ext>
                  </a:extLst>
                </a:gridCol>
                <a:gridCol w="2128329">
                  <a:extLst>
                    <a:ext uri="{9D8B030D-6E8A-4147-A177-3AD203B41FA5}">
                      <a16:colId xmlns:a16="http://schemas.microsoft.com/office/drawing/2014/main" val="2191193048"/>
                    </a:ext>
                  </a:extLst>
                </a:gridCol>
                <a:gridCol w="1928016">
                  <a:extLst>
                    <a:ext uri="{9D8B030D-6E8A-4147-A177-3AD203B41FA5}">
                      <a16:colId xmlns:a16="http://schemas.microsoft.com/office/drawing/2014/main" val="1540817740"/>
                    </a:ext>
                  </a:extLst>
                </a:gridCol>
                <a:gridCol w="1004697">
                  <a:extLst>
                    <a:ext uri="{9D8B030D-6E8A-4147-A177-3AD203B41FA5}">
                      <a16:colId xmlns:a16="http://schemas.microsoft.com/office/drawing/2014/main" val="3782777121"/>
                    </a:ext>
                  </a:extLst>
                </a:gridCol>
                <a:gridCol w="838813">
                  <a:extLst>
                    <a:ext uri="{9D8B030D-6E8A-4147-A177-3AD203B41FA5}">
                      <a16:colId xmlns:a16="http://schemas.microsoft.com/office/drawing/2014/main" val="1467028712"/>
                    </a:ext>
                  </a:extLst>
                </a:gridCol>
                <a:gridCol w="1186540">
                  <a:extLst>
                    <a:ext uri="{9D8B030D-6E8A-4147-A177-3AD203B41FA5}">
                      <a16:colId xmlns:a16="http://schemas.microsoft.com/office/drawing/2014/main" val="1795298036"/>
                    </a:ext>
                  </a:extLst>
                </a:gridCol>
                <a:gridCol w="949124">
                  <a:extLst>
                    <a:ext uri="{9D8B030D-6E8A-4147-A177-3AD203B41FA5}">
                      <a16:colId xmlns:a16="http://schemas.microsoft.com/office/drawing/2014/main" val="3408906942"/>
                    </a:ext>
                  </a:extLst>
                </a:gridCol>
                <a:gridCol w="793918">
                  <a:extLst>
                    <a:ext uri="{9D8B030D-6E8A-4147-A177-3AD203B41FA5}">
                      <a16:colId xmlns:a16="http://schemas.microsoft.com/office/drawing/2014/main" val="2945031751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4018690525"/>
                    </a:ext>
                  </a:extLst>
                </a:gridCol>
              </a:tblGrid>
              <a:tr h="4529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Intervento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Tipologia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beneficiario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 beneficiari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Importo 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dei progetti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43939"/>
                  </a:ext>
                </a:extLst>
              </a:tr>
              <a:tr h="7501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Rafforzare la protezione e la preservazione della natura, la biodiversità e le infrastrutture verdi, anche nelle aree urbane, e ridurre tutte le forme di inquinamento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Tutela della Biodiversità e miglioramento ecosistemi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naturali dentro e fuori i Siti Natura 2000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Enti Parco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Riserva Marina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Sottoscritte Convenzioni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8.550.000,00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353007"/>
                  </a:ext>
                </a:extLst>
              </a:tr>
              <a:tr h="7501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Rafforzare la protezione e la preservazione della natura, la biodiversità e le infrastrutture verdi, anche nelle aree urbane, e ridurre tutte le forme di inquinamento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Tutela della Biodiversità e miglioramento ecosistemi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naturali dentro e fuori i Siti Natura 2000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 locali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Graduatoria provvisoria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1.760.000,00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235070"/>
                  </a:ext>
                </a:extLst>
              </a:tr>
              <a:tr h="7501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Promuovere la mobilità urbana multimodale sostenibile quale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parte della transizione verso un'economia a zero emissioni nette di carbonio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dei servizi digitali nel Trasporto Pubblico Locale (Sistema di bigliettazione elettronica e installazione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 sistemi ITS)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Aziende concessionarie del Trasporto Pubblico Locale (TPL)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Affidamento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524.515,95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698952"/>
                  </a:ext>
                </a:extLst>
              </a:tr>
              <a:tr h="8455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RSO5.1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Promuovere lo sviluppo sociale, economico e ambientale integrato e inclusivo, la cultura, il patrimonio naturale, il turismo sostenibile e la sicurezza nelle aree urbane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Attuazione delle Strategie Territoriali per le Aree Interne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Coalizioni territoriali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fase di presentazione delle ST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(Approvato Schema con DGR n. 744 del 19/11/2024)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553275"/>
                  </a:ext>
                </a:extLst>
              </a:tr>
              <a:tr h="8988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RSO5.2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Promuovere lo sviluppo sociale, economico e ambientale integrato e inclusivo a livello locale, la cultura, il patrimonio naturale, il turismo sostenibile e la sicurezza nelle aree diverse da quelle urbane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Avvio Strategie territoriali delle Aree Urbane Funzionali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Coalizioni territoriali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fase di presentazione delle ST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(Approvato Schema con DGR n. 744 del 19/11/2024)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84028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Assistenza tecnica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Assistenza tecnica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Regione Abruzzo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10.624.915,25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284.342,81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1.084.342,81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02381"/>
                  </a:ext>
                </a:extLst>
              </a:tr>
              <a:tr h="225480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TOTALI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302.893.766,25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36.984.094,32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55.217.926,99 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14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545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27330-4815-051A-6A25-68C4CFAA0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CDBC4E6-62A3-9CCC-9A02-E0C00EF0D5BA}"/>
              </a:ext>
            </a:extLst>
          </p:cNvPr>
          <p:cNvSpPr txBox="1">
            <a:spLocks/>
          </p:cNvSpPr>
          <p:nvPr/>
        </p:nvSpPr>
        <p:spPr>
          <a:xfrm>
            <a:off x="1708030" y="1778348"/>
            <a:ext cx="9195760" cy="38956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200" dirty="0"/>
              <a:t>L’attuazione del PR Abruzzo FSE+ 21-27 è pianificata dall’AdG attraverso:</a:t>
            </a:r>
          </a:p>
          <a:p>
            <a:pPr marL="896938" indent="-342900" algn="just">
              <a:buFont typeface="Wingdings" panose="05000000000000000000" pitchFamily="2" charset="2"/>
              <a:buChar char="Ø"/>
            </a:pPr>
            <a:r>
              <a:rPr lang="it-IT" sz="2200" dirty="0"/>
              <a:t>il </a:t>
            </a:r>
            <a:r>
              <a:rPr lang="it-IT" sz="2200" b="1" dirty="0"/>
              <a:t>Piano di Attuazione degli Interventi (PAI)</a:t>
            </a:r>
            <a:r>
              <a:rPr lang="it-IT" sz="2200" dirty="0"/>
              <a:t>;</a:t>
            </a:r>
            <a:r>
              <a:rPr lang="it-IT" sz="2200" b="1" dirty="0"/>
              <a:t> </a:t>
            </a:r>
          </a:p>
          <a:p>
            <a:pPr marL="896938" indent="-342900" algn="just">
              <a:buFont typeface="Wingdings" panose="05000000000000000000" pitchFamily="2" charset="2"/>
              <a:buChar char="Ø"/>
            </a:pPr>
            <a:r>
              <a:rPr lang="it-IT" sz="2200" dirty="0"/>
              <a:t>il correlato </a:t>
            </a:r>
            <a:r>
              <a:rPr lang="it-IT" sz="2200" b="1" dirty="0"/>
              <a:t>Calendario degli inviti a presentare proposte</a:t>
            </a:r>
            <a:r>
              <a:rPr lang="it-IT" sz="2200" dirty="0"/>
              <a:t>; </a:t>
            </a:r>
          </a:p>
          <a:p>
            <a:pPr marL="0" indent="0" algn="just">
              <a:buNone/>
            </a:pPr>
            <a:r>
              <a:rPr lang="it-IT" sz="2200" dirty="0"/>
              <a:t>aggiornati periodicamente e pubblicati nella sezione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Abruzzo Coesione </a:t>
            </a:r>
            <a:r>
              <a:rPr lang="it-IT" sz="2200" dirty="0"/>
              <a:t>del portale regionale. </a:t>
            </a:r>
          </a:p>
          <a:p>
            <a:pPr marL="0" indent="0" algn="just">
              <a:buNone/>
            </a:pPr>
            <a:r>
              <a:rPr lang="it-IT" sz="2200" dirty="0"/>
              <a:t>Il contenuto del PAI è alimentato in modo progressivo dalle Schede Intervento proposte dalle Strutture Responsabili dell’Attuazione (</a:t>
            </a:r>
            <a:r>
              <a:rPr lang="it-IT" sz="2200" b="1" dirty="0"/>
              <a:t>SRA</a:t>
            </a:r>
            <a:r>
              <a:rPr lang="it-IT" sz="2200" dirty="0"/>
              <a:t>) e verificate dall’Autorità di Gestione del Programma. </a:t>
            </a:r>
          </a:p>
          <a:p>
            <a:pPr marL="0" indent="0" algn="just">
              <a:buNone/>
            </a:pPr>
            <a:r>
              <a:rPr lang="it-IT" sz="2200" dirty="0"/>
              <a:t>Ad oggi, sono stati approvati dalla Giunta regionale cinque PAI, l’ultimo dei quali con </a:t>
            </a:r>
            <a:r>
              <a:rPr lang="it-IT" sz="2200" b="1" dirty="0"/>
              <a:t>DGR n.759 del 12/11/2025.</a:t>
            </a:r>
            <a:endParaRPr lang="it-IT" sz="2200" dirty="0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4B3AAAB3-6AD3-BDBC-1B3D-451B83F98395}"/>
              </a:ext>
            </a:extLst>
          </p:cNvPr>
          <p:cNvSpPr txBox="1"/>
          <p:nvPr/>
        </p:nvSpPr>
        <p:spPr>
          <a:xfrm>
            <a:off x="709448" y="796715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piano di attuazione degli interventi FSE+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16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8C8FE-14B5-7C20-ABEA-0F21005CE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13C7FD76-BA89-EC78-71E0-A8ACDE34E1B0}"/>
              </a:ext>
            </a:extLst>
          </p:cNvPr>
          <p:cNvSpPr txBox="1"/>
          <p:nvPr/>
        </p:nvSpPr>
        <p:spPr>
          <a:xfrm>
            <a:off x="709448" y="796715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calendario degli interventi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E43B58-57FF-234C-8E86-C7F3CDA4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" y="1318260"/>
            <a:ext cx="10812780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5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F4243-F04D-C850-8A64-8CDA4F9E1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51C9FFC2-B9DE-3174-C205-C93AB5269C2C}"/>
              </a:ext>
            </a:extLst>
          </p:cNvPr>
          <p:cNvSpPr txBox="1">
            <a:spLocks/>
          </p:cNvSpPr>
          <p:nvPr/>
        </p:nvSpPr>
        <p:spPr>
          <a:xfrm>
            <a:off x="763042" y="833614"/>
            <a:ext cx="10800000" cy="410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Informativa su interventi avviati e/o previsti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775B1A1-F932-152E-4047-AD05AA53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2" y="1564253"/>
            <a:ext cx="11027003" cy="44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DBA50-5E68-A4DE-F0A2-87BB3607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E67D4EFE-DC3B-6308-2E8B-FAC95F4BD187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1 - OS a)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(1/3)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4192B8E-2606-31FA-D534-B3D9CE069FCC}"/>
              </a:ext>
            </a:extLst>
          </p:cNvPr>
          <p:cNvGraphicFramePr>
            <a:graphicFrameLocks noGrp="1"/>
          </p:cNvGraphicFramePr>
          <p:nvPr/>
        </p:nvGraphicFramePr>
        <p:xfrm>
          <a:off x="1814348" y="1977123"/>
          <a:ext cx="8426932" cy="1864297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a.1 INCENTIVI ALL'ASSUNZIONE DI DISOCCUPATI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3 graduatorie – progetti in corso e alcuni già conclusi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5.669.400,00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1.787.500,00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295.634,21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a.2 INCENTIVI ALL'ASSUNZIONE SOGGETTI SVANTAGGIATI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1 graduatoria ed è in corso l’approvazione di una seconda graduatoria - progetti in corso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89.600,00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229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0402D-2FA9-DC0B-1D6A-F6C6D46F7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0C7B5D22-DAFA-963E-9B34-D26D99862536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1 - OS c)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(2/3)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7561E7E-E977-71C1-D688-DCAF515F6179}"/>
              </a:ext>
            </a:extLst>
          </p:cNvPr>
          <p:cNvGraphicFramePr>
            <a:graphicFrameLocks noGrp="1"/>
          </p:cNvGraphicFramePr>
          <p:nvPr/>
        </p:nvGraphicFramePr>
        <p:xfrm>
          <a:off x="1814348" y="1977123"/>
          <a:ext cx="8426932" cy="1864297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 2 INTERVENTI DI WELFARE AZIENDALE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una graduatoria ed è in corso l’approvazione di una seconda graduatoria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542.904,39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c.3 STRUMENTO FINANZIARIO PER LA CREAZIONE DI NUOVE IMPRESE FEMMINILI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Sottoscritto Accordo con FIRA spa fatto atto d’impegno e liquidazione risorse – Avviso previsto per anno nuovo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570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31D6-B6FC-DC5F-455C-F2EF689E5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F4D32F72-2BCD-1F0F-993B-770F4DD85488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1 - OS d)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(3/3)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D140C05-4311-954D-5D0E-FE39FD732F28}"/>
              </a:ext>
            </a:extLst>
          </p:cNvPr>
          <p:cNvGraphicFramePr>
            <a:graphicFrameLocks noGrp="1"/>
          </p:cNvGraphicFramePr>
          <p:nvPr/>
        </p:nvGraphicFramePr>
        <p:xfrm>
          <a:off x="1814348" y="1977123"/>
          <a:ext cx="8426932" cy="1864297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d. 1 PERCORSI FORMATIVI PER DIFFUSIONE CULTURA SALUTE E SICUREZZA SUL LAVORO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graduatoria provvisoria per € 1.597.284,01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d.2 RIQUALIFICAZIONE PROFESSIONALE E STABILIZZAZIONE DEI LAVORATORI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2 graduatorie - progetti in corso e alcuni già conclusi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5.457.000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1.881.000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355.663,84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933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38D32-992F-2FD0-0B47-358E5A13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4CFB584D-4E05-7454-8737-017A1F16E09B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2 - OS f)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(1/2)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DF16E5C-A61C-194C-6D1D-8D3F0897FF0D}"/>
              </a:ext>
            </a:extLst>
          </p:cNvPr>
          <p:cNvGraphicFramePr>
            <a:graphicFrameLocks noGrp="1"/>
          </p:cNvGraphicFramePr>
          <p:nvPr/>
        </p:nvGraphicFramePr>
        <p:xfrm>
          <a:off x="1814348" y="1684048"/>
          <a:ext cx="8426932" cy="3522866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903732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f.1 SISTEMA INTEGRATO DI EDUCAZIONE E DI ISTRUZIONE PER I BAMBINI FINO A 6 ANNI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6.080.726,61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Trasferite ai Comuni la prima tranche di cofinanziamento regionale prevista per l’intervento – è in corso il trasferimento di ulteriori risorse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3.663.355,09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f.3 AZIONI PER GLI  ISTITUTI TECNICI SUPERIORI E INDUSTRIA 4.0 - ITS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23.184.174,00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Avviati 3 cicli di progetti di durata biennale. Alcuni progetti del primo ciclo sono già conclusi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12.483.786,00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1.590.287,81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192.380,00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122757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f.4 PERCORSI DI ISTRUZIONE E FORMAZIONE TECNICA SUPERIORE -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IFTS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Approvata graduatoria e progetti in corso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3.193.920,00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76487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f.6 FORMAZIONE E LAVORO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Sottoscritta convenzione con le 3 Università abruzzesi e progetto avviato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1.900.000,00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61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040D-E6AA-06B3-CA7A-B6A9666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C6C3222D-359E-A6CF-B2BF-7B93ACB224CF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2 - OS g)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(2/2)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698B00D-85C2-C80A-95C2-9D35522EEC16}"/>
              </a:ext>
            </a:extLst>
          </p:cNvPr>
          <p:cNvGraphicFramePr>
            <a:graphicFrameLocks noGrp="1"/>
          </p:cNvGraphicFramePr>
          <p:nvPr/>
        </p:nvGraphicFramePr>
        <p:xfrm>
          <a:off x="1814348" y="1684048"/>
          <a:ext cx="8426932" cy="3492421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903732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g.1 ANALISI DEI SETTORI ECONOMICI E DEI FABBISOGNI TERRITORIALI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Sottoscritta convenzione con Formez e impegnate le risorse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2.700.000,00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540.0000,00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g.3.1 PERCORSI FORMATIVI PERSONALIZZATI PER AGEVOLARE L'INCLUSIONE LAVORATIVA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2 graduatorie progetti avviati e alcuni in via di conclusione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18.670.008,41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192.380,00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122757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g.3.2 Voucher individuali per il conseguimento di Patenti - Settore autotrasporto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2 graduatorie progetti avviati e alcuni in via di conclusione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964.704,07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76487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g.5 PROGRAMMA DI RICERCA E FORMAZIONE DOTTORALE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Sottoscritta convenzione con le 3 Università abruzzesi e progetto avviato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8.920.151,2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825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B0655-69D9-9910-4C60-1679B86E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262FDA9-62BD-93B6-92EA-8020DF4B8BFC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3 - OS h)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(1/3)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028CC9-6CFF-426C-7B77-5E9F55868ECC}"/>
              </a:ext>
            </a:extLst>
          </p:cNvPr>
          <p:cNvSpPr txBox="1">
            <a:spLocks/>
          </p:cNvSpPr>
          <p:nvPr/>
        </p:nvSpPr>
        <p:spPr>
          <a:xfrm>
            <a:off x="1708030" y="1725009"/>
            <a:ext cx="9195760" cy="23669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200" dirty="0"/>
              <a:t>Su tale Obiettivo Specifico non sono stati ancora attivati interventi.</a:t>
            </a:r>
          </a:p>
          <a:p>
            <a:pPr marL="0" indent="0" algn="just">
              <a:buNone/>
            </a:pPr>
            <a:r>
              <a:rPr lang="it-IT" sz="2200" dirty="0"/>
              <a:t>E’ stata approvata una sola scheda intervento relativa all’azione h.2 «</a:t>
            </a:r>
            <a:r>
              <a:rPr lang="it-IT" sz="2200" b="1" dirty="0"/>
              <a:t>RAFFORZAMENTO CENTRI DIURNI PER PERSONE CON DISABILITA’</a:t>
            </a:r>
            <a:r>
              <a:rPr lang="it-IT" sz="2200" dirty="0"/>
              <a:t>» e la pubblicazione dell’avviso è stata calendarizzata per dicembre 2025 ma probabilmente sarà attivata nel 2026.</a:t>
            </a:r>
          </a:p>
          <a:p>
            <a:pPr marL="0" indent="0" algn="just">
              <a:buNone/>
            </a:pPr>
            <a:r>
              <a:rPr lang="it-IT" sz="2200" dirty="0"/>
              <a:t>Non sono previsti impegni e pagamenti per il 2025. </a:t>
            </a:r>
          </a:p>
        </p:txBody>
      </p:sp>
    </p:spTree>
    <p:extLst>
      <p:ext uri="{BB962C8B-B14F-4D97-AF65-F5344CB8AC3E}">
        <p14:creationId xmlns:p14="http://schemas.microsoft.com/office/powerpoint/2010/main" val="205797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FC7C9-6E82-5EA8-72E7-C3FF64B1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BAD03EB-8102-C5BF-844C-898EB0A03273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Riesame intermedio PR FESR 2021-2027</a:t>
            </a:r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la norma e gli obiettivi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5B82CD83-DCEA-F7DD-E7DA-BDC01D2F8D8B}"/>
              </a:ext>
            </a:extLst>
          </p:cNvPr>
          <p:cNvSpPr>
            <a:spLocks noGrp="1"/>
          </p:cNvSpPr>
          <p:nvPr/>
        </p:nvSpPr>
        <p:spPr>
          <a:xfrm>
            <a:off x="804042" y="1403131"/>
            <a:ext cx="4809680" cy="4672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Articolo 18 Reg. (UE) 1060/2021</a:t>
            </a:r>
          </a:p>
          <a:p>
            <a:pPr algn="just"/>
            <a:r>
              <a:rPr lang="it-IT" sz="1600" b="0" i="0" u="none" strike="noStrike" baseline="0" dirty="0">
                <a:cs typeface="Calibri" panose="020F0502020204030204" pitchFamily="34" charset="0"/>
              </a:rPr>
              <a:t>Il </a:t>
            </a:r>
            <a:r>
              <a:rPr lang="it-IT" sz="1600" b="1" i="0" u="none" strike="noStrike" baseline="0" dirty="0">
                <a:cs typeface="Calibri" panose="020F0502020204030204" pitchFamily="34" charset="0"/>
              </a:rPr>
              <a:t>Riesame Intermedio del PR </a:t>
            </a:r>
            <a:r>
              <a:rPr lang="it-IT" sz="1600" b="0" i="0" u="none" strike="noStrike" baseline="0" dirty="0">
                <a:cs typeface="Calibri" panose="020F0502020204030204" pitchFamily="34" charset="0"/>
              </a:rPr>
              <a:t>si fonda sull'articolo 18 del Regolamento n.1060/2021 (RDC).</a:t>
            </a:r>
          </a:p>
          <a:p>
            <a:pPr algn="just"/>
            <a:r>
              <a:rPr lang="it-IT" sz="1600" b="0" i="1" u="none" strike="noStrike" baseline="0" dirty="0">
                <a:cs typeface="Calibri" panose="020F0502020204030204" pitchFamily="34" charset="0"/>
              </a:rPr>
              <a:t>Le revisioni comprendono: 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it-IT" sz="1600" b="1" i="1" u="none" strike="noStrike" baseline="0" dirty="0">
                <a:cs typeface="Calibri" panose="020F0502020204030204" pitchFamily="34" charset="0"/>
              </a:rPr>
              <a:t>le dotazioni di risorse finanziarie per priorità; 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it-IT" sz="1600" b="1" i="1" u="none" strike="noStrike" baseline="0" dirty="0">
                <a:cs typeface="Calibri" panose="020F0502020204030204" pitchFamily="34" charset="0"/>
              </a:rPr>
              <a:t>i target finali riveduti o nuovi. </a:t>
            </a:r>
            <a:endParaRPr lang="it-IT" sz="1600" b="1" i="0" u="none" strike="noStrike" baseline="0" dirty="0">
              <a:cs typeface="Calibri" panose="020F0502020204030204" pitchFamily="34" charset="0"/>
            </a:endParaRPr>
          </a:p>
          <a:p>
            <a:pPr algn="just"/>
            <a:r>
              <a:rPr lang="it-IT" sz="1600" b="1" i="1" u="none" strike="noStrike" baseline="0" dirty="0">
                <a:cs typeface="Calibri" panose="020F0502020204030204" pitchFamily="34" charset="0"/>
              </a:rPr>
              <a:t>La Commissione approva il programma riveduto </a:t>
            </a:r>
            <a:r>
              <a:rPr lang="it-IT" sz="1600" b="0" i="1" u="none" strike="noStrike" baseline="0" dirty="0">
                <a:cs typeface="Calibri" panose="020F0502020204030204" pitchFamily="34" charset="0"/>
              </a:rPr>
              <a:t>conformemente all’articolo 24 dell’RDC, </a:t>
            </a:r>
            <a:r>
              <a:rPr lang="it-IT" sz="1600" b="1" i="1" u="none" strike="noStrike" baseline="0" dirty="0">
                <a:cs typeface="Calibri" panose="020F0502020204030204" pitchFamily="34" charset="0"/>
              </a:rPr>
              <a:t>compresa l’assegnazione definitiva dell’importo di flessibilità</a:t>
            </a:r>
            <a:r>
              <a:rPr lang="it-IT" sz="1600" b="0" i="1" u="none" strike="noStrike" baseline="0" dirty="0">
                <a:cs typeface="Calibri" panose="020F0502020204030204" pitchFamily="34" charset="0"/>
              </a:rPr>
              <a:t>”. </a:t>
            </a:r>
          </a:p>
          <a:p>
            <a:pPr algn="just"/>
            <a:r>
              <a:rPr lang="it-IT" sz="1600" dirty="0">
                <a:cs typeface="Calibri" panose="020F0502020204030204" pitchFamily="34" charset="0"/>
              </a:rPr>
              <a:t>Il Riesame Intermedio in oggetto, si inserisce in un contesto geopolitico ed economico profondamente mutato in cui le regioni e gli Stati membri devono affrontare sfide relative alla sicurezza, alla competitività e alla transizione ecologica e si ispira a riferimenti programmatici chiave, come: la </a:t>
            </a:r>
            <a:r>
              <a:rPr lang="it-IT" sz="1600" i="1" dirty="0">
                <a:cs typeface="Calibri" panose="020F0502020204030204" pitchFamily="34" charset="0"/>
              </a:rPr>
              <a:t>Bussola europea per la competitività</a:t>
            </a:r>
            <a:r>
              <a:rPr lang="it-IT" sz="1600" dirty="0">
                <a:cs typeface="Calibri" panose="020F0502020204030204" pitchFamily="34" charset="0"/>
              </a:rPr>
              <a:t>, la </a:t>
            </a:r>
            <a:r>
              <a:rPr lang="it-IT" sz="1600" i="1" dirty="0">
                <a:cs typeface="Calibri" panose="020F0502020204030204" pitchFamily="34" charset="0"/>
              </a:rPr>
              <a:t>piattaforma STEP</a:t>
            </a:r>
            <a:r>
              <a:rPr lang="it-IT" sz="1600" dirty="0">
                <a:cs typeface="Calibri" panose="020F0502020204030204" pitchFamily="34" charset="0"/>
              </a:rPr>
              <a:t> – </a:t>
            </a:r>
            <a:r>
              <a:rPr lang="it-IT" sz="1600" i="1" dirty="0">
                <a:cs typeface="Calibri" panose="020F0502020204030204" pitchFamily="34" charset="0"/>
              </a:rPr>
              <a:t>Strategic Technologies for Europe Platform</a:t>
            </a:r>
            <a:r>
              <a:rPr lang="it-IT" sz="1600" dirty="0">
                <a:cs typeface="Calibri" panose="020F0502020204030204" pitchFamily="34" charset="0"/>
              </a:rPr>
              <a:t>; il </a:t>
            </a:r>
            <a:r>
              <a:rPr lang="it-IT" sz="1600" i="1" dirty="0">
                <a:cs typeface="Calibri" panose="020F0502020204030204" pitchFamily="34" charset="0"/>
              </a:rPr>
              <a:t>Net-Zero Industry Act</a:t>
            </a:r>
            <a:r>
              <a:rPr lang="it-IT" sz="1600" dirty="0">
                <a:cs typeface="Calibri" panose="020F0502020204030204" pitchFamily="34" charset="0"/>
              </a:rPr>
              <a:t> e il </a:t>
            </a:r>
            <a:r>
              <a:rPr lang="it-IT" sz="1600" i="1" dirty="0">
                <a:cs typeface="Calibri" panose="020F0502020204030204" pitchFamily="34" charset="0"/>
              </a:rPr>
              <a:t>Patto per l’industria della difesa europea</a:t>
            </a:r>
            <a:r>
              <a:rPr lang="it-IT" sz="1600" dirty="0">
                <a:cs typeface="Calibri" panose="020F0502020204030204" pitchFamily="34" charset="0"/>
              </a:rPr>
              <a:t>.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06E3D078-9AC6-CFA6-48D0-6B3DDA0AEB2B}"/>
              </a:ext>
            </a:extLst>
          </p:cNvPr>
          <p:cNvSpPr>
            <a:spLocks noGrp="1"/>
          </p:cNvSpPr>
          <p:nvPr/>
        </p:nvSpPr>
        <p:spPr>
          <a:xfrm>
            <a:off x="6423949" y="1417302"/>
            <a:ext cx="5118538" cy="4658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Con la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DGR n. 529 del 13/08/2025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, l’Autorità di Gestione ha ricevuto mandato di avviare il percorso per la predisposizione del Riesame di medio periodo del Programma, al fine di: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raggiungere gli obiettivi finanziari e fisici;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cogliere le opportunità sottese alle modifiche dei Regolamenti comunitari, con l’obiettivo di allineare gli investimenti della politica di coesione a nuove priorità che consentono di rendere il Programma stesso più coerente con il nuovo quadro di politica economica dell’UE.</a:t>
            </a:r>
          </a:p>
          <a:p>
            <a:pPr algn="just">
              <a:spcBef>
                <a:spcPts val="1200"/>
              </a:spcBef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L'obiettivo del riesame intermedio è quello di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definire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la necessità di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adeguamenti programmatici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per una migliore allocazione dei finanziamenti alle priorità emergenti;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gli eventuali spostamenti dell’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importo di flessibilità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o, viceversa, confermarne in modo definitivo l’allocazione.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800784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44E8-8839-C961-8E70-7C927672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C40B9126-E0D0-3FC1-421E-36DF9C62C191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3 - OS </a:t>
            </a:r>
            <a:r>
              <a:rPr lang="it-IT" sz="2400" b="1" cap="small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k) </a:t>
            </a:r>
            <a:r>
              <a:rPr lang="it-IT" sz="2400" b="1" cap="small" dirty="0">
                <a:solidFill>
                  <a:srgbClr val="388600"/>
                </a:solidFill>
                <a:ea typeface="Calibri"/>
                <a:cs typeface="Calibri"/>
                <a:sym typeface="Calibri"/>
              </a:rPr>
              <a:t>(2/3)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428F64A-1F0F-95E8-4C22-E4B08992CDE2}"/>
              </a:ext>
            </a:extLst>
          </p:cNvPr>
          <p:cNvGraphicFramePr>
            <a:graphicFrameLocks noGrp="1"/>
          </p:cNvGraphicFramePr>
          <p:nvPr/>
        </p:nvGraphicFramePr>
        <p:xfrm>
          <a:off x="1608608" y="1501168"/>
          <a:ext cx="8426932" cy="4306483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903732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k.2 AGENZIE E PROGETTI PER LA VITA INDIPENDENTE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Pubblicato l’avviso che è tutt’ora aperto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k.3 SUPPORTO ALL'INVECCHIAMENTO ATTIVO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Avviso pronto e in corso di pubblicazione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122757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k.6 SERVIZI ALL'INFANZIA AREE INTERNE ZONE REMOTE E SVANTAGGIATE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Avviso in corso di predisposizione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358490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k)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k.7 INTEGRAZIONE SERVIZI SCOLATICI AREE INTERNE ZONE REMOTE E SVANTAGGIATE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Avviso in corso di predisposizione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76487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k.8 Abruzzo include 2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Graduatoria approvata e progetti in corso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12.916.646,35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267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CE05D-51E4-243F-332D-2D02EF61F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292B72-1821-22B7-C0D1-F55CF11AD220}"/>
              </a:ext>
            </a:extLst>
          </p:cNvPr>
          <p:cNvGraphicFramePr>
            <a:graphicFrameLocks noGrp="1"/>
          </p:cNvGraphicFramePr>
          <p:nvPr/>
        </p:nvGraphicFramePr>
        <p:xfrm>
          <a:off x="1608608" y="2095528"/>
          <a:ext cx="8426932" cy="1050235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903732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l.2 INTERVENTI CONTRO LA POVERTA' EDUCATIVA MINORILE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Pubblicato l’avviso e approvata la graduatoria – progetti avviati e in corso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9.372.600,00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</a:tbl>
          </a:graphicData>
        </a:graphic>
      </p:graphicFrame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97BC853-2C5C-577E-064D-51436EAD8F81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3 - OS </a:t>
            </a:r>
            <a:r>
              <a:rPr lang="it-IT" sz="2400" b="1" cap="small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k) </a:t>
            </a:r>
            <a:r>
              <a:rPr lang="it-IT" sz="2400" b="1" cap="small" dirty="0">
                <a:solidFill>
                  <a:srgbClr val="388600"/>
                </a:solidFill>
                <a:ea typeface="Calibri"/>
                <a:cs typeface="Calibri"/>
                <a:sym typeface="Calibri"/>
              </a:rPr>
              <a:t>(3/3)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431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98AB8-CE09-12D4-CEFA-48307FFE8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0E081ECC-68B7-8576-8462-4515EB5FB1D9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4 - OS a)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99E1715-25C5-295D-98BA-6654E3B43BAD}"/>
              </a:ext>
            </a:extLst>
          </p:cNvPr>
          <p:cNvGraphicFramePr>
            <a:graphicFrameLocks noGrp="1"/>
          </p:cNvGraphicFramePr>
          <p:nvPr/>
        </p:nvGraphicFramePr>
        <p:xfrm>
          <a:off x="1608608" y="1501168"/>
          <a:ext cx="8426932" cy="2678359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903732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4.a.1 MICROCREDITO PER MICRO-PICCOLE IMPRESE - GIOVANI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Sottoscritto Accordo con FIRA spa fatto atto d’impegno e liquidazione risorse – Avviso previsto per anno nuovo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10.000.000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4.a.2  INCENTIVI ALL'ASSUNZIONE GIOVANI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 3 graduatorie – progetti in corso e alcuni già conclusi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53.50.500,00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1.718.000,00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355.818,67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122757"/>
                  </a:ext>
                </a:extLst>
              </a:tr>
              <a:tr h="814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4.a.3  PERCORSI TRIENNALI PER IL CONSEGUIMENTO DELLA QUALIFICA DI ISTRUZIONE E FORMAZIONE PROFESSIONALE (IeFP) 4.0.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 edizione avviso chiusa e graduatorie approvate e progetti in corso</a:t>
                      </a:r>
                    </a:p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Seconda graduatoria in corso d’approvazione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3.049.390,06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35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36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C0EAF-60CD-8F55-ECC7-23717285F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ACD434A9-4CA4-9BC9-627F-AC663DBEA40C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4 - OS f)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E8F8C7B-D725-9342-B432-DEEEECF3EBA8}"/>
              </a:ext>
            </a:extLst>
          </p:cNvPr>
          <p:cNvGraphicFramePr>
            <a:graphicFrameLocks noGrp="1"/>
          </p:cNvGraphicFramePr>
          <p:nvPr/>
        </p:nvGraphicFramePr>
        <p:xfrm>
          <a:off x="1608608" y="1720624"/>
          <a:ext cx="8426932" cy="1050235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903732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4f)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4.f.1 DIRITTO ALLO STUDIO UNIVERSITARIO PER SOGGETTI MERITEVOLI E SVANTAGGIATI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32.000.000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Finanziato lo scorrimento di graduatorie per finanziare le borse di studio relative agli anni accademici 23/24 e 24/25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14.606.423,70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10.853.211,98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3.508.431,35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549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290B-D548-5DEA-07F9-3A4797491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198E9B50-9BDF-73E2-F223-37A78EF9A113}"/>
              </a:ext>
            </a:extLst>
          </p:cNvPr>
          <p:cNvSpPr txBox="1"/>
          <p:nvPr/>
        </p:nvSpPr>
        <p:spPr>
          <a:xfrm>
            <a:off x="709448" y="964450"/>
            <a:ext cx="10799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 avviati e previsti – Priorità 5 - AT)</a:t>
            </a:r>
            <a:endParaRPr lang="it-IT" sz="2400" b="1" cap="small" dirty="0">
              <a:solidFill>
                <a:srgbClr val="38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5F0CD5D-9FFE-FD95-4842-9492C8DD730F}"/>
              </a:ext>
            </a:extLst>
          </p:cNvPr>
          <p:cNvGraphicFramePr>
            <a:graphicFrameLocks noGrp="1"/>
          </p:cNvGraphicFramePr>
          <p:nvPr/>
        </p:nvGraphicFramePr>
        <p:xfrm>
          <a:off x="1608608" y="1720624"/>
          <a:ext cx="8426932" cy="1788730"/>
        </p:xfrm>
        <a:graphic>
          <a:graphicData uri="http://schemas.openxmlformats.org/drawingml/2006/table">
            <a:tbl>
              <a:tblPr/>
              <a:tblGrid>
                <a:gridCol w="516433">
                  <a:extLst>
                    <a:ext uri="{9D8B030D-6E8A-4147-A177-3AD203B41FA5}">
                      <a16:colId xmlns:a16="http://schemas.microsoft.com/office/drawing/2014/main" val="1023105156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19386869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613026991"/>
                    </a:ext>
                  </a:extLst>
                </a:gridCol>
                <a:gridCol w="870601">
                  <a:extLst>
                    <a:ext uri="{9D8B030D-6E8A-4147-A177-3AD203B41FA5}">
                      <a16:colId xmlns:a16="http://schemas.microsoft.com/office/drawing/2014/main" val="2061593717"/>
                    </a:ext>
                  </a:extLst>
                </a:gridCol>
                <a:gridCol w="1910699">
                  <a:extLst>
                    <a:ext uri="{9D8B030D-6E8A-4147-A177-3AD203B41FA5}">
                      <a16:colId xmlns:a16="http://schemas.microsoft.com/office/drawing/2014/main" val="3898325211"/>
                    </a:ext>
                  </a:extLst>
                </a:gridCol>
                <a:gridCol w="903732">
                  <a:extLst>
                    <a:ext uri="{9D8B030D-6E8A-4147-A177-3AD203B41FA5}">
                      <a16:colId xmlns:a16="http://schemas.microsoft.com/office/drawing/2014/main" val="98484147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70577729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113819368"/>
                    </a:ext>
                  </a:extLst>
                </a:gridCol>
              </a:tblGrid>
              <a:tr h="30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specifico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Stato dell'arte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Impegni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sostenuta 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30/11/2024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Spesa prevista al 31/12/2025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321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Informazione e comunicazione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1.600.000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Affidamenti diversi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84.213,40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46.283,84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66966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Preparazione, attuazione, sorveglianza e controllo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6.600.000,00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Affidamento a FIRA Spa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6.600.000,00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1.067.449,68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8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3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FA9C-47B2-4164-F76B-010354B6C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F39D992E-5947-EAFB-E791-538452E7E5B8}"/>
              </a:ext>
            </a:extLst>
          </p:cNvPr>
          <p:cNvSpPr txBox="1">
            <a:spLocks/>
          </p:cNvSpPr>
          <p:nvPr/>
        </p:nvSpPr>
        <p:spPr>
          <a:xfrm>
            <a:off x="547200" y="3473532"/>
            <a:ext cx="108000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Punto 5 </a:t>
            </a:r>
            <a:r>
              <a:rPr lang="it-IT" sz="2400" b="1" dirty="0" err="1">
                <a:solidFill>
                  <a:srgbClr val="002060"/>
                </a:solidFill>
              </a:rPr>
              <a:t>OdG</a:t>
            </a:r>
            <a:r>
              <a:rPr lang="it-IT" sz="2400" b="1" dirty="0">
                <a:solidFill>
                  <a:srgbClr val="002060"/>
                </a:solidFill>
              </a:rPr>
              <a:t> -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000" b="1" dirty="0">
                <a:solidFill>
                  <a:srgbClr val="002060"/>
                </a:solidFill>
              </a:rPr>
              <a:t>c - Operazioni d’importanza strategica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629AF9-ED2D-2276-33EF-921CAC0739D7}"/>
              </a:ext>
            </a:extLst>
          </p:cNvPr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9BC294E-5F9A-8274-B46F-990AAB770042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2234022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911269-EB64-43C0-92BC-1EE576E0AE64}"/>
              </a:ext>
            </a:extLst>
          </p:cNvPr>
          <p:cNvSpPr txBox="1"/>
          <p:nvPr/>
        </p:nvSpPr>
        <p:spPr>
          <a:xfrm>
            <a:off x="1832318" y="3489170"/>
            <a:ext cx="8497388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sz="1600" b="1" dirty="0"/>
              <a:t>Nell’Articolo 22, paragrafo 3, del Reg. UE 2021/1060 si stabilisce che</a:t>
            </a:r>
            <a:r>
              <a:rPr lang="it-IT" sz="1400" b="1" dirty="0"/>
              <a:t>:</a:t>
            </a:r>
          </a:p>
          <a:p>
            <a:r>
              <a:rPr lang="it-IT" sz="1600" i="1" dirty="0"/>
              <a:t>Per il FESR, il Fondo di coesione, il FSE+, il JTF e il FEAMPA, il programma è corredato, a fini informativi, di un elenco delle operazioni pianificate di importanza strategica e del relativo calendario.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30182A-E43B-46FC-8BA2-BE7475044AEF}"/>
              </a:ext>
            </a:extLst>
          </p:cNvPr>
          <p:cNvSpPr txBox="1"/>
          <p:nvPr/>
        </p:nvSpPr>
        <p:spPr>
          <a:xfrm>
            <a:off x="1842952" y="1653014"/>
            <a:ext cx="8506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Le operazioni di importanza strategica (OIS) </a:t>
            </a:r>
            <a:r>
              <a:rPr lang="it-IT" sz="1600" dirty="0"/>
              <a:t>rappresentano una novità della programmazione europea 2021-2027 e sono definite all'articolo 2 comma 5 del Regolamento UE 2021/1060.</a:t>
            </a:r>
          </a:p>
        </p:txBody>
      </p:sp>
      <p:sp>
        <p:nvSpPr>
          <p:cNvPr id="16" name="Google Shape;99;p2">
            <a:extLst>
              <a:ext uri="{FF2B5EF4-FFF2-40B4-BE49-F238E27FC236}">
                <a16:creationId xmlns:a16="http://schemas.microsoft.com/office/drawing/2014/main" id="{773A4F9C-55AB-479E-90ED-0C05645A24D3}"/>
              </a:ext>
            </a:extLst>
          </p:cNvPr>
          <p:cNvSpPr txBox="1"/>
          <p:nvPr/>
        </p:nvSpPr>
        <p:spPr>
          <a:xfrm>
            <a:off x="1889760" y="1017432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Cosa sono le operazioni di importanza strategica </a:t>
            </a:r>
            <a:endParaRPr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DAA3558-7DBD-4C3C-BF49-EA70D36C36A9}"/>
              </a:ext>
            </a:extLst>
          </p:cNvPr>
          <p:cNvSpPr txBox="1"/>
          <p:nvPr/>
        </p:nvSpPr>
        <p:spPr>
          <a:xfrm>
            <a:off x="1823610" y="2271707"/>
            <a:ext cx="8506097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L’ Articolo 2, comma 5 Reg. (UE) 2021/1060 </a:t>
            </a:r>
          </a:p>
          <a:p>
            <a:r>
              <a:rPr lang="it-IT" sz="1600" dirty="0"/>
              <a:t>«</a:t>
            </a:r>
            <a:r>
              <a:rPr lang="it-IT" sz="1600" b="1" dirty="0"/>
              <a:t>Operazione di «importanza strategica</a:t>
            </a:r>
            <a:r>
              <a:rPr lang="it-IT" sz="1600" dirty="0"/>
              <a:t>»: </a:t>
            </a:r>
            <a:r>
              <a:rPr lang="it-IT" sz="1600" i="1" dirty="0"/>
              <a:t>una operazione che fornisce un contributo significativo al conseguimento degli obiettivi di un programma e che è soggetta a particolari misure di sorveglianza e comunicazione.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94AE51-6FBE-4807-9E0D-B9354C1E2687}"/>
              </a:ext>
            </a:extLst>
          </p:cNvPr>
          <p:cNvSpPr txBox="1"/>
          <p:nvPr/>
        </p:nvSpPr>
        <p:spPr>
          <a:xfrm>
            <a:off x="1841027" y="4806274"/>
            <a:ext cx="849738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u="sng" dirty="0"/>
              <a:t>FESR: </a:t>
            </a:r>
            <a:r>
              <a:rPr lang="it-IT" sz="1600" dirty="0"/>
              <a:t>L’operazione strategica individuata dalla Regione Abruzzo nell’ambito del PO FESR è la </a:t>
            </a:r>
            <a:r>
              <a:rPr lang="it-IT" sz="1600" b="1" dirty="0"/>
              <a:t>costituzione della Rete ottica regionale (</a:t>
            </a:r>
            <a:r>
              <a:rPr lang="it-IT" sz="1600" b="1" i="1" dirty="0" err="1"/>
              <a:t>Regional</a:t>
            </a:r>
            <a:r>
              <a:rPr lang="it-IT" sz="1600" b="1" i="1" dirty="0"/>
              <a:t> Area Network </a:t>
            </a:r>
            <a:r>
              <a:rPr lang="it-IT" sz="1600" b="1" dirty="0"/>
              <a:t>- RAN).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41BB0-EFE8-C52D-9989-89C42AECCA4F}"/>
              </a:ext>
            </a:extLst>
          </p:cNvPr>
          <p:cNvSpPr txBox="1"/>
          <p:nvPr/>
        </p:nvSpPr>
        <p:spPr>
          <a:xfrm>
            <a:off x="1841027" y="5591410"/>
            <a:ext cx="849738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u="sng" dirty="0"/>
              <a:t>FSE+: </a:t>
            </a:r>
            <a:r>
              <a:rPr lang="it-IT" sz="1600" dirty="0"/>
              <a:t>L’intervento di importanza strategica selezionato sul PR FSE Plus Abruzzo rientra nella Priorità IV Occupazione giovanile ed è l’intervento 4.a.4 </a:t>
            </a:r>
            <a:r>
              <a:rPr lang="it-IT" sz="1600" b="1" dirty="0"/>
              <a:t>“Dote giovani”.</a:t>
            </a:r>
          </a:p>
        </p:txBody>
      </p:sp>
    </p:spTree>
    <p:extLst>
      <p:ext uri="{BB962C8B-B14F-4D97-AF65-F5344CB8AC3E}">
        <p14:creationId xmlns:p14="http://schemas.microsoft.com/office/powerpoint/2010/main" val="2447244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0371F3-7DDF-40B8-8F61-0EA2E63F27E8}"/>
              </a:ext>
            </a:extLst>
          </p:cNvPr>
          <p:cNvSpPr txBox="1"/>
          <p:nvPr/>
        </p:nvSpPr>
        <p:spPr>
          <a:xfrm>
            <a:off x="810300" y="1479056"/>
            <a:ext cx="10800000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1" dirty="0"/>
              <a:t>OP1 - Europa più intelligente</a:t>
            </a:r>
          </a:p>
          <a:p>
            <a:r>
              <a:rPr lang="it-IT" sz="1400" b="1" dirty="0"/>
              <a:t>OS 1.5 - Rafforzare la connettività digitale</a:t>
            </a:r>
          </a:p>
          <a:p>
            <a:r>
              <a:rPr lang="it-IT" sz="1400" b="1" dirty="0"/>
              <a:t>Azione 1.5.1. – Potenziamento della </a:t>
            </a:r>
            <a:r>
              <a:rPr lang="it-IT" sz="1400" b="1" i="1" dirty="0" err="1"/>
              <a:t>Regional</a:t>
            </a:r>
            <a:r>
              <a:rPr lang="it-IT" sz="1400" b="1" i="1" dirty="0"/>
              <a:t> Area Network </a:t>
            </a:r>
            <a:r>
              <a:rPr lang="it-IT" sz="1400" b="1" dirty="0"/>
              <a:t>(RAN) della PA</a:t>
            </a:r>
          </a:p>
          <a:p>
            <a:r>
              <a:rPr lang="it-IT" sz="1400" b="1" dirty="0"/>
              <a:t>Struttura Responsabile Attuazione: DPB012 - Servizio Informatica e Statistica</a:t>
            </a:r>
          </a:p>
          <a:p>
            <a:r>
              <a:rPr lang="it-IT" sz="1400" b="1" dirty="0"/>
              <a:t>Importo interventi: € 22.000.000 di cui contributo FESR: 8.800.000,00 Euro</a:t>
            </a:r>
          </a:p>
        </p:txBody>
      </p:sp>
      <p:sp>
        <p:nvSpPr>
          <p:cNvPr id="16" name="Google Shape;99;p2">
            <a:extLst>
              <a:ext uri="{FF2B5EF4-FFF2-40B4-BE49-F238E27FC236}">
                <a16:creationId xmlns:a16="http://schemas.microsoft.com/office/drawing/2014/main" id="{773A4F9C-55AB-479E-90ED-0C05645A24D3}"/>
              </a:ext>
            </a:extLst>
          </p:cNvPr>
          <p:cNvSpPr txBox="1"/>
          <p:nvPr/>
        </p:nvSpPr>
        <p:spPr>
          <a:xfrm>
            <a:off x="1889760" y="1017432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FESR: Progetto strategico </a:t>
            </a:r>
            <a:r>
              <a:rPr lang="it-IT" sz="2400" b="1" i="1" cap="small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Regional</a:t>
            </a:r>
            <a:r>
              <a:rPr lang="it-IT" sz="2400" b="1" i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Area Network </a:t>
            </a:r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(RAN)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F0832C-9DAA-45FD-BC6C-9BB5F8FDEE45}"/>
              </a:ext>
            </a:extLst>
          </p:cNvPr>
          <p:cNvSpPr txBox="1"/>
          <p:nvPr/>
        </p:nvSpPr>
        <p:spPr>
          <a:xfrm>
            <a:off x="810300" y="4286337"/>
            <a:ext cx="108000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1" u="sng" dirty="0"/>
              <a:t>Due obiettivi operativi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Realizzazione della </a:t>
            </a:r>
            <a:r>
              <a:rPr lang="it-IT" sz="1400" b="1" dirty="0"/>
              <a:t>rete in fibra ottica </a:t>
            </a:r>
            <a:r>
              <a:rPr lang="it-IT" sz="1400" dirty="0"/>
              <a:t>della Regione Abruzzo (</a:t>
            </a:r>
            <a:r>
              <a:rPr lang="it-IT" sz="1400" i="1" dirty="0" err="1"/>
              <a:t>Regional</a:t>
            </a:r>
            <a:r>
              <a:rPr lang="it-IT" sz="1400" i="1" dirty="0"/>
              <a:t> Area Network</a:t>
            </a:r>
            <a:r>
              <a:rPr lang="it-IT" sz="1400" dirty="0"/>
              <a:t>) a servizio delle amministrazioni locali. 249 Comuni interessati.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Potenziamento della </a:t>
            </a:r>
            <a:r>
              <a:rPr lang="it-IT" sz="1400" b="1" dirty="0"/>
              <a:t>rete wi-fi </a:t>
            </a:r>
            <a:r>
              <a:rPr lang="it-IT" sz="1400" dirty="0"/>
              <a:t>nei piccoli comuni della Regione Abruzzo.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C1D38B-3D4F-4320-B139-C02885235DB3}"/>
              </a:ext>
            </a:extLst>
          </p:cNvPr>
          <p:cNvSpPr txBox="1"/>
          <p:nvPr/>
        </p:nvSpPr>
        <p:spPr>
          <a:xfrm>
            <a:off x="1840230" y="5921041"/>
            <a:ext cx="8511539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Il progetto RAN sarà completato presumibilmente entro il 2027. Le convenzioni sono in corso di sottoscrizione.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85A726-0501-4211-8542-36B31D65661E}"/>
              </a:ext>
            </a:extLst>
          </p:cNvPr>
          <p:cNvSpPr txBox="1"/>
          <p:nvPr/>
        </p:nvSpPr>
        <p:spPr>
          <a:xfrm>
            <a:off x="810300" y="2667253"/>
            <a:ext cx="10800000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1" u="sng" dirty="0"/>
              <a:t>Caratteristiche generali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La rete, realizzata attraverso l'acquisizione di fibra ottica di proprietà (15 anni), avrà una capacità iniziale pari a 100G.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Il disegno di rete comprenderà le principali città della regione che assolveranno, tra le altre cose, al ruolo di punti di aggregazione del sistema scolastico/universitario, dell’innovazione, della ricerca scientifica e della cultura regionale.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Si integra con gli interventi finanziati da PNC e FSC nelle aree sisma 2009-2016, creando una dorsale ad alte prestazioni tra i centri tecnici di Abruzzo, Marche e Umbria.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La RAN faciliterà l'interconnessione della PA regionale e, quindi, il potenziamento dei servizi pubblici digitali.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625EDC-4EB9-2996-0302-9754EE4E2108}"/>
              </a:ext>
            </a:extLst>
          </p:cNvPr>
          <p:cNvSpPr txBox="1"/>
          <p:nvPr/>
        </p:nvSpPr>
        <p:spPr>
          <a:xfrm>
            <a:off x="810300" y="5279542"/>
            <a:ext cx="10800000" cy="523220"/>
          </a:xfrm>
          <a:prstGeom prst="rect">
            <a:avLst/>
          </a:prstGeom>
          <a:solidFill>
            <a:srgbClr val="76E3FF"/>
          </a:solidFill>
        </p:spPr>
        <p:txBody>
          <a:bodyPr wrap="square">
            <a:spAutoFit/>
          </a:bodyPr>
          <a:lstStyle/>
          <a:p>
            <a:r>
              <a:rPr lang="it-IT" sz="1400" b="1" u="sng" dirty="0"/>
              <a:t>18 Novembre 2025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/>
              <a:t>Presentazione dell’intervento presso la sala ipogea del Consiglio Regionale</a:t>
            </a:r>
          </a:p>
        </p:txBody>
      </p:sp>
    </p:spTree>
    <p:extLst>
      <p:ext uri="{BB962C8B-B14F-4D97-AF65-F5344CB8AC3E}">
        <p14:creationId xmlns:p14="http://schemas.microsoft.com/office/powerpoint/2010/main" val="1291371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4168" y="2194079"/>
            <a:ext cx="8596921" cy="2594231"/>
          </a:xfrm>
        </p:spPr>
        <p:txBody>
          <a:bodyPr>
            <a:normAutofit fontScale="90000"/>
          </a:bodyPr>
          <a:lstStyle/>
          <a:p>
            <a:br>
              <a:rPr lang="it-IT" sz="4000" b="1" i="1" dirty="0">
                <a:solidFill>
                  <a:srgbClr val="C00000"/>
                </a:solidFill>
              </a:rPr>
            </a:br>
            <a:br>
              <a:rPr lang="it-IT" sz="4000" b="1" i="1" dirty="0">
                <a:solidFill>
                  <a:srgbClr val="C00000"/>
                </a:solidFill>
              </a:rPr>
            </a:br>
            <a:br>
              <a:rPr lang="it-IT" sz="4000" b="1" i="1" dirty="0">
                <a:solidFill>
                  <a:srgbClr val="C00000"/>
                </a:solidFill>
              </a:rPr>
            </a:br>
            <a:br>
              <a:rPr lang="it-IT" sz="4000" b="1" i="1" dirty="0">
                <a:solidFill>
                  <a:srgbClr val="C00000"/>
                </a:solidFill>
              </a:rPr>
            </a:br>
            <a:br>
              <a:rPr lang="it-IT" sz="4000" b="1" i="1" dirty="0">
                <a:solidFill>
                  <a:srgbClr val="C00000"/>
                </a:solidFill>
              </a:rPr>
            </a:br>
            <a:br>
              <a:rPr lang="it-IT" sz="4000" b="1" i="1" dirty="0">
                <a:solidFill>
                  <a:srgbClr val="C00000"/>
                </a:solidFill>
              </a:rPr>
            </a:br>
            <a:r>
              <a:rPr lang="it-IT" sz="4000" b="1" i="1" dirty="0">
                <a:solidFill>
                  <a:srgbClr val="C00000"/>
                </a:solidFill>
              </a:rPr>
              <a:t>FSE PLUS 2021/2027</a:t>
            </a:r>
            <a:br>
              <a:rPr lang="it-IT" sz="4000" b="1" i="1" dirty="0">
                <a:solidFill>
                  <a:srgbClr val="C00000"/>
                </a:solidFill>
              </a:rPr>
            </a:br>
            <a:r>
              <a:rPr lang="it-IT" b="1" i="1" dirty="0">
                <a:solidFill>
                  <a:schemeClr val="accent1">
                    <a:lumMod val="50000"/>
                  </a:schemeClr>
                </a:solidFill>
              </a:rPr>
              <a:t>Intervento di rilevanza strategica</a:t>
            </a:r>
            <a:br>
              <a:rPr lang="it-IT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b="1" i="1" dirty="0">
                <a:solidFill>
                  <a:schemeClr val="accent1">
                    <a:lumMod val="50000"/>
                  </a:schemeClr>
                </a:solidFill>
              </a:rPr>
              <a:t>(Appendice 3 del PR FSE+)</a:t>
            </a:r>
            <a:br>
              <a:rPr lang="it-IT" b="1" i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it-IT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4800" b="1" i="1" dirty="0">
                <a:solidFill>
                  <a:srgbClr val="C00000"/>
                </a:solidFill>
              </a:rPr>
              <a:t>Dote Lavoro Giovani</a:t>
            </a:r>
            <a:br>
              <a:rPr lang="it-IT" dirty="0"/>
            </a:br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EB53377-2902-431E-07AD-1CC70CB8A6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24316" y="4636358"/>
            <a:ext cx="6858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Calibri"/>
              </a:rPr>
              <a:t>PRIORITA’ IV – Occupazione giovanile</a:t>
            </a:r>
          </a:p>
        </p:txBody>
      </p:sp>
    </p:spTree>
    <p:extLst>
      <p:ext uri="{BB962C8B-B14F-4D97-AF65-F5344CB8AC3E}">
        <p14:creationId xmlns:p14="http://schemas.microsoft.com/office/powerpoint/2010/main" val="1650538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B53377-2902-431E-07AD-1CC70CB8A623}"/>
              </a:ext>
            </a:extLst>
          </p:cNvPr>
          <p:cNvSpPr txBox="1"/>
          <p:nvPr/>
        </p:nvSpPr>
        <p:spPr>
          <a:xfrm>
            <a:off x="2510780" y="3019623"/>
            <a:ext cx="656961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400" b="1" dirty="0">
              <a:solidFill>
                <a:srgbClr val="548DD4"/>
              </a:solidFill>
              <a:ea typeface="Times New Roman"/>
              <a:cs typeface="Calibri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sz="2000" b="1" dirty="0">
                <a:solidFill>
                  <a:schemeClr val="tx2"/>
                </a:solidFill>
                <a:ea typeface="Times New Roman"/>
                <a:cs typeface="Calibri"/>
              </a:rPr>
              <a:t>Obiettivo specifico: a)</a:t>
            </a:r>
          </a:p>
          <a:p>
            <a:pPr marL="342900" indent="-342900" algn="ctr"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it-IT" sz="2000" b="1" dirty="0">
                <a:solidFill>
                  <a:schemeClr val="tx2"/>
                </a:solidFill>
                <a:ea typeface="Times New Roman"/>
                <a:cs typeface="Calibri"/>
              </a:rPr>
              <a:t>migliorare </a:t>
            </a:r>
            <a:r>
              <a:rPr lang="it-IT" sz="2000" b="1" dirty="0">
                <a:solidFill>
                  <a:srgbClr val="FF0000"/>
                </a:solidFill>
                <a:ea typeface="Times New Roman"/>
                <a:cs typeface="Calibri"/>
              </a:rPr>
              <a:t>l'accesso all'occupazione </a:t>
            </a:r>
            <a:r>
              <a:rPr lang="it-IT" sz="2000" b="1" dirty="0">
                <a:solidFill>
                  <a:schemeClr val="tx2"/>
                </a:solidFill>
                <a:ea typeface="Times New Roman"/>
                <a:cs typeface="Calibri"/>
              </a:rPr>
              <a:t>e le misure di attivazione </a:t>
            </a:r>
            <a:r>
              <a:rPr lang="it-IT" sz="2000" b="1" dirty="0">
                <a:solidFill>
                  <a:srgbClr val="FF0000"/>
                </a:solidFill>
                <a:ea typeface="Times New Roman"/>
                <a:cs typeface="Calibri"/>
              </a:rPr>
              <a:t>per tutte le persone in cerca di lavoro</a:t>
            </a:r>
            <a:r>
              <a:rPr lang="it-IT" sz="2000" b="1" dirty="0">
                <a:solidFill>
                  <a:schemeClr val="tx2"/>
                </a:solidFill>
                <a:ea typeface="Times New Roman"/>
                <a:cs typeface="Calibri"/>
              </a:rPr>
              <a:t>, in particolare i giovani, soprattutto attraverso l'attuazione della garanzia per </a:t>
            </a:r>
            <a:r>
              <a:rPr lang="it-IT" sz="2000" b="1" dirty="0">
                <a:solidFill>
                  <a:srgbClr val="FF0000"/>
                </a:solidFill>
                <a:ea typeface="Times New Roman"/>
                <a:cs typeface="Calibri"/>
              </a:rPr>
              <a:t>i giovani</a:t>
            </a:r>
            <a:r>
              <a:rPr lang="it-IT" sz="2000" b="1" dirty="0">
                <a:solidFill>
                  <a:schemeClr val="tx2"/>
                </a:solidFill>
                <a:ea typeface="Times New Roman"/>
                <a:cs typeface="Calibri"/>
              </a:rPr>
              <a:t>, i disoccupati di lungo periodo e i gruppi svantaggiati nel mercato del lavoro, nonché delle persone inattive, anche mediante la promozione del lavoro autonomo e dell'economia sociale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BB3714-D569-085B-891B-279C375D327C}"/>
              </a:ext>
            </a:extLst>
          </p:cNvPr>
          <p:cNvSpPr txBox="1"/>
          <p:nvPr/>
        </p:nvSpPr>
        <p:spPr>
          <a:xfrm>
            <a:off x="2939846" y="1193112"/>
            <a:ext cx="6656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C00000"/>
                </a:solidFill>
                <a:ea typeface="+mj-ea"/>
                <a:cs typeface="+mj-cs"/>
              </a:rPr>
              <a:t>SOGGETTO RESPONSABILE DELL’ATTUAZIONE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Servizio Politiche Attive e Passive del 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31B662-3082-1F1C-7837-08B285380607}"/>
              </a:ext>
            </a:extLst>
          </p:cNvPr>
          <p:cNvSpPr txBox="1"/>
          <p:nvPr/>
        </p:nvSpPr>
        <p:spPr>
          <a:xfrm>
            <a:off x="3608079" y="2127070"/>
            <a:ext cx="5181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PR FSE+ Abruzzo 2021- 2027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Obiettivo di Policy 4 Un’Europa più sociale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Priorità IV-Occupazione Giovanile</a:t>
            </a:r>
          </a:p>
        </p:txBody>
      </p:sp>
    </p:spTree>
    <p:extLst>
      <p:ext uri="{BB962C8B-B14F-4D97-AF65-F5344CB8AC3E}">
        <p14:creationId xmlns:p14="http://schemas.microsoft.com/office/powerpoint/2010/main" val="412491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261C-AFB3-D8D3-829D-41268390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E13D876A-8515-0C74-FA81-35D1B7185E7D}"/>
              </a:ext>
            </a:extLst>
          </p:cNvPr>
          <p:cNvSpPr txBox="1"/>
          <p:nvPr/>
        </p:nvSpPr>
        <p:spPr>
          <a:xfrm>
            <a:off x="756745" y="796715"/>
            <a:ext cx="107520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FESR 2021-2027: la dotazione iniziale</a:t>
            </a:r>
          </a:p>
        </p:txBody>
      </p:sp>
      <p:sp>
        <p:nvSpPr>
          <p:cNvPr id="5" name="Sottotitolo 1">
            <a:extLst>
              <a:ext uri="{FF2B5EF4-FFF2-40B4-BE49-F238E27FC236}">
                <a16:creationId xmlns:a16="http://schemas.microsoft.com/office/drawing/2014/main" id="{5882DF92-480C-F29E-637E-325A99670828}"/>
              </a:ext>
            </a:extLst>
          </p:cNvPr>
          <p:cNvSpPr>
            <a:spLocks noGrp="1"/>
          </p:cNvSpPr>
          <p:nvPr/>
        </p:nvSpPr>
        <p:spPr>
          <a:xfrm>
            <a:off x="756745" y="5523736"/>
            <a:ext cx="10752083" cy="608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L’importo di flessibilità del contributo dell’Unione Europea per il PR Abruzzo FESR 2021 2027 è pari ad Euro 40,8 mln che alimentano una spesa complessiva pari ad Euro 102 mln.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1CF98C1-1E18-565B-B398-CF21B8979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21554"/>
              </p:ext>
            </p:extLst>
          </p:nvPr>
        </p:nvGraphicFramePr>
        <p:xfrm>
          <a:off x="756746" y="1334264"/>
          <a:ext cx="10752082" cy="3962400"/>
        </p:xfrm>
        <a:graphic>
          <a:graphicData uri="http://schemas.openxmlformats.org/drawingml/2006/table">
            <a:tbl>
              <a:tblPr/>
              <a:tblGrid>
                <a:gridCol w="237353">
                  <a:extLst>
                    <a:ext uri="{9D8B030D-6E8A-4147-A177-3AD203B41FA5}">
                      <a16:colId xmlns:a16="http://schemas.microsoft.com/office/drawing/2014/main" val="1925662849"/>
                    </a:ext>
                  </a:extLst>
                </a:gridCol>
                <a:gridCol w="1598176">
                  <a:extLst>
                    <a:ext uri="{9D8B030D-6E8A-4147-A177-3AD203B41FA5}">
                      <a16:colId xmlns:a16="http://schemas.microsoft.com/office/drawing/2014/main" val="1018742330"/>
                    </a:ext>
                  </a:extLst>
                </a:gridCol>
                <a:gridCol w="1210499">
                  <a:extLst>
                    <a:ext uri="{9D8B030D-6E8A-4147-A177-3AD203B41FA5}">
                      <a16:colId xmlns:a16="http://schemas.microsoft.com/office/drawing/2014/main" val="794850825"/>
                    </a:ext>
                  </a:extLst>
                </a:gridCol>
                <a:gridCol w="640852">
                  <a:extLst>
                    <a:ext uri="{9D8B030D-6E8A-4147-A177-3AD203B41FA5}">
                      <a16:colId xmlns:a16="http://schemas.microsoft.com/office/drawing/2014/main" val="3993465367"/>
                    </a:ext>
                  </a:extLst>
                </a:gridCol>
                <a:gridCol w="1360823">
                  <a:extLst>
                    <a:ext uri="{9D8B030D-6E8A-4147-A177-3AD203B41FA5}">
                      <a16:colId xmlns:a16="http://schemas.microsoft.com/office/drawing/2014/main" val="4097532416"/>
                    </a:ext>
                  </a:extLst>
                </a:gridCol>
                <a:gridCol w="1360823">
                  <a:extLst>
                    <a:ext uri="{9D8B030D-6E8A-4147-A177-3AD203B41FA5}">
                      <a16:colId xmlns:a16="http://schemas.microsoft.com/office/drawing/2014/main" val="604451377"/>
                    </a:ext>
                  </a:extLst>
                </a:gridCol>
                <a:gridCol w="1210499">
                  <a:extLst>
                    <a:ext uri="{9D8B030D-6E8A-4147-A177-3AD203B41FA5}">
                      <a16:colId xmlns:a16="http://schemas.microsoft.com/office/drawing/2014/main" val="3017926551"/>
                    </a:ext>
                  </a:extLst>
                </a:gridCol>
                <a:gridCol w="759529">
                  <a:extLst>
                    <a:ext uri="{9D8B030D-6E8A-4147-A177-3AD203B41FA5}">
                      <a16:colId xmlns:a16="http://schemas.microsoft.com/office/drawing/2014/main" val="664027285"/>
                    </a:ext>
                  </a:extLst>
                </a:gridCol>
                <a:gridCol w="1218411">
                  <a:extLst>
                    <a:ext uri="{9D8B030D-6E8A-4147-A177-3AD203B41FA5}">
                      <a16:colId xmlns:a16="http://schemas.microsoft.com/office/drawing/2014/main" val="289060457"/>
                    </a:ext>
                  </a:extLst>
                </a:gridCol>
                <a:gridCol w="1155117">
                  <a:extLst>
                    <a:ext uri="{9D8B030D-6E8A-4147-A177-3AD203B41FA5}">
                      <a16:colId xmlns:a16="http://schemas.microsoft.com/office/drawing/2014/main" val="3782717398"/>
                    </a:ext>
                  </a:extLst>
                </a:gridCol>
              </a:tblGrid>
              <a:tr h="200025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Dotazione iniziale per Obiettivo di Policy e Priorità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30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037828"/>
                  </a:ext>
                </a:extLst>
              </a:tr>
              <a:tr h="390525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Obiettivo di 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Totali per Obiettivo di 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Totali per Priorità</a:t>
                      </a:r>
                      <a:b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Quota UE</a:t>
                      </a:r>
                      <a:b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(40% di 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Importo flesssibilità</a:t>
                      </a:r>
                      <a:b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(15% quota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05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Descrizione 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Descrizione Priorità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06087"/>
                  </a:ext>
                </a:extLst>
              </a:tr>
              <a:tr h="49530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 più intelligente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277.000.000,00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Ricerca, Sviluppo e Innovazione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 da 1.1 a 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255.000.000,00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102.000.000,00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15.300.000,00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36250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Connettività digitale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 1.5)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8.800.000,00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1.320.000,00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766799"/>
                  </a:ext>
                </a:extLst>
              </a:tr>
              <a:tr h="33337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 più verde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298.835.000,00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e ambiente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 da 2.1 a 2.7)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253.735.000,00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101.494.000,00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15.224.980,00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889238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Mobilità sostenibile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(OS 1.()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45.100.000,00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18.040.000,00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2.706.156,00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2239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 più vicina ai cittadini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81.381.715,00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Strategie territoriali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da 5.1 a 5.2)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81.381.715,00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32.552.686,00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4.883.195,00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35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Assistenza Tecnica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23.836.875,00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Assistenza Tecnica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23.836.875,00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9.534.750,00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1.430.295,00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316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681.053.590,00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681.053.590,00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272.421.436,00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40.865.578,00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9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46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721584" y="1110347"/>
            <a:ext cx="874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Obiettivo di Policy 4 Un’Europa più sociale</a:t>
            </a:r>
          </a:p>
          <a:p>
            <a:pPr algn="ctr"/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B53377-2902-431E-07AD-1CC70CB8A623}"/>
              </a:ext>
            </a:extLst>
          </p:cNvPr>
          <p:cNvSpPr txBox="1"/>
          <p:nvPr/>
        </p:nvSpPr>
        <p:spPr>
          <a:xfrm>
            <a:off x="3710848" y="1846949"/>
            <a:ext cx="477030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sz="2800" b="1" i="1" dirty="0">
                <a:solidFill>
                  <a:srgbClr val="C00000"/>
                </a:solidFill>
              </a:rPr>
              <a:t>Dote Lavoro Giovani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sz="2800" b="1" i="1" dirty="0">
                <a:solidFill>
                  <a:srgbClr val="C00000"/>
                </a:solidFill>
              </a:rPr>
              <a:t>15 Mln</a:t>
            </a:r>
            <a:r>
              <a:rPr lang="it-IT" sz="2800" b="1" i="1" dirty="0">
                <a:solidFill>
                  <a:srgbClr val="FF0000"/>
                </a:solidFill>
              </a:rPr>
              <a:t>. </a:t>
            </a:r>
            <a:r>
              <a:rPr lang="it-IT" sz="2800" b="1" i="1" dirty="0">
                <a:solidFill>
                  <a:srgbClr val="C00000"/>
                </a:solidFill>
              </a:rPr>
              <a:t>di Euro complessivi</a:t>
            </a:r>
          </a:p>
        </p:txBody>
      </p:sp>
      <p:pic>
        <p:nvPicPr>
          <p:cNvPr id="1026" name="Picture 2" descr="2.784.600+ Gruppo Giovani Foto stock, immagini e fotografie ...">
            <a:extLst>
              <a:ext uri="{FF2B5EF4-FFF2-40B4-BE49-F238E27FC236}">
                <a16:creationId xmlns:a16="http://schemas.microsoft.com/office/drawing/2014/main" id="{3334939B-0736-C704-3A55-EB48C4B0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24" y="3324277"/>
            <a:ext cx="3822797" cy="27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21584" y="3072826"/>
            <a:ext cx="46103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C00000"/>
                </a:solidFill>
              </a:rPr>
              <a:t>I AVVISO </a:t>
            </a:r>
          </a:p>
          <a:p>
            <a:pPr algn="ctr"/>
            <a:r>
              <a:rPr lang="it-IT" sz="2400" b="1" i="1" dirty="0">
                <a:solidFill>
                  <a:srgbClr val="002060"/>
                </a:solidFill>
              </a:rPr>
              <a:t>						</a:t>
            </a:r>
            <a:r>
              <a:rPr lang="it-IT" sz="2800" b="1" i="1" dirty="0">
                <a:solidFill>
                  <a:srgbClr val="002060"/>
                </a:solidFill>
              </a:rPr>
              <a:t>5 M EURO</a:t>
            </a:r>
          </a:p>
          <a:p>
            <a:pPr algn="ctr"/>
            <a:endParaRPr lang="it-IT" sz="2400" b="1" i="1" dirty="0">
              <a:solidFill>
                <a:srgbClr val="C00000"/>
              </a:solidFill>
            </a:endParaRPr>
          </a:p>
          <a:p>
            <a:r>
              <a:rPr lang="it-IT" sz="2800" b="1" i="1" dirty="0">
                <a:solidFill>
                  <a:srgbClr val="C00000"/>
                </a:solidFill>
              </a:rPr>
              <a:t>II AVVISO</a:t>
            </a:r>
            <a:r>
              <a:rPr lang="it-IT" sz="2400" b="1" i="1" dirty="0">
                <a:solidFill>
                  <a:srgbClr val="C00000"/>
                </a:solidFill>
              </a:rPr>
              <a:t>		             </a:t>
            </a:r>
          </a:p>
          <a:p>
            <a:r>
              <a:rPr lang="it-IT" sz="2400" b="1" i="1" dirty="0">
                <a:solidFill>
                  <a:srgbClr val="C00000"/>
                </a:solidFill>
              </a:rPr>
              <a:t>		      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		     10 M EURO</a:t>
            </a:r>
          </a:p>
          <a:p>
            <a:pPr algn="ctr"/>
            <a:endParaRPr lang="it-IT" sz="2400" b="1" i="1" dirty="0">
              <a:solidFill>
                <a:srgbClr val="C00000"/>
              </a:solidFill>
            </a:endParaRPr>
          </a:p>
          <a:p>
            <a:pPr algn="ctr"/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E7CEB4AD-77DA-00F2-053E-5D142CB96C31}"/>
              </a:ext>
            </a:extLst>
          </p:cNvPr>
          <p:cNvSpPr/>
          <p:nvPr/>
        </p:nvSpPr>
        <p:spPr>
          <a:xfrm>
            <a:off x="2301073" y="3795069"/>
            <a:ext cx="1283523" cy="640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7CEB4AD-77DA-00F2-053E-5D142CB96C31}"/>
              </a:ext>
            </a:extLst>
          </p:cNvPr>
          <p:cNvSpPr/>
          <p:nvPr/>
        </p:nvSpPr>
        <p:spPr>
          <a:xfrm>
            <a:off x="2351340" y="5385919"/>
            <a:ext cx="1283523" cy="640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808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B53377-2902-431E-07AD-1CC70CB8A623}"/>
              </a:ext>
            </a:extLst>
          </p:cNvPr>
          <p:cNvSpPr txBox="1"/>
          <p:nvPr/>
        </p:nvSpPr>
        <p:spPr>
          <a:xfrm>
            <a:off x="2071080" y="1917844"/>
            <a:ext cx="85969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2000" b="1" dirty="0">
              <a:ea typeface="Times New Roman"/>
              <a:cs typeface="Calibri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400" b="1" dirty="0">
              <a:solidFill>
                <a:srgbClr val="548DD4"/>
              </a:solidFill>
              <a:ea typeface="Times New Roman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D5401-50A2-B825-8B3C-788E493F6EFC}"/>
              </a:ext>
            </a:extLst>
          </p:cNvPr>
          <p:cNvSpPr txBox="1"/>
          <p:nvPr/>
        </p:nvSpPr>
        <p:spPr>
          <a:xfrm>
            <a:off x="3855638" y="1122127"/>
            <a:ext cx="4477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2DFAE8-8ED9-6D19-4574-B90BC219DCB1}"/>
              </a:ext>
            </a:extLst>
          </p:cNvPr>
          <p:cNvSpPr txBox="1"/>
          <p:nvPr/>
        </p:nvSpPr>
        <p:spPr>
          <a:xfrm>
            <a:off x="1955369" y="2031947"/>
            <a:ext cx="53246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AVVISO   I EDIZIONE – Per € 5 Mln</a:t>
            </a:r>
          </a:p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 (Pubblicazione gennaio/Febbraio 2026)</a:t>
            </a:r>
          </a:p>
          <a:p>
            <a:endParaRPr lang="it-IT" b="1" i="1" dirty="0">
              <a:solidFill>
                <a:srgbClr val="C00000"/>
              </a:solidFill>
            </a:endParaRPr>
          </a:p>
          <a:p>
            <a:endParaRPr lang="it-IT" b="1" i="1" dirty="0">
              <a:solidFill>
                <a:srgbClr val="C00000"/>
              </a:solidFill>
            </a:endParaRPr>
          </a:p>
          <a:p>
            <a:pPr algn="just"/>
            <a:r>
              <a:rPr lang="it-IT" sz="2000" dirty="0"/>
              <a:t>L’Intervento “</a:t>
            </a:r>
            <a:r>
              <a:rPr lang="it-IT" sz="2000" b="1" i="1" dirty="0">
                <a:solidFill>
                  <a:srgbClr val="C00000"/>
                </a:solidFill>
              </a:rPr>
              <a:t>Dote Giovani Lavoro</a:t>
            </a:r>
            <a:r>
              <a:rPr lang="it-IT" sz="2000" dirty="0"/>
              <a:t>” è finalizzato a supportare i giovani disoccupati neolaureati abruzzesi (under 35 anni) mediante politiche attive combinate per l’accesso al mondo del lavoro</a:t>
            </a:r>
          </a:p>
          <a:p>
            <a:pPr algn="just"/>
            <a:endParaRPr lang="it-IT" sz="2000" b="1" i="1" dirty="0">
              <a:solidFill>
                <a:srgbClr val="C00000"/>
              </a:solidFill>
            </a:endParaRPr>
          </a:p>
          <a:p>
            <a:pPr algn="just"/>
            <a:r>
              <a:rPr lang="it-IT" sz="2000" b="1" i="1" dirty="0">
                <a:solidFill>
                  <a:srgbClr val="002060"/>
                </a:solidFill>
              </a:rPr>
              <a:t>Linea 1</a:t>
            </a:r>
            <a:r>
              <a:rPr lang="it-IT" sz="2000" dirty="0"/>
              <a:t>: destinata al BENEFICIARI imprese abruzzesi, aventi come fornitori Università, APL, enti di formazione e/i di ricerca</a:t>
            </a:r>
          </a:p>
          <a:p>
            <a:r>
              <a:rPr lang="it-IT" b="1" dirty="0">
                <a:solidFill>
                  <a:srgbClr val="FF0000"/>
                </a:solidFill>
              </a:rPr>
              <a:t>   </a:t>
            </a:r>
          </a:p>
          <a:p>
            <a:pPr algn="just"/>
            <a:endParaRPr lang="it-IT" sz="1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Giovani e lavoro: cosa cercano, le insicurezze e i dubbi">
            <a:extLst>
              <a:ext uri="{FF2B5EF4-FFF2-40B4-BE49-F238E27FC236}">
                <a16:creationId xmlns:a16="http://schemas.microsoft.com/office/drawing/2014/main" id="{CDD42079-B5C6-CF2B-108F-9751B551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67" y="1917843"/>
            <a:ext cx="3003432" cy="31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16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B53377-2902-431E-07AD-1CC70CB8A623}"/>
              </a:ext>
            </a:extLst>
          </p:cNvPr>
          <p:cNvSpPr txBox="1"/>
          <p:nvPr/>
        </p:nvSpPr>
        <p:spPr>
          <a:xfrm>
            <a:off x="2071080" y="1917844"/>
            <a:ext cx="85969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2000" b="1" dirty="0">
              <a:ea typeface="Times New Roman"/>
              <a:cs typeface="Calibri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400" b="1" dirty="0">
              <a:solidFill>
                <a:srgbClr val="548DD4"/>
              </a:solidFill>
              <a:ea typeface="Times New Roman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D5401-50A2-B825-8B3C-788E493F6EFC}"/>
              </a:ext>
            </a:extLst>
          </p:cNvPr>
          <p:cNvSpPr txBox="1"/>
          <p:nvPr/>
        </p:nvSpPr>
        <p:spPr>
          <a:xfrm>
            <a:off x="3855638" y="1122127"/>
            <a:ext cx="4477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2DFAE8-8ED9-6D19-4574-B90BC219DCB1}"/>
              </a:ext>
            </a:extLst>
          </p:cNvPr>
          <p:cNvSpPr txBox="1"/>
          <p:nvPr/>
        </p:nvSpPr>
        <p:spPr>
          <a:xfrm>
            <a:off x="1955369" y="2031947"/>
            <a:ext cx="532468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>
              <a:solidFill>
                <a:srgbClr val="C00000"/>
              </a:solidFill>
            </a:endParaRPr>
          </a:p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II AVVISO </a:t>
            </a:r>
          </a:p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(Programmazione annualità 2026)</a:t>
            </a:r>
          </a:p>
          <a:p>
            <a:pPr algn="just"/>
            <a:endParaRPr lang="it-IT" sz="2000" b="1" i="1" dirty="0">
              <a:solidFill>
                <a:srgbClr val="C00000"/>
              </a:solidFill>
            </a:endParaRPr>
          </a:p>
          <a:p>
            <a:pPr algn="just"/>
            <a:r>
              <a:rPr lang="it-IT" sz="2000" b="1" i="1" dirty="0">
                <a:solidFill>
                  <a:srgbClr val="002060"/>
                </a:solidFill>
              </a:rPr>
              <a:t>Linea 2</a:t>
            </a:r>
            <a:r>
              <a:rPr lang="it-IT" sz="2000" dirty="0"/>
              <a:t>: destinata a BENEFICIARI singoli </a:t>
            </a:r>
          </a:p>
          <a:p>
            <a:pPr algn="just"/>
            <a:r>
              <a:rPr lang="it-IT" sz="2000" dirty="0"/>
              <a:t>Voucher per giovani per essere inseriti in percorsi di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/>
              <a:t>Formazione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/>
              <a:t>Tirocinio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/>
              <a:t>Assunzione presso imprese abruzzesi</a:t>
            </a:r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sz="1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Giovani e lavoro: cosa cercano, le insicurezze e i dubbi">
            <a:extLst>
              <a:ext uri="{FF2B5EF4-FFF2-40B4-BE49-F238E27FC236}">
                <a16:creationId xmlns:a16="http://schemas.microsoft.com/office/drawing/2014/main" id="{CDD42079-B5C6-CF2B-108F-9751B551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12" y="2667392"/>
            <a:ext cx="3003432" cy="31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87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F795A-B2B7-2CF2-789E-92FF8E58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B5004B-0AE6-C006-E629-99660A9688DA}"/>
              </a:ext>
            </a:extLst>
          </p:cNvPr>
          <p:cNvSpPr txBox="1"/>
          <p:nvPr/>
        </p:nvSpPr>
        <p:spPr>
          <a:xfrm>
            <a:off x="2307053" y="826763"/>
            <a:ext cx="85969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PRIMO AVVISO DOTE LAVORO GIOVANI </a:t>
            </a:r>
          </a:p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A chi si rivolge e cosa fa</a:t>
            </a:r>
          </a:p>
          <a:p>
            <a:r>
              <a:rPr lang="it-IT" sz="2400" b="1" i="1" dirty="0">
                <a:solidFill>
                  <a:srgbClr val="C00000"/>
                </a:solidFill>
              </a:rPr>
              <a:t>IMPRESE											GIOVANI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084" y="2171809"/>
            <a:ext cx="3372465" cy="19085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11" y="2196388"/>
            <a:ext cx="5119173" cy="2444708"/>
          </a:xfrm>
          <a:prstGeom prst="rect">
            <a:avLst/>
          </a:prstGeom>
        </p:spPr>
      </p:pic>
      <p:pic>
        <p:nvPicPr>
          <p:cNvPr id="1028" name="Picture 4" descr="Università private in Italia: l'ele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12" y="4229560"/>
            <a:ext cx="3305380" cy="20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33910" y="4493343"/>
            <a:ext cx="2944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UNIVERSITA’/APL</a:t>
            </a:r>
          </a:p>
          <a:p>
            <a:pPr algn="ctr"/>
            <a:endParaRPr lang="it-IT" sz="2400" b="1" i="1" dirty="0">
              <a:solidFill>
                <a:srgbClr val="C00000"/>
              </a:solidFill>
            </a:endParaRPr>
          </a:p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ENTI DI FORMAZIONE</a:t>
            </a:r>
          </a:p>
        </p:txBody>
      </p:sp>
    </p:spTree>
    <p:extLst>
      <p:ext uri="{BB962C8B-B14F-4D97-AF65-F5344CB8AC3E}">
        <p14:creationId xmlns:p14="http://schemas.microsoft.com/office/powerpoint/2010/main" val="1690540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F795A-B2B7-2CF2-789E-92FF8E58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F8205A-7CC8-6EC0-C686-BA4495D51B74}"/>
              </a:ext>
            </a:extLst>
          </p:cNvPr>
          <p:cNvSpPr txBox="1"/>
          <p:nvPr/>
        </p:nvSpPr>
        <p:spPr>
          <a:xfrm>
            <a:off x="2071080" y="1917844"/>
            <a:ext cx="85969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2000" b="1" dirty="0">
              <a:ea typeface="Times New Roman"/>
              <a:cs typeface="Calibri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400" b="1" dirty="0">
              <a:solidFill>
                <a:srgbClr val="548DD4"/>
              </a:solidFill>
              <a:ea typeface="Times New Roman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B5004B-0AE6-C006-E629-99660A9688DA}"/>
              </a:ext>
            </a:extLst>
          </p:cNvPr>
          <p:cNvSpPr txBox="1"/>
          <p:nvPr/>
        </p:nvSpPr>
        <p:spPr>
          <a:xfrm>
            <a:off x="1797540" y="729057"/>
            <a:ext cx="8596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PRIMO AVVISO DOTE LAVORO GIOVANI </a:t>
            </a:r>
          </a:p>
          <a:p>
            <a:pPr algn="ctr"/>
            <a:r>
              <a:rPr lang="it-IT" sz="2400" b="1" i="1" dirty="0">
                <a:solidFill>
                  <a:srgbClr val="C00000"/>
                </a:solidFill>
              </a:rPr>
              <a:t>A chi si rivolge e cosa fa: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1FF507E-485B-7A19-E439-E6D6BEC26B42}"/>
              </a:ext>
            </a:extLst>
          </p:cNvPr>
          <p:cNvGraphicFramePr/>
          <p:nvPr/>
        </p:nvGraphicFramePr>
        <p:xfrm>
          <a:off x="1797538" y="1397000"/>
          <a:ext cx="8771310" cy="476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513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882F-EBF1-63A5-5109-01B8F6254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6DE080-2BA0-3A25-8BB4-CA52D8B76BD5}"/>
              </a:ext>
            </a:extLst>
          </p:cNvPr>
          <p:cNvSpPr txBox="1"/>
          <p:nvPr/>
        </p:nvSpPr>
        <p:spPr>
          <a:xfrm>
            <a:off x="2071080" y="1917844"/>
            <a:ext cx="85969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2000" b="1" dirty="0">
              <a:ea typeface="Times New Roman"/>
              <a:cs typeface="Calibri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400" b="1" dirty="0">
              <a:solidFill>
                <a:srgbClr val="548DD4"/>
              </a:solidFill>
              <a:ea typeface="Times New Roman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3EC04F-505E-018E-776D-4B5D6DAA1102}"/>
              </a:ext>
            </a:extLst>
          </p:cNvPr>
          <p:cNvSpPr txBox="1"/>
          <p:nvPr/>
        </p:nvSpPr>
        <p:spPr>
          <a:xfrm>
            <a:off x="2071079" y="915056"/>
            <a:ext cx="3935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/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E048C0-C834-C69E-2598-517D22B5208A}"/>
              </a:ext>
            </a:extLst>
          </p:cNvPr>
          <p:cNvSpPr txBox="1"/>
          <p:nvPr/>
        </p:nvSpPr>
        <p:spPr>
          <a:xfrm>
            <a:off x="1984827" y="1484443"/>
            <a:ext cx="85969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r>
              <a:rPr lang="it-IT" sz="2400" b="1" i="1" dirty="0">
                <a:solidFill>
                  <a:srgbClr val="C00000"/>
                </a:solidFill>
              </a:rPr>
              <a:t>Come è strutturato l’Avviso</a:t>
            </a:r>
          </a:p>
          <a:p>
            <a:pPr algn="just"/>
            <a:endParaRPr lang="it-IT" sz="2000" b="1" cap="small" dirty="0"/>
          </a:p>
          <a:p>
            <a:pPr algn="just"/>
            <a:endParaRPr lang="it-IT" sz="2000" b="1" cap="small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668EF3B-636A-B4D0-2E9B-FB53C2662AE8}"/>
              </a:ext>
            </a:extLst>
          </p:cNvPr>
          <p:cNvGraphicFramePr>
            <a:graphicFrameLocks noGrp="1"/>
          </p:cNvGraphicFramePr>
          <p:nvPr/>
        </p:nvGraphicFramePr>
        <p:xfrm>
          <a:off x="2071078" y="2366702"/>
          <a:ext cx="8222348" cy="35152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54589">
                  <a:extLst>
                    <a:ext uri="{9D8B030D-6E8A-4147-A177-3AD203B41FA5}">
                      <a16:colId xmlns:a16="http://schemas.microsoft.com/office/drawing/2014/main" val="1752254475"/>
                    </a:ext>
                  </a:extLst>
                </a:gridCol>
                <a:gridCol w="2389942">
                  <a:extLst>
                    <a:ext uri="{9D8B030D-6E8A-4147-A177-3AD203B41FA5}">
                      <a16:colId xmlns:a16="http://schemas.microsoft.com/office/drawing/2014/main" val="3938435086"/>
                    </a:ext>
                  </a:extLst>
                </a:gridCol>
                <a:gridCol w="2677817">
                  <a:extLst>
                    <a:ext uri="{9D8B030D-6E8A-4147-A177-3AD203B41FA5}">
                      <a16:colId xmlns:a16="http://schemas.microsoft.com/office/drawing/2014/main" val="3380216497"/>
                    </a:ext>
                  </a:extLst>
                </a:gridCol>
              </a:tblGrid>
              <a:tr h="530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2000" kern="0" cap="small" dirty="0">
                          <a:solidFill>
                            <a:schemeClr val="bg1"/>
                          </a:solidFill>
                          <a:effectLst/>
                        </a:rPr>
                        <a:t>Interventi</a:t>
                      </a:r>
                      <a:endParaRPr lang="it-IT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2000" kern="0" cap="small" dirty="0">
                          <a:effectLst/>
                        </a:rPr>
                        <a:t>Beneficiari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2000" kern="0" cap="small" dirty="0">
                          <a:effectLst/>
                        </a:rPr>
                        <a:t>Destinatari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0392"/>
                  </a:ext>
                </a:extLst>
              </a:tr>
              <a:tr h="488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800" kern="0" dirty="0">
                          <a:effectLst/>
                        </a:rPr>
                        <a:t>1.Selezione e orientamento dei destinatari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Imprese/Università/APL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Giovani disoccupati e/o donne under 35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48534"/>
                  </a:ext>
                </a:extLst>
              </a:tr>
              <a:tr h="880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800" kern="0" dirty="0">
                          <a:effectLst/>
                        </a:rPr>
                        <a:t>2.Brevi percorsi formativi</a:t>
                      </a:r>
                      <a:endParaRPr lang="it-IT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800" kern="0" dirty="0">
                          <a:effectLst/>
                        </a:rPr>
                        <a:t>specialistici connessi a domanda espressa dalle imprese (Max 2 mesi)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Imprese/Università/Enti di formazione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Giovani disoccupati e/o donne under 35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399457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3.Tirocini formativi extracurriculari (6 mesi)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Imprese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Giovani disoccupati e/o donne under 35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9182473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4.Incentivi assunzionali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Imprese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Giovani disoccupati e/o donne under 35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8470341"/>
                  </a:ext>
                </a:extLst>
              </a:tr>
            </a:tbl>
          </a:graphicData>
        </a:graphic>
      </p:graphicFrame>
      <p:pic>
        <p:nvPicPr>
          <p:cNvPr id="3074" name="Picture 2" descr="Dote Impresa">
            <a:extLst>
              <a:ext uri="{FF2B5EF4-FFF2-40B4-BE49-F238E27FC236}">
                <a16:creationId xmlns:a16="http://schemas.microsoft.com/office/drawing/2014/main" id="{804C1CA2-E46B-94C8-E935-A8E8004C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86" y="976063"/>
            <a:ext cx="1390639" cy="13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44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764933" y="942297"/>
            <a:ext cx="45986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algn="ctr" defTabSz="342900"/>
            <a:r>
              <a:rPr lang="it-IT" sz="2400" b="1" i="1" dirty="0">
                <a:solidFill>
                  <a:srgbClr val="C00000"/>
                </a:solidFill>
              </a:rPr>
              <a:t>ARTICOLAZIONE DELLA «DOTE»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756771-6126-1EC7-EC52-B204625C70BC}"/>
              </a:ext>
            </a:extLst>
          </p:cNvPr>
          <p:cNvSpPr txBox="1"/>
          <p:nvPr/>
        </p:nvSpPr>
        <p:spPr>
          <a:xfrm>
            <a:off x="3819181" y="2174411"/>
            <a:ext cx="83728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C00000"/>
                </a:solidFill>
              </a:rPr>
              <a:t>STRUMENTO 1</a:t>
            </a:r>
          </a:p>
          <a:p>
            <a:pPr algn="ctr"/>
            <a:r>
              <a:rPr lang="it-IT" b="1" u="sng" cap="small" dirty="0">
                <a:solidFill>
                  <a:srgbClr val="C00000"/>
                </a:solidFill>
              </a:rPr>
              <a:t>Analisi dei fabbisogni professionali e individuazione dei destinatari</a:t>
            </a:r>
            <a:r>
              <a:rPr lang="it-IT" sz="3200" b="1" cap="small" dirty="0">
                <a:solidFill>
                  <a:srgbClr val="C00000"/>
                </a:solidFill>
              </a:rPr>
              <a:t> </a:t>
            </a:r>
            <a:endParaRPr lang="it-IT" sz="3000" b="1" i="1" cap="small" dirty="0">
              <a:solidFill>
                <a:srgbClr val="C00000"/>
              </a:solidFill>
            </a:endParaRPr>
          </a:p>
          <a:p>
            <a:pPr algn="ctr"/>
            <a:endParaRPr lang="it-IT" b="1" kern="0" cap="small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r>
              <a:rPr lang="it-IT" kern="0" dirty="0">
                <a:solidFill>
                  <a:schemeClr val="dk1"/>
                </a:solidFill>
              </a:rPr>
              <a:t>												</a:t>
            </a:r>
            <a:endParaRPr lang="it-IT" b="1" kern="0" dirty="0">
              <a:solidFill>
                <a:srgbClr val="C00000"/>
              </a:solidFill>
            </a:endParaRPr>
          </a:p>
          <a:p>
            <a:pPr algn="ctr"/>
            <a:endParaRPr lang="it-IT" b="1" kern="0" dirty="0">
              <a:solidFill>
                <a:srgbClr val="C00000"/>
              </a:solidFill>
            </a:endParaRPr>
          </a:p>
          <a:p>
            <a:pPr algn="ctr"/>
            <a:r>
              <a:rPr lang="it-IT" b="1" kern="0" dirty="0">
                <a:solidFill>
                  <a:srgbClr val="C00000"/>
                </a:solidFill>
              </a:rPr>
              <a:t>													</a:t>
            </a:r>
            <a:r>
              <a:rPr lang="it-IT" sz="2000" b="1" kern="0" dirty="0">
                <a:solidFill>
                  <a:srgbClr val="C00000"/>
                </a:solidFill>
              </a:rPr>
              <a:t>APL/UNIVERSITÀ</a:t>
            </a:r>
          </a:p>
          <a:p>
            <a:pPr algn="ctr"/>
            <a:endParaRPr lang="it-IT" sz="2000" kern="0" dirty="0">
              <a:solidFill>
                <a:schemeClr val="dk1"/>
              </a:solidFill>
            </a:endParaRPr>
          </a:p>
          <a:p>
            <a:pPr algn="ctr"/>
            <a:r>
              <a:rPr lang="it-IT" kern="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2945177" y="2378448"/>
            <a:ext cx="1448948" cy="54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AVVIO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3DEE322-309C-F654-99A8-643D011F3961}"/>
              </a:ext>
            </a:extLst>
          </p:cNvPr>
          <p:cNvSpPr/>
          <p:nvPr/>
        </p:nvSpPr>
        <p:spPr>
          <a:xfrm>
            <a:off x="1843489" y="3429001"/>
            <a:ext cx="6096000" cy="2273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Rilevazione dei fabbisogni di risorse umane e professionali connessi a un piano di sviluppo o di riconversione tecnologica e organizzativa;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Individuazione e formalizzazione delle relative competenze;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Individuazione e definizione degli interventi da realizzare nell’ambito dell’avviso, a sostegno dell’attuazione del piano stesso; 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Individuazione dei disoccupati da inserire nell’organico aziendale </a:t>
            </a:r>
            <a:endParaRPr lang="it-IT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98" name="Picture 2" descr="Il lavoro dei giovani è il nostro presente">
            <a:extLst>
              <a:ext uri="{FF2B5EF4-FFF2-40B4-BE49-F238E27FC236}">
                <a16:creationId xmlns:a16="http://schemas.microsoft.com/office/drawing/2014/main" id="{D0D43275-248B-2A34-CA62-DA4E4075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66" y="1107298"/>
            <a:ext cx="2435267" cy="10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59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082E7-D786-1C1C-006B-7353C523E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CE7CCD-4F7D-9644-91C6-A39B1B38CB87}"/>
              </a:ext>
            </a:extLst>
          </p:cNvPr>
          <p:cNvSpPr txBox="1"/>
          <p:nvPr/>
        </p:nvSpPr>
        <p:spPr>
          <a:xfrm>
            <a:off x="1764933" y="942297"/>
            <a:ext cx="45986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algn="ctr" defTabSz="342900"/>
            <a:r>
              <a:rPr lang="it-IT" sz="2400" b="1" i="1" dirty="0">
                <a:solidFill>
                  <a:srgbClr val="C00000"/>
                </a:solidFill>
              </a:rPr>
              <a:t>ARTICOLAZIONE DELLA «DOTE»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5678D1-2108-5B4D-F3D7-43C576CEDACF}"/>
              </a:ext>
            </a:extLst>
          </p:cNvPr>
          <p:cNvSpPr txBox="1"/>
          <p:nvPr/>
        </p:nvSpPr>
        <p:spPr>
          <a:xfrm>
            <a:off x="3615368" y="2298438"/>
            <a:ext cx="86482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C00000"/>
                </a:solidFill>
              </a:rPr>
              <a:t>STRUMENTO 1</a:t>
            </a:r>
          </a:p>
          <a:p>
            <a:pPr algn="ctr"/>
            <a:r>
              <a:rPr lang="it-IT" b="1" u="sng" cap="small" dirty="0">
                <a:solidFill>
                  <a:srgbClr val="C00000"/>
                </a:solidFill>
              </a:rPr>
              <a:t>Analisi dei fabbisogni professionali e individuazione dei destinatari</a:t>
            </a:r>
            <a:r>
              <a:rPr lang="it-IT" sz="3200" b="1" cap="small" dirty="0">
                <a:solidFill>
                  <a:srgbClr val="C00000"/>
                </a:solidFill>
              </a:rPr>
              <a:t> </a:t>
            </a:r>
            <a:endParaRPr lang="it-IT" sz="3000" b="1" i="1" cap="small" dirty="0">
              <a:solidFill>
                <a:srgbClr val="C00000"/>
              </a:solidFill>
            </a:endParaRPr>
          </a:p>
          <a:p>
            <a:pPr algn="ctr"/>
            <a:endParaRPr lang="it-IT" b="1" kern="0" cap="small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r>
              <a:rPr lang="it-IT" kern="0" dirty="0">
                <a:solidFill>
                  <a:schemeClr val="dk1"/>
                </a:solidFill>
              </a:rPr>
              <a:t>												</a:t>
            </a:r>
            <a:endParaRPr lang="it-IT" b="1" kern="0" dirty="0">
              <a:solidFill>
                <a:srgbClr val="C00000"/>
              </a:solidFill>
            </a:endParaRPr>
          </a:p>
          <a:p>
            <a:pPr algn="ctr"/>
            <a:endParaRPr lang="it-IT" b="1" kern="0" dirty="0">
              <a:solidFill>
                <a:srgbClr val="C00000"/>
              </a:solidFill>
            </a:endParaRPr>
          </a:p>
          <a:p>
            <a:pPr algn="r"/>
            <a:r>
              <a:rPr lang="it-IT" b="1" kern="0" dirty="0">
                <a:solidFill>
                  <a:srgbClr val="C00000"/>
                </a:solidFill>
              </a:rPr>
              <a:t>											IMPRESA-DESTINATARI	</a:t>
            </a:r>
            <a:endParaRPr lang="it-IT" kern="0" dirty="0">
              <a:solidFill>
                <a:schemeClr val="dk1"/>
              </a:solidFill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E7CEB4AD-77DA-00F2-053E-5D142CB96C31}"/>
              </a:ext>
            </a:extLst>
          </p:cNvPr>
          <p:cNvSpPr/>
          <p:nvPr/>
        </p:nvSpPr>
        <p:spPr>
          <a:xfrm>
            <a:off x="2846025" y="2378448"/>
            <a:ext cx="1751683" cy="640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CONCLUSIONE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853A979-804E-A17F-7F46-981BC4D69B30}"/>
              </a:ext>
            </a:extLst>
          </p:cNvPr>
          <p:cNvSpPr/>
          <p:nvPr/>
        </p:nvSpPr>
        <p:spPr>
          <a:xfrm>
            <a:off x="1843489" y="3429001"/>
            <a:ext cx="6096000" cy="2273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La fase dedicata allo Strumento 1 si conclude con la sottoscrizione di un accordo tra impresa e destinatari selezionati con indicazione: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del percorso formativo personalizzato;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delle azioni concrete da mettere in campo;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della dimensione della “dote”.</a:t>
            </a:r>
          </a:p>
        </p:txBody>
      </p:sp>
      <p:pic>
        <p:nvPicPr>
          <p:cNvPr id="4098" name="Picture 2" descr="Il lavoro dei giovani è il nostro presente">
            <a:extLst>
              <a:ext uri="{FF2B5EF4-FFF2-40B4-BE49-F238E27FC236}">
                <a16:creationId xmlns:a16="http://schemas.microsoft.com/office/drawing/2014/main" id="{70AC5B8D-21BB-BBC8-B93C-7AC6B3D4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66" y="1107298"/>
            <a:ext cx="2435267" cy="10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69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3113655" y="1041294"/>
            <a:ext cx="48284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algn="ctr" defTabSz="342900"/>
            <a:endParaRPr lang="it-IT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5122" name="Picture 2" descr="Immagini di Giovani lavoro - Download gratuiti su Freepik">
            <a:extLst>
              <a:ext uri="{FF2B5EF4-FFF2-40B4-BE49-F238E27FC236}">
                <a16:creationId xmlns:a16="http://schemas.microsoft.com/office/drawing/2014/main" id="{894F033F-B137-88F3-BA18-0B9A0C63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14" y="1041294"/>
            <a:ext cx="1542362" cy="13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2033F4-F08F-9F22-814E-590ECDC79B50}"/>
              </a:ext>
            </a:extLst>
          </p:cNvPr>
          <p:cNvSpPr txBox="1"/>
          <p:nvPr/>
        </p:nvSpPr>
        <p:spPr>
          <a:xfrm>
            <a:off x="2366240" y="2074784"/>
            <a:ext cx="86482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C00000"/>
                </a:solidFill>
              </a:rPr>
              <a:t>STRUMENTO 2</a:t>
            </a:r>
          </a:p>
          <a:p>
            <a:pPr algn="ctr"/>
            <a:r>
              <a:rPr lang="it-IT" b="1" u="sng" cap="small" dirty="0">
                <a:solidFill>
                  <a:srgbClr val="C00000"/>
                </a:solidFill>
              </a:rPr>
              <a:t>Formazione per giovani disoccupati</a:t>
            </a:r>
            <a:endParaRPr lang="it-IT" sz="3000" b="1" i="1" cap="small" dirty="0">
              <a:solidFill>
                <a:srgbClr val="C00000"/>
              </a:solidFill>
            </a:endParaRPr>
          </a:p>
          <a:p>
            <a:pPr algn="ctr"/>
            <a:endParaRPr lang="it-IT" b="1" kern="0" cap="small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r>
              <a:rPr lang="it-IT" kern="0" dirty="0">
                <a:solidFill>
                  <a:schemeClr val="dk1"/>
                </a:solidFill>
              </a:rPr>
              <a:t>												</a:t>
            </a:r>
            <a:endParaRPr lang="it-IT" b="1" kern="0" dirty="0">
              <a:solidFill>
                <a:srgbClr val="C00000"/>
              </a:solidFill>
            </a:endParaRPr>
          </a:p>
          <a:p>
            <a:pPr algn="ctr"/>
            <a:endParaRPr lang="it-IT" b="1" kern="0" dirty="0">
              <a:solidFill>
                <a:srgbClr val="C00000"/>
              </a:solidFill>
            </a:endParaRPr>
          </a:p>
          <a:p>
            <a:pPr algn="r"/>
            <a:r>
              <a:rPr lang="it-IT" b="1" kern="0" dirty="0">
                <a:solidFill>
                  <a:srgbClr val="C00000"/>
                </a:solidFill>
              </a:rPr>
              <a:t>										UNIVERSITÀ </a:t>
            </a:r>
          </a:p>
          <a:p>
            <a:pPr algn="r"/>
            <a:r>
              <a:rPr lang="it-IT" b="1" kern="0" dirty="0">
                <a:solidFill>
                  <a:srgbClr val="C00000"/>
                </a:solidFill>
              </a:rPr>
              <a:t> ENTI DI FORMAZIONE</a:t>
            </a:r>
            <a:endParaRPr lang="it-IT" kern="0" dirty="0">
              <a:solidFill>
                <a:schemeClr val="dk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2CFD3A8-24A5-2A66-00AF-20E627F3791D}"/>
              </a:ext>
            </a:extLst>
          </p:cNvPr>
          <p:cNvSpPr/>
          <p:nvPr/>
        </p:nvSpPr>
        <p:spPr>
          <a:xfrm>
            <a:off x="1846131" y="3213557"/>
            <a:ext cx="6387141" cy="2273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Brevi percorsi formativi per acquisizione  o rafforzamento di competenze di carattere tecnico-professionale e/o trasversale/relazionale rilevanti per l’inserimento in azienda, sulla base dei fabbisogni rilevati nel Piano dei fabbisogni.</a:t>
            </a:r>
          </a:p>
          <a:p>
            <a:pPr defTabSz="685800"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Durata: min. 40 ore – max 100 ore per 2 mesi</a:t>
            </a:r>
          </a:p>
          <a:p>
            <a:pPr defTabSz="685800"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Numero di allievi: almeno il doppio del fabbisogno assunzionale dell’impresa</a:t>
            </a:r>
          </a:p>
        </p:txBody>
      </p:sp>
    </p:spTree>
    <p:extLst>
      <p:ext uri="{BB962C8B-B14F-4D97-AF65-F5344CB8AC3E}">
        <p14:creationId xmlns:p14="http://schemas.microsoft.com/office/powerpoint/2010/main" val="36687668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EC30-EB74-DA5B-D12C-C4C0846FA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B5475F-94EA-83C7-ACDA-B0BED5105083}"/>
              </a:ext>
            </a:extLst>
          </p:cNvPr>
          <p:cNvSpPr txBox="1"/>
          <p:nvPr/>
        </p:nvSpPr>
        <p:spPr>
          <a:xfrm>
            <a:off x="3113655" y="1041294"/>
            <a:ext cx="48284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algn="ctr" defTabSz="342900"/>
            <a:endParaRPr lang="it-IT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5122" name="Picture 2" descr="Immagini di Giovani lavoro - Download gratuiti su Freepik">
            <a:extLst>
              <a:ext uri="{FF2B5EF4-FFF2-40B4-BE49-F238E27FC236}">
                <a16:creationId xmlns:a16="http://schemas.microsoft.com/office/drawing/2014/main" id="{8889F720-BF94-9ECC-43E7-71849E2B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14" y="1041294"/>
            <a:ext cx="1542362" cy="13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295300-EDA5-4516-6821-4ADB0632FFEA}"/>
              </a:ext>
            </a:extLst>
          </p:cNvPr>
          <p:cNvSpPr txBox="1"/>
          <p:nvPr/>
        </p:nvSpPr>
        <p:spPr>
          <a:xfrm>
            <a:off x="1771880" y="2074784"/>
            <a:ext cx="86482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C00000"/>
                </a:solidFill>
              </a:rPr>
              <a:t>STRUMENTO 3</a:t>
            </a:r>
          </a:p>
          <a:p>
            <a:pPr algn="ctr"/>
            <a:r>
              <a:rPr lang="it-IT" b="1" u="sng" cap="small" dirty="0">
                <a:solidFill>
                  <a:srgbClr val="C00000"/>
                </a:solidFill>
              </a:rPr>
              <a:t>Tirocini Formativi Extra-Curriculari</a:t>
            </a:r>
            <a:endParaRPr lang="it-IT" sz="3000" b="1" i="1" cap="small" dirty="0">
              <a:solidFill>
                <a:srgbClr val="C00000"/>
              </a:solidFill>
            </a:endParaRPr>
          </a:p>
          <a:p>
            <a:pPr algn="ctr"/>
            <a:endParaRPr lang="it-IT" b="1" kern="0" cap="small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r>
              <a:rPr lang="it-IT" kern="0" dirty="0">
                <a:solidFill>
                  <a:schemeClr val="dk1"/>
                </a:solidFill>
              </a:rPr>
              <a:t>												</a:t>
            </a:r>
            <a:endParaRPr lang="it-IT" b="1" kern="0" dirty="0">
              <a:solidFill>
                <a:srgbClr val="C00000"/>
              </a:solidFill>
            </a:endParaRPr>
          </a:p>
          <a:p>
            <a:pPr algn="ctr"/>
            <a:endParaRPr lang="it-IT" b="1" kern="0" dirty="0">
              <a:solidFill>
                <a:srgbClr val="C00000"/>
              </a:solidFill>
            </a:endParaRPr>
          </a:p>
          <a:p>
            <a:pPr algn="r"/>
            <a:r>
              <a:rPr lang="it-IT" b="1" kern="0" dirty="0">
                <a:solidFill>
                  <a:srgbClr val="C00000"/>
                </a:solidFill>
              </a:rPr>
              <a:t>										UNIVERSITÀ </a:t>
            </a:r>
          </a:p>
          <a:p>
            <a:pPr algn="r"/>
            <a:r>
              <a:rPr lang="it-IT" b="1" kern="0" dirty="0">
                <a:solidFill>
                  <a:srgbClr val="C00000"/>
                </a:solidFill>
              </a:rPr>
              <a:t> ENTI DI FORMAZIONE</a:t>
            </a:r>
            <a:endParaRPr lang="it-IT" kern="0" dirty="0">
              <a:solidFill>
                <a:schemeClr val="dk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6206BA-B3EE-5B30-E5BC-2F627B21CF6F}"/>
              </a:ext>
            </a:extLst>
          </p:cNvPr>
          <p:cNvSpPr/>
          <p:nvPr/>
        </p:nvSpPr>
        <p:spPr>
          <a:xfrm>
            <a:off x="1846131" y="2974555"/>
            <a:ext cx="6387141" cy="25124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Tirocini attivati presso le imprese le imprese interessate dal piano di sviluppo o riconversione e beneficiarie del progetto.</a:t>
            </a:r>
          </a:p>
          <a:p>
            <a:pPr algn="just" defTabSz="685800"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Durata: max 6 mesi, in attuazione della normativa vigente in materia (</a:t>
            </a:r>
            <a:r>
              <a:rPr lang="it-IT" sz="1500" b="1" i="1" dirty="0">
                <a:solidFill>
                  <a:prstClr val="black"/>
                </a:solidFill>
                <a:latin typeface="Calibri" panose="020F0502020204030204"/>
              </a:rPr>
              <a:t>ex</a:t>
            </a: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 DGR 488/2025)</a:t>
            </a:r>
          </a:p>
          <a:p>
            <a:pPr algn="just" defTabSz="685800"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>
              <a:defRPr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Indennità: Euro 800 lordi mensili, comprensiva degli oneri fiscali, se dovuti, dell’assicurazione INAIL contro gli infortuni e le malattie professionali (inclusa la quota a carico dell’impresa ospitante e del tirocinante), nonché dell’assicurazione per la responsabilità civile verso terzi e dell’IRAP.</a:t>
            </a:r>
          </a:p>
          <a:p>
            <a:pPr algn="just" defTabSz="685800"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798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DD8B1-3D43-B1CA-C741-244C97766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C6EA394-A86C-E747-9E89-B0ECEAB6A7C4}"/>
              </a:ext>
            </a:extLst>
          </p:cNvPr>
          <p:cNvSpPr txBox="1"/>
          <p:nvPr/>
        </p:nvSpPr>
        <p:spPr>
          <a:xfrm>
            <a:off x="705405" y="680968"/>
            <a:ext cx="107811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FESR 2021-2027: le modifiche proposte e le nuove priorità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413E7054-A9E3-BCCD-CA91-0524C4F4E6E5}"/>
              </a:ext>
            </a:extLst>
          </p:cNvPr>
          <p:cNvSpPr txBox="1"/>
          <p:nvPr/>
        </p:nvSpPr>
        <p:spPr>
          <a:xfrm>
            <a:off x="828616" y="1240780"/>
            <a:ext cx="107811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Le modifiche apportate al PR Abruzzo FESR 2021-2027, nell’ambito della Revisione di medio termine, riguardano: 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400" dirty="0"/>
              <a:t>le </a:t>
            </a:r>
            <a:r>
              <a:rPr lang="it-IT" sz="1400" b="1" dirty="0"/>
              <a:t>nuove Priorità </a:t>
            </a:r>
            <a:r>
              <a:rPr lang="it-IT" sz="1400" dirty="0"/>
              <a:t>introdotte dal Regolamento (UE) 1914/2025 e selezionate per essere inserite nel PR;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400" dirty="0"/>
              <a:t>le </a:t>
            </a:r>
            <a:r>
              <a:rPr lang="it-IT" sz="1400" b="1" dirty="0"/>
              <a:t>modifiche finanziarie</a:t>
            </a:r>
            <a:r>
              <a:rPr lang="it-IT" sz="14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400" dirty="0"/>
              <a:t>le modifiche </a:t>
            </a:r>
            <a:r>
              <a:rPr lang="it-IT" sz="1400" b="1" dirty="0"/>
              <a:t>non finanziarie</a:t>
            </a:r>
            <a:r>
              <a:rPr lang="it-IT" sz="1400" dirty="0"/>
              <a:t>, specificamente: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it-IT" sz="1400" dirty="0"/>
              <a:t>beneficiari;</a:t>
            </a:r>
          </a:p>
          <a:p>
            <a:pPr marL="1314450" lvl="2" indent="-400050">
              <a:buFont typeface="+mj-lt"/>
              <a:buAutoNum type="romanLcPeriod"/>
            </a:pPr>
            <a:r>
              <a:rPr lang="it-IT" sz="1400" dirty="0"/>
              <a:t>descrizione della singola Azione;</a:t>
            </a:r>
          </a:p>
          <a:p>
            <a:pPr marL="1314450" lvl="2" indent="-400050">
              <a:buFont typeface="+mj-lt"/>
              <a:buAutoNum type="romanLcPeriod"/>
            </a:pPr>
            <a:r>
              <a:rPr lang="it-IT" sz="1400" dirty="0"/>
              <a:t>indicatori e loro valorizzazione.</a:t>
            </a:r>
          </a:p>
          <a:p>
            <a:r>
              <a:rPr lang="it-IT" sz="1400" dirty="0"/>
              <a:t>Le </a:t>
            </a:r>
            <a:r>
              <a:rPr lang="it-IT" sz="1400" b="1" dirty="0"/>
              <a:t>nuove Priorità </a:t>
            </a:r>
            <a:r>
              <a:rPr lang="it-IT" sz="1400" dirty="0"/>
              <a:t>introdotte sono le seguenti: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E9DD3A30-B9D9-FBD4-85C6-86E97F57BED9}"/>
              </a:ext>
            </a:extLst>
          </p:cNvPr>
          <p:cNvSpPr txBox="1"/>
          <p:nvPr/>
        </p:nvSpPr>
        <p:spPr>
          <a:xfrm>
            <a:off x="407474" y="3167107"/>
            <a:ext cx="4080198" cy="28931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Piattaforma per le tecnologie strategiche per l’Europa </a:t>
            </a:r>
            <a:r>
              <a:rPr lang="it-IT" sz="1400" dirty="0"/>
              <a:t>(STEP), di cui al Regolamento (UE) 795/2024 </a:t>
            </a:r>
          </a:p>
          <a:p>
            <a:pPr marL="176213" indent="-176213"/>
            <a:r>
              <a:rPr lang="it-IT" sz="1400" dirty="0"/>
              <a:t>- Priorità dedicata </a:t>
            </a:r>
            <a:r>
              <a:rPr lang="it-IT" sz="1400" b="1" dirty="0"/>
              <a:t>RSO 1.6 </a:t>
            </a:r>
            <a:r>
              <a:rPr lang="it-IT" sz="1400" i="1" dirty="0"/>
              <a:t>Sostenere gli investimenti che contribuiscono agli obiettivi della piattaforma per le tecnologie strategiche per l'Europa</a:t>
            </a:r>
            <a:r>
              <a:rPr lang="it-IT" sz="1400" dirty="0"/>
              <a:t>; </a:t>
            </a:r>
          </a:p>
          <a:p>
            <a:r>
              <a:rPr lang="it-IT" sz="1400" dirty="0"/>
              <a:t>- Importo programmato </a:t>
            </a:r>
            <a:r>
              <a:rPr lang="it-IT" sz="1400" b="1" dirty="0"/>
              <a:t>35Meuro</a:t>
            </a:r>
            <a:r>
              <a:rPr lang="it-IT" sz="1400" dirty="0"/>
              <a:t>. </a:t>
            </a:r>
          </a:p>
          <a:p>
            <a:endParaRPr lang="it-IT" sz="1400" dirty="0"/>
          </a:p>
          <a:p>
            <a:pPr algn="just"/>
            <a:r>
              <a:rPr lang="it-IT" sz="1400" dirty="0"/>
              <a:t>Un aspetto chiave dell’inserimento STEP nel Programma è l'applicazione di un tasso di </a:t>
            </a:r>
            <a:r>
              <a:rPr lang="it-IT" sz="1400" b="1" dirty="0"/>
              <a:t>cofinanziamento UE pari al 100%</a:t>
            </a:r>
            <a:r>
              <a:rPr lang="it-IT" sz="1400" dirty="0"/>
              <a:t>, in luogo di quello applicabile pari al 40% [</a:t>
            </a:r>
            <a:r>
              <a:rPr lang="it-IT" sz="1400" dirty="0" err="1"/>
              <a:t>rif.</a:t>
            </a:r>
            <a:r>
              <a:rPr lang="it-IT" sz="1400" dirty="0"/>
              <a:t> Regolamento (UE) 795/2024, articolo 10, paragrafo 1, punto c)].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6CA5D6A1-E9DE-8D26-4FC4-80B70A65DD8C}"/>
              </a:ext>
            </a:extLst>
          </p:cNvPr>
          <p:cNvSpPr txBox="1"/>
          <p:nvPr/>
        </p:nvSpPr>
        <p:spPr>
          <a:xfrm>
            <a:off x="4582588" y="3178921"/>
            <a:ext cx="3878316" cy="28944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2"/>
            </a:pP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Resilienza Idrica</a:t>
            </a:r>
          </a:p>
          <a:p>
            <a:pPr marL="342900" indent="-342900">
              <a:buFontTx/>
              <a:buChar char="-"/>
            </a:pPr>
            <a:r>
              <a:rPr lang="it-IT" sz="1400" dirty="0"/>
              <a:t>Priorità dedicata nuovo </a:t>
            </a:r>
            <a:r>
              <a:rPr lang="it-IT" sz="1400" b="1" dirty="0"/>
              <a:t>RSO 2.5 </a:t>
            </a:r>
            <a:r>
              <a:rPr lang="it-IT" sz="1400" i="1" dirty="0"/>
              <a:t>Promuovere l'accesso sicuro all'acqua, la sua gestione sostenibile, compresa la gestione integrata delle risorse idriche, e la resilienza idrica</a:t>
            </a:r>
            <a:r>
              <a:rPr lang="it-IT" sz="1400" dirty="0"/>
              <a:t>; </a:t>
            </a:r>
          </a:p>
          <a:p>
            <a:pPr marL="342900" indent="-342900">
              <a:buFontTx/>
              <a:buChar char="-"/>
            </a:pPr>
            <a:r>
              <a:rPr lang="it-IT" sz="1400" dirty="0"/>
              <a:t>Importo programmato </a:t>
            </a:r>
            <a:r>
              <a:rPr lang="it-IT" sz="1400" b="1" dirty="0"/>
              <a:t>25Meuro</a:t>
            </a:r>
            <a:r>
              <a:rPr lang="it-IT" sz="1400" dirty="0"/>
              <a:t>. </a:t>
            </a:r>
          </a:p>
          <a:p>
            <a:pPr marL="342900" indent="-342900">
              <a:buFontTx/>
              <a:buChar char="-"/>
            </a:pPr>
            <a:endParaRPr lang="it-IT" sz="1400" dirty="0"/>
          </a:p>
          <a:p>
            <a:r>
              <a:rPr lang="it-IT" sz="1400" dirty="0"/>
              <a:t>Il tasso di cofinanziamento UE viene aumentato di 10 punti percentuali in aggiunta al tasso di </a:t>
            </a:r>
            <a:r>
              <a:rPr lang="it-IT" sz="1400" b="1" dirty="0"/>
              <a:t>cofinanziamento applicabile</a:t>
            </a:r>
            <a:r>
              <a:rPr lang="it-IT" sz="1400" dirty="0"/>
              <a:t>, passando dal 40% al </a:t>
            </a:r>
            <a:r>
              <a:rPr lang="it-IT" sz="1400" b="1" dirty="0"/>
              <a:t>50%</a:t>
            </a:r>
            <a:r>
              <a:rPr lang="it-IT" sz="1400" dirty="0"/>
              <a:t> [</a:t>
            </a:r>
            <a:r>
              <a:rPr lang="it-IT" sz="1400" dirty="0" err="1"/>
              <a:t>rif</a:t>
            </a:r>
            <a:r>
              <a:rPr lang="it-IT" sz="1400" dirty="0"/>
              <a:t> Regolamento (UE) 1914/2025, articolo 1, paragrafo 1, punto c)].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B2FB0570-33E0-40B3-A031-62851E02168A}"/>
              </a:ext>
            </a:extLst>
          </p:cNvPr>
          <p:cNvSpPr txBox="1"/>
          <p:nvPr/>
        </p:nvSpPr>
        <p:spPr>
          <a:xfrm>
            <a:off x="8555820" y="3166885"/>
            <a:ext cx="3243857" cy="289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 startAt="3"/>
            </a:pPr>
            <a:r>
              <a:rPr lang="it-IT" sz="1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</a:t>
            </a: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1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Housing</a:t>
            </a:r>
            <a:r>
              <a:rPr lang="it-IT" sz="1400" i="1" dirty="0">
                <a:solidFill>
                  <a:srgbClr val="002060"/>
                </a:solidFill>
              </a:rPr>
              <a:t> </a:t>
            </a:r>
          </a:p>
          <a:p>
            <a:pPr marL="269875" indent="-269875" algn="just"/>
            <a:r>
              <a:rPr lang="it-IT" sz="1400" dirty="0"/>
              <a:t>- Priorità dedicata </a:t>
            </a:r>
            <a:r>
              <a:rPr lang="it-IT" sz="1400" b="1" dirty="0"/>
              <a:t>RSO 2.11 </a:t>
            </a:r>
            <a:r>
              <a:rPr lang="it-IT" sz="1400" i="1" dirty="0"/>
              <a:t>Promuovere l’accesso ad alloggi sostenibili e a prezzi accessibili</a:t>
            </a:r>
            <a:r>
              <a:rPr lang="it-IT" sz="1400" dirty="0"/>
              <a:t>; </a:t>
            </a:r>
          </a:p>
          <a:p>
            <a:pPr marL="342900" indent="-342900" algn="just">
              <a:buFontTx/>
              <a:buChar char="-"/>
            </a:pPr>
            <a:r>
              <a:rPr lang="it-IT" sz="1400" dirty="0"/>
              <a:t>Importo programmato 13Meuro. </a:t>
            </a:r>
          </a:p>
          <a:p>
            <a:pPr marL="342900" indent="-342900" algn="just">
              <a:buFontTx/>
              <a:buChar char="-"/>
            </a:pPr>
            <a:endParaRPr lang="it-IT" sz="1400" dirty="0"/>
          </a:p>
          <a:p>
            <a:pPr algn="just"/>
            <a:r>
              <a:rPr lang="it-IT" sz="1400" dirty="0"/>
              <a:t>Il tasso di cofinanziamento UE viene aumentato di 10 punti percentuali in aggiunta al </a:t>
            </a:r>
            <a:r>
              <a:rPr lang="it-IT" sz="1400" b="1" dirty="0"/>
              <a:t>tasso di cofinanziamento applicabile</a:t>
            </a:r>
            <a:r>
              <a:rPr lang="it-IT" sz="1400" dirty="0"/>
              <a:t>, passando dal 40% al </a:t>
            </a:r>
            <a:r>
              <a:rPr lang="it-IT" sz="1400" b="1" dirty="0"/>
              <a:t>50%</a:t>
            </a:r>
            <a:r>
              <a:rPr lang="it-IT" sz="1400" dirty="0"/>
              <a:t> [</a:t>
            </a:r>
            <a:r>
              <a:rPr lang="it-IT" sz="1400" dirty="0" err="1"/>
              <a:t>rif</a:t>
            </a:r>
            <a:r>
              <a:rPr lang="it-IT" sz="1400" dirty="0"/>
              <a:t> Regolamento (UE) 1914/2025, articolo 1, paragrafo 1, punto c)].</a:t>
            </a: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014009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623E3-02A4-47ED-5A79-BB510369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05B289D-FBCE-D0BF-6C49-7C37764BA8FB}"/>
              </a:ext>
            </a:extLst>
          </p:cNvPr>
          <p:cNvSpPr txBox="1"/>
          <p:nvPr/>
        </p:nvSpPr>
        <p:spPr>
          <a:xfrm>
            <a:off x="3113655" y="1041294"/>
            <a:ext cx="48284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algn="ctr" defTabSz="342900"/>
            <a:endParaRPr lang="it-IT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5122" name="Picture 2" descr="Immagini di Giovani lavoro - Download gratuiti su Freepik">
            <a:extLst>
              <a:ext uri="{FF2B5EF4-FFF2-40B4-BE49-F238E27FC236}">
                <a16:creationId xmlns:a16="http://schemas.microsoft.com/office/drawing/2014/main" id="{795C8238-9C52-8A5A-9E0C-924AA1B6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14" y="1041294"/>
            <a:ext cx="1542362" cy="13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27C342-5757-3E46-52AC-0EF0C436F67B}"/>
              </a:ext>
            </a:extLst>
          </p:cNvPr>
          <p:cNvSpPr txBox="1"/>
          <p:nvPr/>
        </p:nvSpPr>
        <p:spPr>
          <a:xfrm>
            <a:off x="1771880" y="2074783"/>
            <a:ext cx="8648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C00000"/>
                </a:solidFill>
              </a:rPr>
              <a:t>STRUMENTO 4</a:t>
            </a:r>
          </a:p>
          <a:p>
            <a:pPr algn="ctr"/>
            <a:r>
              <a:rPr lang="it-IT" b="1" u="sng" cap="small" dirty="0">
                <a:solidFill>
                  <a:srgbClr val="C00000"/>
                </a:solidFill>
              </a:rPr>
              <a:t>Incentivi Assunzionali</a:t>
            </a:r>
            <a:endParaRPr lang="it-IT" sz="3000" b="1" i="1" cap="small" dirty="0">
              <a:solidFill>
                <a:srgbClr val="C00000"/>
              </a:solidFill>
            </a:endParaRPr>
          </a:p>
          <a:p>
            <a:pPr algn="ctr"/>
            <a:endParaRPr lang="it-IT" b="1" kern="0" cap="small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r>
              <a:rPr lang="it-IT" kern="0" dirty="0">
                <a:solidFill>
                  <a:schemeClr val="dk1"/>
                </a:solidFill>
              </a:rPr>
              <a:t>												</a:t>
            </a:r>
            <a:endParaRPr lang="it-IT" b="1" kern="0" dirty="0">
              <a:solidFill>
                <a:srgbClr val="C00000"/>
              </a:solidFill>
            </a:endParaRPr>
          </a:p>
          <a:p>
            <a:endParaRPr lang="it-IT" b="1" kern="0" dirty="0">
              <a:solidFill>
                <a:srgbClr val="C00000"/>
              </a:solidFill>
            </a:endParaRPr>
          </a:p>
          <a:p>
            <a:pPr algn="r"/>
            <a:r>
              <a:rPr lang="it-IT" b="1" kern="0" dirty="0">
                <a:solidFill>
                  <a:srgbClr val="C00000"/>
                </a:solidFill>
              </a:rPr>
              <a:t>										IMPRESA</a:t>
            </a:r>
            <a:endParaRPr lang="it-IT" kern="0" dirty="0">
              <a:solidFill>
                <a:schemeClr val="dk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7E8F598-534B-CE90-4FA3-9968325681AF}"/>
              </a:ext>
            </a:extLst>
          </p:cNvPr>
          <p:cNvSpPr/>
          <p:nvPr/>
        </p:nvSpPr>
        <p:spPr>
          <a:xfrm>
            <a:off x="1846131" y="2974555"/>
            <a:ext cx="6387141" cy="25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Lo strumento sostiene le imprese beneficiarie nel processo di ampliamento dell’organico aziendale, previsto dal piano di sviluppo o riconversione, attraverso la concessione di incentivi economici per l’assunzione con contratti a tempo indeterminato/determinato di disoccupati.</a:t>
            </a:r>
          </a:p>
          <a:p>
            <a:pPr algn="just"/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Durata: 12 mesi – 24 mesi</a:t>
            </a:r>
          </a:p>
          <a:p>
            <a:pPr algn="just" defTabSz="685800"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0533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A7B2-4874-3BC1-3777-B4E8E7C38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AC7D24-C880-591E-8D13-EF7CB2C21AE4}"/>
              </a:ext>
            </a:extLst>
          </p:cNvPr>
          <p:cNvSpPr txBox="1"/>
          <p:nvPr/>
        </p:nvSpPr>
        <p:spPr>
          <a:xfrm>
            <a:off x="3113655" y="1041294"/>
            <a:ext cx="48284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algn="ctr" defTabSz="342900"/>
            <a:endParaRPr lang="it-IT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5122" name="Picture 2" descr="Immagini di Giovani lavoro - Download gratuiti su Freepik">
            <a:extLst>
              <a:ext uri="{FF2B5EF4-FFF2-40B4-BE49-F238E27FC236}">
                <a16:creationId xmlns:a16="http://schemas.microsoft.com/office/drawing/2014/main" id="{F3618D54-5913-D5F3-8EE4-F1B32EEC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14" y="1041294"/>
            <a:ext cx="1542362" cy="13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240EC2-AB48-E85C-12AC-81F1031FA4F4}"/>
              </a:ext>
            </a:extLst>
          </p:cNvPr>
          <p:cNvSpPr txBox="1"/>
          <p:nvPr/>
        </p:nvSpPr>
        <p:spPr>
          <a:xfrm>
            <a:off x="1771880" y="2074783"/>
            <a:ext cx="8648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C00000"/>
                </a:solidFill>
              </a:rPr>
              <a:t>STRUMENTO 4</a:t>
            </a:r>
          </a:p>
          <a:p>
            <a:pPr algn="ctr"/>
            <a:r>
              <a:rPr lang="it-IT" b="1" u="sng" cap="small" dirty="0">
                <a:solidFill>
                  <a:srgbClr val="C00000"/>
                </a:solidFill>
              </a:rPr>
              <a:t>Incentivi Assunzionali</a:t>
            </a:r>
            <a:endParaRPr lang="it-IT" sz="3000" b="1" i="1" cap="small" dirty="0">
              <a:solidFill>
                <a:srgbClr val="C00000"/>
              </a:solidFill>
            </a:endParaRPr>
          </a:p>
          <a:p>
            <a:pPr algn="ctr"/>
            <a:endParaRPr lang="it-IT" b="1" kern="0" cap="small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endParaRPr lang="it-IT" kern="0" dirty="0">
              <a:solidFill>
                <a:schemeClr val="dk1"/>
              </a:solidFill>
            </a:endParaRPr>
          </a:p>
          <a:p>
            <a:pPr algn="ctr"/>
            <a:r>
              <a:rPr lang="it-IT" kern="0" dirty="0">
                <a:solidFill>
                  <a:schemeClr val="dk1"/>
                </a:solidFill>
              </a:rPr>
              <a:t>												</a:t>
            </a:r>
            <a:endParaRPr lang="it-IT" b="1" kern="0" dirty="0">
              <a:solidFill>
                <a:srgbClr val="C00000"/>
              </a:solidFill>
            </a:endParaRPr>
          </a:p>
          <a:p>
            <a:endParaRPr lang="it-IT" b="1" kern="0" dirty="0">
              <a:solidFill>
                <a:srgbClr val="C00000"/>
              </a:solidFill>
            </a:endParaRPr>
          </a:p>
          <a:p>
            <a:pPr algn="r"/>
            <a:r>
              <a:rPr lang="it-IT" b="1" kern="0" dirty="0">
                <a:solidFill>
                  <a:srgbClr val="C00000"/>
                </a:solidFill>
              </a:rPr>
              <a:t>										IMPRESA</a:t>
            </a:r>
            <a:endParaRPr lang="it-IT" kern="0" dirty="0">
              <a:solidFill>
                <a:schemeClr val="dk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674E00-183B-2029-AEB2-55DFCA7C5425}"/>
              </a:ext>
            </a:extLst>
          </p:cNvPr>
          <p:cNvSpPr/>
          <p:nvPr/>
        </p:nvSpPr>
        <p:spPr>
          <a:xfrm>
            <a:off x="2334322" y="2885365"/>
            <a:ext cx="6387141" cy="3205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REGIME DI AIUTO</a:t>
            </a:r>
          </a:p>
          <a:p>
            <a:pPr algn="just"/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In regime </a:t>
            </a:r>
            <a:r>
              <a:rPr lang="it-IT" sz="1500" b="1" i="1" dirty="0">
                <a:solidFill>
                  <a:prstClr val="black"/>
                </a:solidFill>
                <a:latin typeface="Calibri" panose="020F0502020204030204"/>
              </a:rPr>
              <a:t>de </a:t>
            </a:r>
            <a:r>
              <a:rPr lang="it-IT" sz="1500" b="1" i="1" dirty="0" err="1">
                <a:solidFill>
                  <a:prstClr val="black"/>
                </a:solidFill>
                <a:latin typeface="Calibri" panose="020F0502020204030204"/>
              </a:rPr>
              <a:t>minimis</a:t>
            </a:r>
            <a:r>
              <a:rPr lang="it-IT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(Reg. UE n. 2023/2831) l’incentivo è pari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€ 4.000 per l’assunzione di giovani di età inferiore a 35 anni, a tempo determinato, full time o part time &gt;= 75%;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€ 8.000 per l’assunzione di giovani di età inferiore a 35 anni, a tempo indeterminato, full time o part time &gt;= 75%.</a:t>
            </a:r>
          </a:p>
          <a:p>
            <a:pPr algn="just"/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Per i soggetti svantaggiati, molto svantaggiati e disabili l’impresa può scegliere l’applicazione del regime de </a:t>
            </a:r>
            <a:r>
              <a:rPr lang="it-IT" sz="1500" b="1" dirty="0" err="1">
                <a:solidFill>
                  <a:prstClr val="black"/>
                </a:solidFill>
                <a:latin typeface="Calibri" panose="020F0502020204030204"/>
              </a:rPr>
              <a:t>minimis</a:t>
            </a: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 o regime di aiuti di stato in esenzione dedicati all’assunzione di soggetti svantaggiati e disabili di cui al Regolamento UE n. 651/2014 </a:t>
            </a:r>
            <a:r>
              <a:rPr lang="it-IT" sz="1500" b="1" dirty="0" err="1">
                <a:solidFill>
                  <a:prstClr val="black"/>
                </a:solidFill>
                <a:latin typeface="Calibri" panose="020F0502020204030204"/>
              </a:rPr>
              <a:t>smi</a:t>
            </a:r>
            <a:r>
              <a:rPr lang="it-IT" sz="1500" b="1" dirty="0">
                <a:solidFill>
                  <a:prstClr val="black"/>
                </a:solidFill>
                <a:latin typeface="Calibri" panose="020F0502020204030204"/>
              </a:rPr>
              <a:t> (Sezione 6).</a:t>
            </a:r>
          </a:p>
          <a:p>
            <a:pPr algn="just"/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it-IT" sz="1500" b="1" u="sng" dirty="0">
                <a:solidFill>
                  <a:prstClr val="black"/>
                </a:solidFill>
                <a:latin typeface="Calibri" panose="020F0502020204030204"/>
              </a:rPr>
              <a:t>Gli incentivi non sono cumulabili con altri incentivi erogati per l’assunzione del medesimo disoccupato a valere su PR FSE+ della Regione Abruzzo </a:t>
            </a:r>
          </a:p>
          <a:p>
            <a:pPr algn="just" defTabSz="685800">
              <a:defRPr/>
            </a:pPr>
            <a:endParaRPr lang="it-IT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5885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884000" y="947054"/>
            <a:ext cx="859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2021 - 2027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6405" y="1476350"/>
            <a:ext cx="3691054" cy="556561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C00000"/>
                </a:solidFill>
              </a:rPr>
              <a:t>DOTE LAVORO GIOVANI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003369" y="2447221"/>
          <a:ext cx="7882434" cy="237787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9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11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aseline="0" dirty="0"/>
                        <a:t>DOVE PRESENTARE DOMANDA</a:t>
                      </a:r>
                      <a:endParaRPr lang="it-IT" sz="1800" dirty="0"/>
                    </a:p>
                    <a:p>
                      <a:pPr algn="ctr"/>
                      <a:r>
                        <a:rPr lang="it-IT" sz="1800" dirty="0"/>
                        <a:t>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dirty="0">
                        <a:effectLst/>
                        <a:latin typeface="+mn-lt"/>
                        <a:cs typeface="Calibri"/>
                      </a:endParaRPr>
                    </a:p>
                    <a:p>
                      <a:pPr lvl="0"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it-IT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candidature</a:t>
                      </a:r>
                      <a:r>
                        <a:rPr lang="it-IT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dovranno essere presentata dal richiedente in modalità telematica attraverso lo sportello digitale della Regione Abruzzo all’indirizzo: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https://rasportello.regione.abruzzo.it/home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684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3206044" y="1005358"/>
            <a:ext cx="39135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defTabSz="342900"/>
            <a:r>
              <a:rPr lang="it-IT" sz="2400" b="1" i="1" dirty="0">
                <a:solidFill>
                  <a:srgbClr val="C00000"/>
                </a:solidFill>
              </a:rPr>
              <a:t>Obiettivi dell’Intervento </a:t>
            </a:r>
          </a:p>
          <a:p>
            <a:pPr defTabSz="342900"/>
            <a:r>
              <a:rPr lang="it-IT" sz="2400" b="1" i="1" dirty="0">
                <a:solidFill>
                  <a:srgbClr val="C00000"/>
                </a:solidFill>
              </a:rPr>
              <a:t>di importanza strategica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756771-6126-1EC7-EC52-B204625C70BC}"/>
              </a:ext>
            </a:extLst>
          </p:cNvPr>
          <p:cNvSpPr txBox="1"/>
          <p:nvPr/>
        </p:nvSpPr>
        <p:spPr>
          <a:xfrm>
            <a:off x="2639122" y="2780630"/>
            <a:ext cx="4650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Supportare le aziende del territorio abruzzese nel superamento del </a:t>
            </a:r>
            <a:r>
              <a:rPr lang="it-IT" sz="2000" dirty="0" err="1"/>
              <a:t>mismatch</a:t>
            </a:r>
            <a:r>
              <a:rPr lang="it-IT" sz="2000" dirty="0"/>
              <a:t> domanda e offerta di lavoro</a:t>
            </a:r>
          </a:p>
          <a:p>
            <a:pPr algn="just"/>
            <a:r>
              <a:rPr lang="it-IT" sz="2000" dirty="0"/>
              <a:t>Supportare i giovani abruzzesi a trovare un lavoro rispondente alle proprie skills nella propria regione</a:t>
            </a:r>
          </a:p>
          <a:p>
            <a:pPr algn="just"/>
            <a:r>
              <a:rPr lang="it-IT" sz="2000" dirty="0"/>
              <a:t>Mettere a sistema gli strumenti offerti dal PNRR GOL, dal Programma FSE e dalla riforma dei tirocini extracurriculari nell’ottica della </a:t>
            </a:r>
            <a:r>
              <a:rPr lang="it-IT" sz="2000" b="1" i="1" dirty="0">
                <a:solidFill>
                  <a:srgbClr val="C00000"/>
                </a:solidFill>
              </a:rPr>
              <a:t>Complementarità</a:t>
            </a:r>
          </a:p>
          <a:p>
            <a:pPr algn="ctr"/>
            <a:r>
              <a:rPr lang="it-IT" sz="3000" b="1" i="1" dirty="0">
                <a:solidFill>
                  <a:srgbClr val="C00000"/>
                </a:solidFill>
              </a:rPr>
              <a:t>											     </a:t>
            </a:r>
            <a:r>
              <a:rPr lang="it-IT" sz="1400" b="1" i="1" dirty="0">
                <a:solidFill>
                  <a:srgbClr val="C00000"/>
                </a:solidFill>
              </a:rPr>
              <a:t>																			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1859024" y="2921682"/>
            <a:ext cx="437822" cy="282105"/>
          </a:xfrm>
          <a:prstGeom prst="rightArrow">
            <a:avLst>
              <a:gd name="adj1" fmla="val 63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859024" y="3705056"/>
            <a:ext cx="437822" cy="282105"/>
          </a:xfrm>
          <a:prstGeom prst="rightArrow">
            <a:avLst>
              <a:gd name="adj1" fmla="val 63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859024" y="4673455"/>
            <a:ext cx="437822" cy="282105"/>
          </a:xfrm>
          <a:prstGeom prst="rightArrow">
            <a:avLst>
              <a:gd name="adj1" fmla="val 63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 descr="Giovani e lavoro: la soluzione Uniontel | Uniontel.it">
            <a:extLst>
              <a:ext uri="{FF2B5EF4-FFF2-40B4-BE49-F238E27FC236}">
                <a16:creationId xmlns:a16="http://schemas.microsoft.com/office/drawing/2014/main" id="{8F2E0D52-F9A9-3C88-D028-B75D600B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26" y="133571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232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859025" y="1004281"/>
            <a:ext cx="517104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pPr algn="ctr" defTabSz="342900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DOTE LAVORO GIOVANI</a:t>
            </a:r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algn="ctr" defTabSz="342900"/>
            <a:r>
              <a:rPr lang="it-IT" sz="2400" b="1" i="1" dirty="0">
                <a:solidFill>
                  <a:srgbClr val="C00000"/>
                </a:solidFill>
              </a:rPr>
              <a:t>SINERGIA PNRR GOL </a:t>
            </a:r>
          </a:p>
          <a:p>
            <a:pPr algn="ctr" defTabSz="342900"/>
            <a:r>
              <a:rPr lang="it-IT" sz="2400" b="1" i="1" dirty="0">
                <a:solidFill>
                  <a:srgbClr val="C00000"/>
                </a:solidFill>
              </a:rPr>
              <a:t>PR FSE PLUS </a:t>
            </a:r>
          </a:p>
          <a:p>
            <a:pPr algn="ctr" defTabSz="342900"/>
            <a:r>
              <a:rPr lang="it-IT" sz="2400" b="1" i="1" dirty="0">
                <a:solidFill>
                  <a:srgbClr val="C00000"/>
                </a:solidFill>
              </a:rPr>
              <a:t>RIFORMA TIROCINI </a:t>
            </a:r>
          </a:p>
          <a:p>
            <a:pPr algn="ctr" defTabSz="342900"/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756771-6126-1EC7-EC52-B204625C70BC}"/>
              </a:ext>
            </a:extLst>
          </p:cNvPr>
          <p:cNvSpPr txBox="1"/>
          <p:nvPr/>
        </p:nvSpPr>
        <p:spPr>
          <a:xfrm>
            <a:off x="2639122" y="2780630"/>
            <a:ext cx="465005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000" dirty="0">
              <a:solidFill>
                <a:srgbClr val="002060"/>
              </a:solidFill>
            </a:endParaRPr>
          </a:p>
          <a:p>
            <a:pPr algn="just"/>
            <a:r>
              <a:rPr lang="it-IT" sz="2000" dirty="0"/>
              <a:t>Sperimentazione </a:t>
            </a:r>
            <a:r>
              <a:rPr lang="it-IT" sz="2000" dirty="0" err="1"/>
              <a:t>lntegrazione</a:t>
            </a:r>
            <a:r>
              <a:rPr lang="it-IT" sz="2000" dirty="0"/>
              <a:t> tra PNRR GOL, dal Programma FSE e dalla riforma dei tirocini extracurriculari</a:t>
            </a:r>
          </a:p>
          <a:p>
            <a:pPr algn="just"/>
            <a:endParaRPr lang="it-IT" sz="2000" b="1" i="1" dirty="0"/>
          </a:p>
          <a:p>
            <a:pPr algn="just"/>
            <a:r>
              <a:rPr lang="it-IT" sz="2000" dirty="0"/>
              <a:t>Erogazione corsi formativi sistemi informativi già sperimentati in GOL	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Attuazione riforma tirocini di Regione Abruzzo </a:t>
            </a:r>
          </a:p>
          <a:p>
            <a:pPr algn="just"/>
            <a:r>
              <a:rPr lang="it-IT" sz="2000" dirty="0">
                <a:solidFill>
                  <a:srgbClr val="C00000"/>
                </a:solidFill>
              </a:rPr>
              <a:t>Indennità di tirocinio a € 800</a:t>
            </a:r>
          </a:p>
          <a:p>
            <a:pPr algn="just"/>
            <a:endParaRPr lang="it-IT" sz="2000" dirty="0">
              <a:solidFill>
                <a:srgbClr val="C00000"/>
              </a:solidFill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</a:rPr>
              <a:t>										     </a:t>
            </a:r>
            <a:r>
              <a:rPr lang="it-IT" sz="1400" b="1" i="1" dirty="0">
                <a:solidFill>
                  <a:srgbClr val="C00000"/>
                </a:solidFill>
              </a:rPr>
              <a:t>																			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1859024" y="3220273"/>
            <a:ext cx="437822" cy="282105"/>
          </a:xfrm>
          <a:prstGeom prst="rightArrow">
            <a:avLst>
              <a:gd name="adj1" fmla="val 63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883405" y="4377787"/>
            <a:ext cx="437822" cy="282105"/>
          </a:xfrm>
          <a:prstGeom prst="rightArrow">
            <a:avLst>
              <a:gd name="adj1" fmla="val 63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883405" y="5394248"/>
            <a:ext cx="437822" cy="282105"/>
          </a:xfrm>
          <a:prstGeom prst="rightArrow">
            <a:avLst>
              <a:gd name="adj1" fmla="val 63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 descr="Giovani e lavoro: la soluzione Uniontel | Uniontel.it">
            <a:extLst>
              <a:ext uri="{FF2B5EF4-FFF2-40B4-BE49-F238E27FC236}">
                <a16:creationId xmlns:a16="http://schemas.microsoft.com/office/drawing/2014/main" id="{8F2E0D52-F9A9-3C88-D028-B75D600B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09" y="388360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25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D2AD-E94C-FA0F-B0B7-E5609DE2F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D1F0C06C-D18D-BF6E-89EF-DF5E9E56F193}"/>
              </a:ext>
            </a:extLst>
          </p:cNvPr>
          <p:cNvSpPr txBox="1">
            <a:spLocks/>
          </p:cNvSpPr>
          <p:nvPr/>
        </p:nvSpPr>
        <p:spPr>
          <a:xfrm>
            <a:off x="547200" y="3473531"/>
            <a:ext cx="10800000" cy="14309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Punto 5 </a:t>
            </a:r>
            <a:r>
              <a:rPr lang="it-IT" sz="2400" b="1" dirty="0" err="1">
                <a:solidFill>
                  <a:srgbClr val="002060"/>
                </a:solidFill>
              </a:rPr>
              <a:t>OdG</a:t>
            </a:r>
            <a:r>
              <a:rPr lang="it-IT" sz="2400" b="1" dirty="0">
                <a:solidFill>
                  <a:srgbClr val="002060"/>
                </a:solidFill>
              </a:rPr>
              <a:t> -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000" b="1" dirty="0">
                <a:solidFill>
                  <a:srgbClr val="002060"/>
                </a:solidFill>
              </a:rPr>
              <a:t>d - Avanzamento di spesa rispetto al conseguimento dei target finali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C3CCFE-6950-B07C-1297-A2B59E35A714}"/>
              </a:ext>
            </a:extLst>
          </p:cNvPr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8CBC134-A59A-CBC0-36BD-00F3441431FD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3113939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DE8F-734C-1AF9-E0F7-44CAD9380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509E0102-B8DD-D7CE-A14C-557A243B85FA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FESR: </a:t>
            </a:r>
            <a:r>
              <a:rPr lang="it-IT" sz="2400" b="1" dirty="0">
                <a:solidFill>
                  <a:srgbClr val="002060"/>
                </a:solidFill>
              </a:rPr>
              <a:t>Avanzamento Obbligazioni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087C141-F522-12F3-CDDA-A5D65C18E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3964"/>
              </p:ext>
            </p:extLst>
          </p:nvPr>
        </p:nvGraphicFramePr>
        <p:xfrm>
          <a:off x="696000" y="1331103"/>
          <a:ext cx="10800002" cy="4741612"/>
        </p:xfrm>
        <a:graphic>
          <a:graphicData uri="http://schemas.openxmlformats.org/drawingml/2006/table">
            <a:tbl>
              <a:tblPr/>
              <a:tblGrid>
                <a:gridCol w="462090">
                  <a:extLst>
                    <a:ext uri="{9D8B030D-6E8A-4147-A177-3AD203B41FA5}">
                      <a16:colId xmlns:a16="http://schemas.microsoft.com/office/drawing/2014/main" val="4057252117"/>
                    </a:ext>
                  </a:extLst>
                </a:gridCol>
                <a:gridCol w="2063284">
                  <a:extLst>
                    <a:ext uri="{9D8B030D-6E8A-4147-A177-3AD203B41FA5}">
                      <a16:colId xmlns:a16="http://schemas.microsoft.com/office/drawing/2014/main" val="1697134407"/>
                    </a:ext>
                  </a:extLst>
                </a:gridCol>
                <a:gridCol w="802388">
                  <a:extLst>
                    <a:ext uri="{9D8B030D-6E8A-4147-A177-3AD203B41FA5}">
                      <a16:colId xmlns:a16="http://schemas.microsoft.com/office/drawing/2014/main" val="1942481058"/>
                    </a:ext>
                  </a:extLst>
                </a:gridCol>
                <a:gridCol w="1432836">
                  <a:extLst>
                    <a:ext uri="{9D8B030D-6E8A-4147-A177-3AD203B41FA5}">
                      <a16:colId xmlns:a16="http://schemas.microsoft.com/office/drawing/2014/main" val="1312441476"/>
                    </a:ext>
                  </a:extLst>
                </a:gridCol>
                <a:gridCol w="1300299">
                  <a:extLst>
                    <a:ext uri="{9D8B030D-6E8A-4147-A177-3AD203B41FA5}">
                      <a16:colId xmlns:a16="http://schemas.microsoft.com/office/drawing/2014/main" val="2492806692"/>
                    </a:ext>
                  </a:extLst>
                </a:gridCol>
                <a:gridCol w="623284">
                  <a:extLst>
                    <a:ext uri="{9D8B030D-6E8A-4147-A177-3AD203B41FA5}">
                      <a16:colId xmlns:a16="http://schemas.microsoft.com/office/drawing/2014/main" val="911762872"/>
                    </a:ext>
                  </a:extLst>
                </a:gridCol>
                <a:gridCol w="1461492">
                  <a:extLst>
                    <a:ext uri="{9D8B030D-6E8A-4147-A177-3AD203B41FA5}">
                      <a16:colId xmlns:a16="http://schemas.microsoft.com/office/drawing/2014/main" val="3066971266"/>
                    </a:ext>
                  </a:extLst>
                </a:gridCol>
                <a:gridCol w="623284">
                  <a:extLst>
                    <a:ext uri="{9D8B030D-6E8A-4147-A177-3AD203B41FA5}">
                      <a16:colId xmlns:a16="http://schemas.microsoft.com/office/drawing/2014/main" val="2506113005"/>
                    </a:ext>
                  </a:extLst>
                </a:gridCol>
                <a:gridCol w="1407761">
                  <a:extLst>
                    <a:ext uri="{9D8B030D-6E8A-4147-A177-3AD203B41FA5}">
                      <a16:colId xmlns:a16="http://schemas.microsoft.com/office/drawing/2014/main" val="2087356818"/>
                    </a:ext>
                  </a:extLst>
                </a:gridCol>
                <a:gridCol w="623284">
                  <a:extLst>
                    <a:ext uri="{9D8B030D-6E8A-4147-A177-3AD203B41FA5}">
                      <a16:colId xmlns:a16="http://schemas.microsoft.com/office/drawing/2014/main" val="728300261"/>
                    </a:ext>
                  </a:extLst>
                </a:gridCol>
              </a:tblGrid>
              <a:tr h="388512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 ABRUZZO FESR 2021-2027 </a:t>
                      </a:r>
                      <a:b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Obbligazioni al 31/12/2025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15675"/>
                  </a:ext>
                </a:extLst>
              </a:tr>
              <a:tr h="162343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86180"/>
                  </a:ext>
                </a:extLst>
              </a:tr>
              <a:tr h="20813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Priorità/Azione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Dotazione finanziaria </a:t>
                      </a:r>
                      <a:b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(spesa pubblica)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Obbligazioni al 30/11/2025 (spesa pubblica)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Obbligazioni previste al 31.12.2025</a:t>
                      </a:r>
                      <a:b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(spesa pubblica)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Obbligazioni attese al 31.12.2025</a:t>
                      </a:r>
                      <a:b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(spesa pubblica) 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224141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N.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Descrizione Priorità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Azione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6579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Ricerca, competitività e sviluppo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255.000.000,00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83.392.193,94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59.500.000,00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142.892.193,94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360732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33.139.654,56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58.000.000,00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91.139.654,56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007779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13.499.999,87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1.500.000,00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14.999.999,87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460792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36.752.539,51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-  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36.752.539,51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3604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Connettività digitale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22.000.000,00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22.000.000,00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22.000.000,00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701339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22.000.000,00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77222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Transizione Abruzzo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253.735.000,00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35.000.000,00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10.310.000,00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45.310.000,00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40068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25.000.000,00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25.000.000,00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556724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10.000.000,00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10.000.000,00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131860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2.7.2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10.310.000,00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10.310.000,00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98077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Mobilità urbana sostenibile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45.100.000,00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-  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1821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Riequilibrare l'Abruzzo per un benessere diffuso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81.381.715,00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9.999.644,43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-  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9.999.644,43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55097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4.999.886,22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4.999.886,22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918980"/>
                  </a:ext>
                </a:extLst>
              </a:tr>
              <a:tr h="1387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5.2.1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4.999.758,21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4.999.758,21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98481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Assistenza Tecnica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23.836.875,00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10.627.218,99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10.627.218,99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28170"/>
                  </a:ext>
                </a:extLst>
              </a:tr>
              <a:tr h="2011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681.053.590,00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139.019.057,36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91.810.000,00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230.829.057,36 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75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5868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03DDD-A848-817F-8900-859BC7DB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95779B9A-1EB8-3DAC-A19B-A32DFBFDFC91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FESR: </a:t>
            </a:r>
            <a:r>
              <a:rPr lang="it-IT" sz="2400" b="1" dirty="0">
                <a:solidFill>
                  <a:srgbClr val="002060"/>
                </a:solidFill>
              </a:rPr>
              <a:t>Avanzamento di spesa e target N+3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14CE9B1-94C6-2E4A-E3EB-99BF5FED0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77917"/>
              </p:ext>
            </p:extLst>
          </p:nvPr>
        </p:nvGraphicFramePr>
        <p:xfrm>
          <a:off x="696000" y="1224413"/>
          <a:ext cx="10800003" cy="4906851"/>
        </p:xfrm>
        <a:graphic>
          <a:graphicData uri="http://schemas.openxmlformats.org/drawingml/2006/table">
            <a:tbl>
              <a:tblPr/>
              <a:tblGrid>
                <a:gridCol w="386356">
                  <a:extLst>
                    <a:ext uri="{9D8B030D-6E8A-4147-A177-3AD203B41FA5}">
                      <a16:colId xmlns:a16="http://schemas.microsoft.com/office/drawing/2014/main" val="1517788684"/>
                    </a:ext>
                  </a:extLst>
                </a:gridCol>
                <a:gridCol w="1665224">
                  <a:extLst>
                    <a:ext uri="{9D8B030D-6E8A-4147-A177-3AD203B41FA5}">
                      <a16:colId xmlns:a16="http://schemas.microsoft.com/office/drawing/2014/main" val="2700741168"/>
                    </a:ext>
                  </a:extLst>
                </a:gridCol>
                <a:gridCol w="1317803">
                  <a:extLst>
                    <a:ext uri="{9D8B030D-6E8A-4147-A177-3AD203B41FA5}">
                      <a16:colId xmlns:a16="http://schemas.microsoft.com/office/drawing/2014/main" val="2116540995"/>
                    </a:ext>
                  </a:extLst>
                </a:gridCol>
                <a:gridCol w="1087189">
                  <a:extLst>
                    <a:ext uri="{9D8B030D-6E8A-4147-A177-3AD203B41FA5}">
                      <a16:colId xmlns:a16="http://schemas.microsoft.com/office/drawing/2014/main" val="3873048159"/>
                    </a:ext>
                  </a:extLst>
                </a:gridCol>
                <a:gridCol w="521132">
                  <a:extLst>
                    <a:ext uri="{9D8B030D-6E8A-4147-A177-3AD203B41FA5}">
                      <a16:colId xmlns:a16="http://schemas.microsoft.com/office/drawing/2014/main" val="790100299"/>
                    </a:ext>
                  </a:extLst>
                </a:gridCol>
                <a:gridCol w="1087189">
                  <a:extLst>
                    <a:ext uri="{9D8B030D-6E8A-4147-A177-3AD203B41FA5}">
                      <a16:colId xmlns:a16="http://schemas.microsoft.com/office/drawing/2014/main" val="4286009673"/>
                    </a:ext>
                  </a:extLst>
                </a:gridCol>
                <a:gridCol w="521132">
                  <a:extLst>
                    <a:ext uri="{9D8B030D-6E8A-4147-A177-3AD203B41FA5}">
                      <a16:colId xmlns:a16="http://schemas.microsoft.com/office/drawing/2014/main" val="1480322905"/>
                    </a:ext>
                  </a:extLst>
                </a:gridCol>
                <a:gridCol w="637936">
                  <a:extLst>
                    <a:ext uri="{9D8B030D-6E8A-4147-A177-3AD203B41FA5}">
                      <a16:colId xmlns:a16="http://schemas.microsoft.com/office/drawing/2014/main" val="161387323"/>
                    </a:ext>
                  </a:extLst>
                </a:gridCol>
                <a:gridCol w="1177039">
                  <a:extLst>
                    <a:ext uri="{9D8B030D-6E8A-4147-A177-3AD203B41FA5}">
                      <a16:colId xmlns:a16="http://schemas.microsoft.com/office/drawing/2014/main" val="3037422574"/>
                    </a:ext>
                  </a:extLst>
                </a:gridCol>
                <a:gridCol w="521132">
                  <a:extLst>
                    <a:ext uri="{9D8B030D-6E8A-4147-A177-3AD203B41FA5}">
                      <a16:colId xmlns:a16="http://schemas.microsoft.com/office/drawing/2014/main" val="3400915930"/>
                    </a:ext>
                  </a:extLst>
                </a:gridCol>
                <a:gridCol w="1096174">
                  <a:extLst>
                    <a:ext uri="{9D8B030D-6E8A-4147-A177-3AD203B41FA5}">
                      <a16:colId xmlns:a16="http://schemas.microsoft.com/office/drawing/2014/main" val="459199697"/>
                    </a:ext>
                  </a:extLst>
                </a:gridCol>
                <a:gridCol w="781697">
                  <a:extLst>
                    <a:ext uri="{9D8B030D-6E8A-4147-A177-3AD203B41FA5}">
                      <a16:colId xmlns:a16="http://schemas.microsoft.com/office/drawing/2014/main" val="466534025"/>
                    </a:ext>
                  </a:extLst>
                </a:gridCol>
              </a:tblGrid>
              <a:tr h="447545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 ABRUZZO FESR 2021-2027</a:t>
                      </a:r>
                      <a:b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Avanzamento spesa e target N+3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74335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617177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Priorità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Dotazione finanziaria </a:t>
                      </a:r>
                      <a:b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(spesa pubblica)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Obbligazioni al 30/11/2025 (spesa pubblica)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Pagamenti al  30/11/2025 (spesa pubblica)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Numero progetti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Spesa certificata al  30/11/2025 (spesa pubblica)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Spesa certificabile al  31/12/2025 (spesa pubblica)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064238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N.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Descrizione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28928"/>
                  </a:ext>
                </a:extLst>
              </a:tr>
              <a:tr h="3494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Ricerca, competitività e sviluppo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255.000.000,00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83.392.193,94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36.699.751,51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14,39%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209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34.376.445,55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13,48%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54.133.584,18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21,23%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57469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Connettività digitale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22.000.000,00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3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4602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Transizione Abruzzo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253.735.000,00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0305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Mobilità urbana sostenibile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45.100.000,00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3957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Riequilibrare l'Abruzzo per un benessere diffuso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81.381.715,00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9.999.644,43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15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37164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Assistenza Tecnica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23.836.875,00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10.627.218,99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284.342,81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1.084.342,81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862017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681.053.590,00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104.019.057,36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36.984.094,32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5,43%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233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34.376.445,55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5,05%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55.217.926,99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8,11%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07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67718"/>
                  </a:ext>
                </a:extLst>
              </a:tr>
              <a:tr h="3494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Spesa certificabile al 31/12/2025 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 cui quota UE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21.932.760,38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47382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3907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Target N+3 2025 quota UE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36.999.754,00 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009657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prefinanziamento 1,5% (272.421.436*1,5%)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4.086.321,54 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38574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prefinanziamento 20% (54.000.000*20%)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10.800.000,00 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30965"/>
                  </a:ext>
                </a:extLst>
              </a:tr>
              <a:tr h="3165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Target N+3 quota UE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22.113.432,46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E=B-C-D </a:t>
                      </a:r>
                    </a:p>
                  </a:txBody>
                  <a:tcPr marL="8734" marR="8734" marT="8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8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8040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E367-9207-D912-23EB-CB69446D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D707DF5B-E2D2-9B7D-01CB-86183B195C0E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Informativa sui Progetti coerenti </a:t>
            </a:r>
            <a:r>
              <a:rPr lang="it-IT" sz="2400" b="1" dirty="0">
                <a:solidFill>
                  <a:srgbClr val="388600"/>
                </a:solidFill>
              </a:rPr>
              <a:t>(1/2)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5FDA81-E02D-5ED7-6786-CF28677DE58E}"/>
              </a:ext>
            </a:extLst>
          </p:cNvPr>
          <p:cNvSpPr txBox="1"/>
          <p:nvPr/>
        </p:nvSpPr>
        <p:spPr>
          <a:xfrm>
            <a:off x="696000" y="1782395"/>
            <a:ext cx="10800000" cy="399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/>
            <a:r>
              <a:rPr lang="it-IT" sz="1600" dirty="0"/>
              <a:t>È facoltà dell’Autorità di Gestione selezionare i cc.dd. “</a:t>
            </a:r>
            <a:r>
              <a:rPr lang="it-IT" sz="1600" b="1" dirty="0"/>
              <a:t>progetti coerenti”, </a:t>
            </a:r>
            <a:r>
              <a:rPr lang="it-IT" sz="1600" dirty="0"/>
              <a:t>vale a dire progetti finanziati da altri programmi o da altri Fondi, per l’inserimento degli stessi nel PR in modo da poter certificare la relativa spesa alla CE . </a:t>
            </a:r>
          </a:p>
          <a:p>
            <a:pPr algn="just" defTabSz="179388"/>
            <a:r>
              <a:rPr lang="it-IT" sz="1600" dirty="0"/>
              <a:t>Le procedure per l’individuazione dei progetti coerenti è disciplinata dal Manuale delle procedure dell’Autorità di Gestione al paragrafo 4.6 </a:t>
            </a:r>
            <a:r>
              <a:rPr lang="it-IT" sz="1600" i="1" dirty="0"/>
              <a:t>«Operazioni finanziate da altri programmi o da altri Fondi (PROGETTI COERENTI 2021-2027)».</a:t>
            </a:r>
          </a:p>
          <a:p>
            <a:pPr algn="just" defTabSz="179388"/>
            <a:endParaRPr lang="it-IT" sz="1600" dirty="0"/>
          </a:p>
          <a:p>
            <a:pPr algn="just" defTabSz="179388"/>
            <a:r>
              <a:rPr lang="it-IT" sz="1600" dirty="0"/>
              <a:t>Ai fini dell’ammissibilità di Progetti Coerenti va assicurato il rispetto: </a:t>
            </a:r>
          </a:p>
          <a:p>
            <a:pPr algn="just" defTabSz="179388"/>
            <a:r>
              <a:rPr lang="it-IT" sz="1600" dirty="0"/>
              <a:t>della </a:t>
            </a:r>
            <a:r>
              <a:rPr lang="it-IT" sz="1600" b="1" dirty="0"/>
              <a:t>coerenza con l’Accordo di Partenariato Italia 2021-2027 </a:t>
            </a:r>
            <a:r>
              <a:rPr lang="it-IT" sz="1600" dirty="0"/>
              <a:t>e con il PR Abruzzo FESR 2021-2027 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delle </a:t>
            </a:r>
            <a:r>
              <a:rPr lang="it-IT" sz="1600" b="1" dirty="0"/>
              <a:t>disposizioni di cui all’ articolo 63, paragrafo 6, del Reg. (UE) n. 1060/2021</a:t>
            </a:r>
            <a:r>
              <a:rPr lang="it-IT" sz="1600" dirty="0"/>
              <a:t>, tenuto conto di quanto previsto dall’Articolo 2, par. 1, punto 37) del medesimo Regolamento;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delle </a:t>
            </a:r>
            <a:r>
              <a:rPr lang="it-IT" sz="1600" b="1" dirty="0"/>
              <a:t>disposizioni in materia di ammissibilità delle spese</a:t>
            </a:r>
            <a:r>
              <a:rPr lang="it-IT" sz="1600" dirty="0"/>
              <a:t>, di cui al DPR. 22/2018, e ss.mm. ii.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dei </a:t>
            </a:r>
            <a:r>
              <a:rPr lang="it-IT" sz="1600" b="1" dirty="0"/>
              <a:t>Criteri di selezione delle operazioni </a:t>
            </a:r>
            <a:r>
              <a:rPr lang="it-IT" sz="1600" dirty="0"/>
              <a:t>approvati dal Comitato di Sorveglianza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delle </a:t>
            </a:r>
            <a:r>
              <a:rPr lang="it-IT" sz="1600" b="1" dirty="0"/>
              <a:t>disposizioni contenute nei Regolamenti Europei</a:t>
            </a:r>
            <a:r>
              <a:rPr lang="it-IT" sz="1600" dirty="0"/>
              <a:t>, con particolare riferimento a quelli in materia di informazione e pubblicità, nonché di quelle nazionali e regionali di riferimento.</a:t>
            </a:r>
          </a:p>
        </p:txBody>
      </p:sp>
    </p:spTree>
    <p:extLst>
      <p:ext uri="{BB962C8B-B14F-4D97-AF65-F5344CB8AC3E}">
        <p14:creationId xmlns:p14="http://schemas.microsoft.com/office/powerpoint/2010/main" val="14293173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9177-5E25-AF0D-1F70-C8801228A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94D2E970-25DA-EE8F-A030-0326F1D12AA2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Informativa sui Progetti coerenti </a:t>
            </a:r>
            <a:r>
              <a:rPr lang="it-IT" sz="2400" b="1" dirty="0">
                <a:solidFill>
                  <a:srgbClr val="388600"/>
                </a:solidFill>
              </a:rPr>
              <a:t>(2/2)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4B32B7-C04F-DC6A-6B69-F05F7C7D2F3A}"/>
              </a:ext>
            </a:extLst>
          </p:cNvPr>
          <p:cNvSpPr txBox="1"/>
          <p:nvPr/>
        </p:nvSpPr>
        <p:spPr>
          <a:xfrm>
            <a:off x="810228" y="1504909"/>
            <a:ext cx="106857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/>
            <a:r>
              <a:rPr lang="it-IT" sz="1600" b="1" dirty="0"/>
              <a:t>Al fine di dare comunicazione al Comitato di Sorveglianza</a:t>
            </a:r>
            <a:r>
              <a:rPr lang="it-IT" sz="1600" dirty="0"/>
              <a:t> delle attività di verifica in corso, così come previsto </a:t>
            </a:r>
            <a:r>
              <a:rPr lang="it-IT" sz="1600" b="1" dirty="0"/>
              <a:t>dall’art. 40 del Regolamento (UE) n. 1060/2021</a:t>
            </a:r>
            <a:r>
              <a:rPr lang="it-IT" sz="1600" dirty="0"/>
              <a:t>, si riporta di seguito l’elenco dei progetti potenzialmente inseribile nell’Azione 2.4.1 «Contrasto al dissesto idrogeologico» della Priorità 3 Energia e Ambiente del PR Fesr per </a:t>
            </a:r>
            <a:r>
              <a:rPr lang="it-IT" sz="1600" b="1" dirty="0"/>
              <a:t>un importo complessivo di 3,2 </a:t>
            </a:r>
            <a:r>
              <a:rPr lang="it-IT" sz="1600" b="1" dirty="0" err="1"/>
              <a:t>Meuro</a:t>
            </a:r>
            <a:r>
              <a:rPr lang="it-IT" sz="1600" b="1" dirty="0"/>
              <a:t>:</a:t>
            </a:r>
          </a:p>
          <a:p>
            <a:pPr algn="just" defTabSz="179388"/>
            <a:endParaRPr lang="it-IT" sz="1600" dirty="0"/>
          </a:p>
          <a:p>
            <a:pPr algn="just" defTabSz="179388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- SAN MARTINO SULLA MARRUCINA - CUP B43H16000010003</a:t>
            </a:r>
          </a:p>
          <a:p>
            <a:pPr algn="just" defTabSz="179388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- FARA FILIORUM PETRI - CUP E65B15000000001</a:t>
            </a:r>
          </a:p>
          <a:p>
            <a:pPr algn="just" defTabSz="179388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- CIVITELLA MESSER RAIMONDO - CUP J93H19000830001</a:t>
            </a:r>
          </a:p>
          <a:p>
            <a:pPr algn="just" defTabSz="179388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- MORRO D’ORO - CUP J15B18001680002</a:t>
            </a:r>
          </a:p>
          <a:p>
            <a:pPr algn="just" defTabSz="179388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- PALENA - CUP J93B18000110001</a:t>
            </a:r>
          </a:p>
          <a:p>
            <a:pPr algn="just" defTabSz="179388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- CRECCHIO - CUP C37H22001440001</a:t>
            </a:r>
          </a:p>
          <a:p>
            <a:pPr algn="just" defTabSz="179388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- MOSCUFO - CUP E88H24000290002</a:t>
            </a:r>
          </a:p>
          <a:p>
            <a:pPr algn="just" defTabSz="179388"/>
            <a:endParaRPr lang="it-IT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defTabSz="179388"/>
            <a:r>
              <a:rPr lang="it-IT" sz="1600" dirty="0"/>
              <a:t>Si sottolinea che l’inserimento dei progetti coerenti viene effettata nel rispetto di quanto previsto dall’art. 63, paragrafo 6, del Reg. (UE) n. 1060/2021 e </a:t>
            </a:r>
            <a:r>
              <a:rPr lang="it-IT" sz="1600" dirty="0" err="1"/>
              <a:t>ss.mm.ii</a:t>
            </a:r>
            <a:r>
              <a:rPr lang="it-IT" sz="1600" dirty="0"/>
              <a:t>., secondo cui: “</a:t>
            </a:r>
            <a:r>
              <a:rPr lang="it-IT" sz="1600" i="1" dirty="0"/>
              <a:t>Non sono selezionate per ricevere sostegno dai fondi le operazioni materialmente completate o pienamente attuate prima che sia stata presentata la domanda di finanziamento a titolo del programma, a prescindere dal fatto che tutti i relativi pagamenti siano stati effettuati o meno</a:t>
            </a:r>
            <a:r>
              <a:rPr lang="it-IT" sz="1600" dirty="0"/>
              <a:t>”.</a:t>
            </a:r>
            <a:endParaRPr lang="it-I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0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0133B-05B2-8F82-3472-C1B3735B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4FD456DE-E685-6BA9-0513-BE95FB1F96AB}"/>
              </a:ext>
            </a:extLst>
          </p:cNvPr>
          <p:cNvSpPr txBox="1"/>
          <p:nvPr/>
        </p:nvSpPr>
        <p:spPr>
          <a:xfrm>
            <a:off x="1775460" y="796715"/>
            <a:ext cx="86410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FESR 2021-2027: i vantaggi colti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80F89C7F-A978-4979-DD67-04FB6C295036}"/>
              </a:ext>
            </a:extLst>
          </p:cNvPr>
          <p:cNvSpPr>
            <a:spLocks noGrp="1"/>
          </p:cNvSpPr>
          <p:nvPr/>
        </p:nvSpPr>
        <p:spPr>
          <a:xfrm>
            <a:off x="2051538" y="1896690"/>
            <a:ext cx="8088923" cy="3554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/>
              <a:t>Le </a:t>
            </a:r>
            <a:r>
              <a:rPr lang="it-IT" sz="1800" b="1" dirty="0"/>
              <a:t>Misure di flessibilità </a:t>
            </a:r>
            <a:r>
              <a:rPr lang="it-IT" sz="1800" dirty="0"/>
              <a:t>che si è inteso adottare nel contesto della MTR, con effetti in riduzione del target </a:t>
            </a:r>
            <a:r>
              <a:rPr lang="it-IT" sz="1800" b="1" dirty="0"/>
              <a:t>N+3 per il 2025</a:t>
            </a:r>
            <a:r>
              <a:rPr lang="it-IT" sz="1800" dirty="0"/>
              <a:t>, sono: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800" dirty="0"/>
              <a:t>il </a:t>
            </a:r>
            <a:r>
              <a:rPr lang="it-IT" sz="1800" b="1" dirty="0"/>
              <a:t>prefinanziamento addizionale una tantum del 1,5% del sostegno totale a carico del FESR</a:t>
            </a:r>
            <a:r>
              <a:rPr lang="it-IT" sz="1800" dirty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800" dirty="0"/>
              <a:t>il </a:t>
            </a:r>
            <a:r>
              <a:rPr lang="it-IT" sz="1800" b="1" dirty="0"/>
              <a:t>prefinanziamento addizionale una tantum del 20% degli importi programmati nell’ambito delle nuove priorità, a carico del FESR</a:t>
            </a:r>
            <a:r>
              <a:rPr lang="it-IT" sz="1800" dirty="0"/>
              <a:t>. L’uso di questa flessibilità presuppone l’adozione della decisione della Commissione europea di approvazione del Programma modificato entro e non oltre il 31/10/2025).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800" dirty="0"/>
              <a:t>Con la </a:t>
            </a:r>
            <a:r>
              <a:rPr lang="it-IT" sz="1800" b="1" dirty="0"/>
              <a:t>riassegnazione di almeno il 10 % delle risorse finanziarie del PR</a:t>
            </a:r>
            <a:r>
              <a:rPr lang="it-IT" sz="1800" dirty="0"/>
              <a:t> a una o più delle nuove priorità dedicate, il </a:t>
            </a:r>
            <a:r>
              <a:rPr lang="it-IT" sz="1800" b="1" dirty="0"/>
              <a:t>termine</a:t>
            </a:r>
            <a:r>
              <a:rPr lang="it-IT" sz="1800" dirty="0"/>
              <a:t> ultimo, per l’</a:t>
            </a:r>
            <a:r>
              <a:rPr lang="it-IT" sz="1800" b="1" dirty="0"/>
              <a:t>ammissibilità delle spese</a:t>
            </a:r>
            <a:r>
              <a:rPr lang="it-IT" sz="1800" dirty="0"/>
              <a:t>, slitta al </a:t>
            </a:r>
            <a:r>
              <a:rPr lang="it-IT" sz="1800" b="1" dirty="0"/>
              <a:t>31/12/2030</a:t>
            </a:r>
            <a:r>
              <a:rPr lang="it-IT" sz="1800" dirty="0"/>
              <a:t> (per il PR Abruzzo FESR 21-27, la proposta ammonta a </a:t>
            </a:r>
            <a:r>
              <a:rPr lang="it-IT" sz="1800" b="1" dirty="0"/>
              <a:t>73Meuro</a:t>
            </a:r>
            <a:r>
              <a:rPr lang="it-IT" sz="1800" dirty="0"/>
              <a:t> pari al </a:t>
            </a:r>
            <a:r>
              <a:rPr lang="it-IT" sz="1800" b="1" dirty="0"/>
              <a:t>10,7%</a:t>
            </a:r>
            <a:r>
              <a:rPr lang="it-IT" sz="1800" dirty="0"/>
              <a:t>).</a:t>
            </a:r>
            <a:endParaRPr lang="it-IT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210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05B69-051F-747E-FE1F-8B8727C9B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D5F62264-3F9F-E6CA-AA7C-92F27A652E0F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(1/3)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15378A-D8D2-4D2C-F0C4-0ED2CB08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81401"/>
            <a:ext cx="11002648" cy="42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B6B90-FC1F-AAAB-A9CC-55F1E68F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B07A2918-5AC8-2571-F80A-01071CB7B304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(2/3)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5EEF81-5824-2622-BF2D-07C3CD3CC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3" y="1329549"/>
            <a:ext cx="11183094" cy="37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945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EFB3-23FC-29EB-F669-7BBE6E382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F852B7C0-F11C-7725-0C0A-4F980BB47B02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(3/3)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BF1AE1-8517-8361-97A0-C46631D2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69" y="1434494"/>
            <a:ext cx="7843562" cy="39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20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14EBD-BDE6-783A-3AEE-9DA159ACF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CCBAAFEC-D620-123E-4EBB-56D166963799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(1/3)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08C17108-B48D-62B7-36F6-9134F7166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31403"/>
              </p:ext>
            </p:extLst>
          </p:nvPr>
        </p:nvGraphicFramePr>
        <p:xfrm>
          <a:off x="619015" y="1331652"/>
          <a:ext cx="10965782" cy="4194695"/>
        </p:xfrm>
        <a:graphic>
          <a:graphicData uri="http://schemas.openxmlformats.org/drawingml/2006/table">
            <a:tbl>
              <a:tblPr/>
              <a:tblGrid>
                <a:gridCol w="470728">
                  <a:extLst>
                    <a:ext uri="{9D8B030D-6E8A-4147-A177-3AD203B41FA5}">
                      <a16:colId xmlns:a16="http://schemas.microsoft.com/office/drawing/2014/main" val="4286778109"/>
                    </a:ext>
                  </a:extLst>
                </a:gridCol>
                <a:gridCol w="961184">
                  <a:extLst>
                    <a:ext uri="{9D8B030D-6E8A-4147-A177-3AD203B41FA5}">
                      <a16:colId xmlns:a16="http://schemas.microsoft.com/office/drawing/2014/main" val="269237417"/>
                    </a:ext>
                  </a:extLst>
                </a:gridCol>
                <a:gridCol w="782556">
                  <a:extLst>
                    <a:ext uri="{9D8B030D-6E8A-4147-A177-3AD203B41FA5}">
                      <a16:colId xmlns:a16="http://schemas.microsoft.com/office/drawing/2014/main" val="2190740629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1472754099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484802364"/>
                    </a:ext>
                  </a:extLst>
                </a:gridCol>
                <a:gridCol w="622364">
                  <a:extLst>
                    <a:ext uri="{9D8B030D-6E8A-4147-A177-3AD203B41FA5}">
                      <a16:colId xmlns:a16="http://schemas.microsoft.com/office/drawing/2014/main" val="3832961854"/>
                    </a:ext>
                  </a:extLst>
                </a:gridCol>
                <a:gridCol w="833084">
                  <a:extLst>
                    <a:ext uri="{9D8B030D-6E8A-4147-A177-3AD203B41FA5}">
                      <a16:colId xmlns:a16="http://schemas.microsoft.com/office/drawing/2014/main" val="1907983287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71237596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75085910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526847020"/>
                    </a:ext>
                  </a:extLst>
                </a:gridCol>
                <a:gridCol w="552893">
                  <a:extLst>
                    <a:ext uri="{9D8B030D-6E8A-4147-A177-3AD203B41FA5}">
                      <a16:colId xmlns:a16="http://schemas.microsoft.com/office/drawing/2014/main" val="4107368839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1367458955"/>
                    </a:ext>
                  </a:extLst>
                </a:gridCol>
                <a:gridCol w="754912">
                  <a:extLst>
                    <a:ext uri="{9D8B030D-6E8A-4147-A177-3AD203B41FA5}">
                      <a16:colId xmlns:a16="http://schemas.microsoft.com/office/drawing/2014/main" val="2825343235"/>
                    </a:ext>
                  </a:extLst>
                </a:gridCol>
                <a:gridCol w="459131">
                  <a:extLst>
                    <a:ext uri="{9D8B030D-6E8A-4147-A177-3AD203B41FA5}">
                      <a16:colId xmlns:a16="http://schemas.microsoft.com/office/drawing/2014/main" val="1406431852"/>
                    </a:ext>
                  </a:extLst>
                </a:gridCol>
              </a:tblGrid>
              <a:tr h="5453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Priorità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Descrizione Priorità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Obiettivo specifico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Descrizione Obiettivo Specifico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Dotazione finanziaria Post RMT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Contr. UE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Impegni attesi al 31.12.2025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Risorse da programmare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al 28.11.2025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previste entro il 31.12.2025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attese al 31.12.2025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34637"/>
                  </a:ext>
                </a:extLst>
              </a:tr>
              <a:tr h="348048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Occupazione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 (a)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Migliorare l'accesso all'occupazione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25.655.318,00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5.759.000,00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22,45%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19.896.318,00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1.787.500,00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6,97%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295.634,21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2.083.134,21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8,12%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48394"/>
                  </a:ext>
                </a:extLst>
              </a:tr>
              <a:tr h="3480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 (c)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Promuovere una partecipazione equilibrata al mercato del lavoro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25.000.000,00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10.542.904,38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42,17%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14.457.095,62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83100"/>
                  </a:ext>
                </a:extLst>
              </a:tr>
              <a:tr h="3769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 (d)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Promuovere l'adattamento dei lavoratori, delle imprese e degli imprenditori ai cambiamenti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21.500.000,00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7.684.101,46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35,74%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13.815.898,54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1.881.000,00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8,75%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355.663,84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2.236.663,84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10,40%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185451"/>
                  </a:ext>
                </a:extLst>
              </a:tr>
              <a:tr h="348048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- Occupazione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72.155.318,00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23.986.005,84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33,24%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48.169.312,16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3.668.500,00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5,08%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3.651.298,05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7.319.798,05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10,14%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13381"/>
                  </a:ext>
                </a:extLst>
              </a:tr>
              <a:tr h="40187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Istruzione, formazione e competenze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 (f)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Promuovere la parità di accesso e di completamento di un'istruzione e una formazione inclusive e di qualità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49.472.479,00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23.231.632,84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46,96%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26.240.846,16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1.590.287,81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3,21%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192.380,00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1.782.667,81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3,60%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87916"/>
                  </a:ext>
                </a:extLst>
              </a:tr>
              <a:tr h="3480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 (g)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Promuovere l'apprendimento permanente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37.700.000,00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31.254.863,48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82,90%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6.445.136,52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1.011.737,42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1.011.737,42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2,68%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07360"/>
                  </a:ext>
                </a:extLst>
              </a:tr>
              <a:tr h="348048">
                <a:tc gridSpan="4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II - Istruzione, formazione e competenze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87.172.479,00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54.486.496,32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62,50%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32.685.982,68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1.590.287,81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1,82%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1.204.117,42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2.794.405,23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3,21%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1018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8A722-4D73-337E-8938-F274A3DA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1719CEAE-B049-D123-2E66-5B6A317EAB1F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(2/3)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ACD1AE4-47E1-E24E-96E5-4412E516F03F}"/>
              </a:ext>
            </a:extLst>
          </p:cNvPr>
          <p:cNvGraphicFramePr>
            <a:graphicFrameLocks noGrp="1"/>
          </p:cNvGraphicFramePr>
          <p:nvPr/>
        </p:nvGraphicFramePr>
        <p:xfrm>
          <a:off x="185738" y="1298095"/>
          <a:ext cx="11820524" cy="4635192"/>
        </p:xfrm>
        <a:graphic>
          <a:graphicData uri="http://schemas.openxmlformats.org/drawingml/2006/table">
            <a:tbl>
              <a:tblPr/>
              <a:tblGrid>
                <a:gridCol w="541860">
                  <a:extLst>
                    <a:ext uri="{9D8B030D-6E8A-4147-A177-3AD203B41FA5}">
                      <a16:colId xmlns:a16="http://schemas.microsoft.com/office/drawing/2014/main" val="1379238829"/>
                    </a:ext>
                  </a:extLst>
                </a:gridCol>
                <a:gridCol w="992636">
                  <a:extLst>
                    <a:ext uri="{9D8B030D-6E8A-4147-A177-3AD203B41FA5}">
                      <a16:colId xmlns:a16="http://schemas.microsoft.com/office/drawing/2014/main" val="3041120657"/>
                    </a:ext>
                  </a:extLst>
                </a:gridCol>
                <a:gridCol w="816788">
                  <a:extLst>
                    <a:ext uri="{9D8B030D-6E8A-4147-A177-3AD203B41FA5}">
                      <a16:colId xmlns:a16="http://schemas.microsoft.com/office/drawing/2014/main" val="3784089938"/>
                    </a:ext>
                  </a:extLst>
                </a:gridCol>
                <a:gridCol w="1586874">
                  <a:extLst>
                    <a:ext uri="{9D8B030D-6E8A-4147-A177-3AD203B41FA5}">
                      <a16:colId xmlns:a16="http://schemas.microsoft.com/office/drawing/2014/main" val="3752606452"/>
                    </a:ext>
                  </a:extLst>
                </a:gridCol>
                <a:gridCol w="957930">
                  <a:extLst>
                    <a:ext uri="{9D8B030D-6E8A-4147-A177-3AD203B41FA5}">
                      <a16:colId xmlns:a16="http://schemas.microsoft.com/office/drawing/2014/main" val="2154711363"/>
                    </a:ext>
                  </a:extLst>
                </a:gridCol>
                <a:gridCol w="619268">
                  <a:extLst>
                    <a:ext uri="{9D8B030D-6E8A-4147-A177-3AD203B41FA5}">
                      <a16:colId xmlns:a16="http://schemas.microsoft.com/office/drawing/2014/main" val="1075208837"/>
                    </a:ext>
                  </a:extLst>
                </a:gridCol>
                <a:gridCol w="561212">
                  <a:extLst>
                    <a:ext uri="{9D8B030D-6E8A-4147-A177-3AD203B41FA5}">
                      <a16:colId xmlns:a16="http://schemas.microsoft.com/office/drawing/2014/main" val="2806794874"/>
                    </a:ext>
                  </a:extLst>
                </a:gridCol>
                <a:gridCol w="880522">
                  <a:extLst>
                    <a:ext uri="{9D8B030D-6E8A-4147-A177-3AD203B41FA5}">
                      <a16:colId xmlns:a16="http://schemas.microsoft.com/office/drawing/2014/main" val="2470523759"/>
                    </a:ext>
                  </a:extLst>
                </a:gridCol>
                <a:gridCol w="493479">
                  <a:extLst>
                    <a:ext uri="{9D8B030D-6E8A-4147-A177-3AD203B41FA5}">
                      <a16:colId xmlns:a16="http://schemas.microsoft.com/office/drawing/2014/main" val="3260435700"/>
                    </a:ext>
                  </a:extLst>
                </a:gridCol>
                <a:gridCol w="928902">
                  <a:extLst>
                    <a:ext uri="{9D8B030D-6E8A-4147-A177-3AD203B41FA5}">
                      <a16:colId xmlns:a16="http://schemas.microsoft.com/office/drawing/2014/main" val="486779480"/>
                    </a:ext>
                  </a:extLst>
                </a:gridCol>
                <a:gridCol w="803113">
                  <a:extLst>
                    <a:ext uri="{9D8B030D-6E8A-4147-A177-3AD203B41FA5}">
                      <a16:colId xmlns:a16="http://schemas.microsoft.com/office/drawing/2014/main" val="2260508839"/>
                    </a:ext>
                  </a:extLst>
                </a:gridCol>
                <a:gridCol w="474127">
                  <a:extLst>
                    <a:ext uri="{9D8B030D-6E8A-4147-A177-3AD203B41FA5}">
                      <a16:colId xmlns:a16="http://schemas.microsoft.com/office/drawing/2014/main" val="1441721299"/>
                    </a:ext>
                  </a:extLst>
                </a:gridCol>
                <a:gridCol w="851494">
                  <a:extLst>
                    <a:ext uri="{9D8B030D-6E8A-4147-A177-3AD203B41FA5}">
                      <a16:colId xmlns:a16="http://schemas.microsoft.com/office/drawing/2014/main" val="2638622342"/>
                    </a:ext>
                  </a:extLst>
                </a:gridCol>
                <a:gridCol w="804463">
                  <a:extLst>
                    <a:ext uri="{9D8B030D-6E8A-4147-A177-3AD203B41FA5}">
                      <a16:colId xmlns:a16="http://schemas.microsoft.com/office/drawing/2014/main" val="4052698836"/>
                    </a:ext>
                  </a:extLst>
                </a:gridCol>
                <a:gridCol w="507856">
                  <a:extLst>
                    <a:ext uri="{9D8B030D-6E8A-4147-A177-3AD203B41FA5}">
                      <a16:colId xmlns:a16="http://schemas.microsoft.com/office/drawing/2014/main" val="882167776"/>
                    </a:ext>
                  </a:extLst>
                </a:gridCol>
              </a:tblGrid>
              <a:tr h="8089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Priorità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Descrizione Priorità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Obiettivo specifico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Descrizione Obiettivo Specifico</a:t>
                      </a:r>
                      <a:endParaRPr lang="it-IT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Dotazione finanziaria Post RMT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Contr. UE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Numero interventi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Impegni attesi al 31.12.2025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Risorse da programmare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al 28.11.2025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previste entro il 31.12.2025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attese al 31.12.2025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21642"/>
                  </a:ext>
                </a:extLst>
              </a:tr>
              <a:tr h="444726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Inclusione e protezione sociale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ESO 4.8 (h)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Incentivare l'inclusione attiva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8.975.000,00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22,065%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8.975.000,00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7028"/>
                  </a:ext>
                </a:extLst>
              </a:tr>
              <a:tr h="5246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ESO 4.11 (k)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Migliorare l'accesso paritario e tempestivo a servizi di qualità, sostenibili e a prezzi accessibili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75.050.000,00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22,065%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24.378.022,35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32,48%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50.671.977,65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1929"/>
                  </a:ext>
                </a:extLst>
              </a:tr>
              <a:tr h="5246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ESO 4.12 (l)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Promuovere l'integrazione sociale delle persone a rischio di povertà o di esclusione sociale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26.375.000,00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22,065%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9.372.600,00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35,54%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17.002.400,00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77319"/>
                  </a:ext>
                </a:extLst>
              </a:tr>
              <a:tr h="513981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III - Incluasione e proteezione sociale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110.400.000,00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22,065%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33.750.622,35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30,57%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76.649.377,65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50698"/>
                  </a:ext>
                </a:extLst>
              </a:tr>
              <a:tr h="51398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Occupazione giovanile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ESO 4.1 (4.a)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Migliorare l'accesso all'occupazione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47.600.000,00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18.399.890,06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38,66%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29.200.109,94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1.718.000,00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3,61%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3.355.818,67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5.073.818,67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10,66%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86193"/>
                  </a:ext>
                </a:extLst>
              </a:tr>
              <a:tr h="5192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ESO 4.6 (4.f)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Promuovere la parità di accesso e di completamento di un'istruzione e una formazione inclusive e di qualità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32.000.000,00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20.606.423,70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64,40%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11.393.576,30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10.853.211,98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33,92%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3.508.431,35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14.361.643,33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44,88%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18851"/>
                  </a:ext>
                </a:extLst>
              </a:tr>
              <a:tr h="513981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- Occupazione giovanile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79.600.000,00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40,000%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39.006.313,76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49,00%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40.593.686,24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12.571.211,98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15,79%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6.864.250,02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19.435.462,00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24,42%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8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5858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EDD53-6340-6E7F-7848-C8FFB5609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5ED9E138-64CE-C054-A273-FFCAE1A738C5}"/>
              </a:ext>
            </a:extLst>
          </p:cNvPr>
          <p:cNvSpPr txBox="1"/>
          <p:nvPr/>
        </p:nvSpPr>
        <p:spPr>
          <a:xfrm>
            <a:off x="696000" y="835427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(3/3)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EC557FE-B70C-511A-82EE-3F8E9084E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00165"/>
              </p:ext>
            </p:extLst>
          </p:nvPr>
        </p:nvGraphicFramePr>
        <p:xfrm>
          <a:off x="474419" y="1545055"/>
          <a:ext cx="11286223" cy="3461994"/>
        </p:xfrm>
        <a:graphic>
          <a:graphicData uri="http://schemas.openxmlformats.org/drawingml/2006/table">
            <a:tbl>
              <a:tblPr/>
              <a:tblGrid>
                <a:gridCol w="505848">
                  <a:extLst>
                    <a:ext uri="{9D8B030D-6E8A-4147-A177-3AD203B41FA5}">
                      <a16:colId xmlns:a16="http://schemas.microsoft.com/office/drawing/2014/main" val="2688276052"/>
                    </a:ext>
                  </a:extLst>
                </a:gridCol>
                <a:gridCol w="977157">
                  <a:extLst>
                    <a:ext uri="{9D8B030D-6E8A-4147-A177-3AD203B41FA5}">
                      <a16:colId xmlns:a16="http://schemas.microsoft.com/office/drawing/2014/main" val="550610114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2172651080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3358088336"/>
                    </a:ext>
                  </a:extLst>
                </a:gridCol>
                <a:gridCol w="1073888">
                  <a:extLst>
                    <a:ext uri="{9D8B030D-6E8A-4147-A177-3AD203B41FA5}">
                      <a16:colId xmlns:a16="http://schemas.microsoft.com/office/drawing/2014/main" val="2219968684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889984658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2052412029"/>
                    </a:ext>
                  </a:extLst>
                </a:gridCol>
                <a:gridCol w="744279">
                  <a:extLst>
                    <a:ext uri="{9D8B030D-6E8A-4147-A177-3AD203B41FA5}">
                      <a16:colId xmlns:a16="http://schemas.microsoft.com/office/drawing/2014/main" val="487292290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787452664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1464862146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val="2197731456"/>
                    </a:ext>
                  </a:extLst>
                </a:gridCol>
                <a:gridCol w="773638">
                  <a:extLst>
                    <a:ext uri="{9D8B030D-6E8A-4147-A177-3AD203B41FA5}">
                      <a16:colId xmlns:a16="http://schemas.microsoft.com/office/drawing/2014/main" val="2207904883"/>
                    </a:ext>
                  </a:extLst>
                </a:gridCol>
                <a:gridCol w="970102">
                  <a:extLst>
                    <a:ext uri="{9D8B030D-6E8A-4147-A177-3AD203B41FA5}">
                      <a16:colId xmlns:a16="http://schemas.microsoft.com/office/drawing/2014/main" val="1957506641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897117375"/>
                    </a:ext>
                  </a:extLst>
                </a:gridCol>
              </a:tblGrid>
              <a:tr h="5597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Priorità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Descrizione Priorità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Obiettivo specifico</a:t>
                      </a:r>
                      <a:endParaRPr lang="it-IT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Descrizione Obiettivo Specifico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Dotazione finanziaria Post RMT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Contr. UE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Impegni attesi al 31.12.2025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Risorse da programmare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al 28.11.2025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previste entro il 31.12.2025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Certificazioni attese al 31.12.2025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05378"/>
                  </a:ext>
                </a:extLst>
              </a:tr>
              <a:tr h="3165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Attività ambito STEP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 (s)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Interventi in ambito Regolamento STEP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25.000.000,00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25.000.000,00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40463"/>
                  </a:ext>
                </a:extLst>
              </a:tr>
              <a:tr h="316503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 - Attività STEP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25.000.000,00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25.000.000,00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23262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Protezione civile e cybersicurezza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 (p)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Protezione civile e cibersicurezza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38759"/>
                  </a:ext>
                </a:extLst>
              </a:tr>
              <a:tr h="316503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 - Preparazione civile e cibersicurezza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16.000.000,00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65259"/>
                  </a:ext>
                </a:extLst>
              </a:tr>
              <a:tr h="4729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Assistenza Tecnica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Assistenza Tecnica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16.263.658,00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7.244.213,40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44,54%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9.019.444,60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1.113.733,52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1.113.733,52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6,85%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18632"/>
                  </a:ext>
                </a:extLst>
              </a:tr>
              <a:tr h="309268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 - Assistenza Tecnica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16.263.658,00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7.244.213,40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44,54%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9.019.444,60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1.113.733,52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1.113.733,52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6,85%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10142"/>
                  </a:ext>
                </a:extLst>
              </a:tr>
              <a:tr h="244549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Totale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406.591.455,00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158.473.651,67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38,98%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248.117.803,33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17.829.999,79  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4,39%</a:t>
                      </a:r>
                      <a:endParaRPr lang="it-IT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12.833.399,01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30.663.398,80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7,54%</a:t>
                      </a:r>
                    </a:p>
                  </a:txBody>
                  <a:tcPr marL="3589" marR="3589" marT="3589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5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974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9C9F1-2C5F-A8CD-F425-52E387AE8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BDC589F8-B3FE-CC7E-CE33-9C433CCCBB33}"/>
              </a:ext>
            </a:extLst>
          </p:cNvPr>
          <p:cNvSpPr txBox="1"/>
          <p:nvPr/>
        </p:nvSpPr>
        <p:spPr>
          <a:xfrm>
            <a:off x="696000" y="732557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9197136C-6341-4811-8741-01D62ACFA4C7}"/>
              </a:ext>
            </a:extLst>
          </p:cNvPr>
          <p:cNvGraphicFramePr>
            <a:graphicFrameLocks/>
          </p:cNvGraphicFramePr>
          <p:nvPr/>
        </p:nvGraphicFramePr>
        <p:xfrm>
          <a:off x="563525" y="1194182"/>
          <a:ext cx="10653824" cy="493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6087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69D8D-3403-D08B-C4C0-76A735A6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47D801A9-E57D-80C9-6EB2-04EBC091AE08}"/>
              </a:ext>
            </a:extLst>
          </p:cNvPr>
          <p:cNvSpPr txBox="1"/>
          <p:nvPr/>
        </p:nvSpPr>
        <p:spPr>
          <a:xfrm>
            <a:off x="696000" y="732557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BB13FFF-2C23-E5B5-E979-7D5C88318AAA}"/>
              </a:ext>
            </a:extLst>
          </p:cNvPr>
          <p:cNvGraphicFramePr>
            <a:graphicFrameLocks/>
          </p:cNvGraphicFramePr>
          <p:nvPr/>
        </p:nvGraphicFramePr>
        <p:xfrm>
          <a:off x="935665" y="1194181"/>
          <a:ext cx="9728791" cy="482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619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7C97B-FBBC-90EA-5163-303C8C8C6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217320B8-A157-35E4-21C4-121FEEFDD262}"/>
              </a:ext>
            </a:extLst>
          </p:cNvPr>
          <p:cNvSpPr txBox="1"/>
          <p:nvPr/>
        </p:nvSpPr>
        <p:spPr>
          <a:xfrm>
            <a:off x="696000" y="88470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Previsioni di a</a:t>
            </a:r>
            <a:r>
              <a:rPr lang="it-IT" sz="2400" b="1" dirty="0">
                <a:solidFill>
                  <a:srgbClr val="002060"/>
                </a:solidFill>
              </a:rPr>
              <a:t>vanzamento di spesa e target N+3 anno 2025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331E05-6D5D-920A-66F8-DADCD23A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0" y="1788160"/>
            <a:ext cx="8128000" cy="2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389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E367-9207-D912-23EB-CB69446D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D707DF5B-E2D2-9B7D-01CB-86183B195C0E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Informativa sui Progetti coerenti </a:t>
            </a:r>
            <a:r>
              <a:rPr lang="it-IT" sz="2400" b="1" dirty="0">
                <a:solidFill>
                  <a:srgbClr val="388600"/>
                </a:solidFill>
              </a:rPr>
              <a:t>(1/2)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5FDA81-E02D-5ED7-6786-CF28677DE58E}"/>
              </a:ext>
            </a:extLst>
          </p:cNvPr>
          <p:cNvSpPr txBox="1"/>
          <p:nvPr/>
        </p:nvSpPr>
        <p:spPr>
          <a:xfrm>
            <a:off x="696000" y="1782395"/>
            <a:ext cx="10800000" cy="399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/>
            <a:r>
              <a:rPr lang="it-IT" sz="1600" dirty="0"/>
              <a:t>È facoltà dell’Autorità di Gestione selezionare i cc.dd. “</a:t>
            </a:r>
            <a:r>
              <a:rPr lang="it-IT" sz="1600" b="1" dirty="0"/>
              <a:t>progetti coerenti”, </a:t>
            </a:r>
            <a:r>
              <a:rPr lang="it-IT" sz="1600" dirty="0"/>
              <a:t>vale a dire progetti finanziati da altri programmi o da altri Fondi, per l’inserimento degli stessi nel PR in modo da poter certificare la relativa spesa alla CE . </a:t>
            </a:r>
          </a:p>
          <a:p>
            <a:pPr algn="just" defTabSz="179388"/>
            <a:r>
              <a:rPr lang="it-IT" sz="1600" dirty="0"/>
              <a:t>Le procedure per l’individuazione dei progetti coerenti è disciplinata dal Manuale delle procedure dell’Autorità di Gestione al paragrafo 4.6 </a:t>
            </a:r>
            <a:r>
              <a:rPr lang="it-IT" sz="1600" i="1" dirty="0"/>
              <a:t>«Operazioni finanziate da altri programmi o da altri Fondi (PROGETTI COERENTI 2021-2027)».</a:t>
            </a:r>
          </a:p>
          <a:p>
            <a:pPr algn="just" defTabSz="179388"/>
            <a:endParaRPr lang="it-IT" sz="1600" dirty="0"/>
          </a:p>
          <a:p>
            <a:pPr algn="just" defTabSz="179388"/>
            <a:r>
              <a:rPr lang="it-IT" sz="1600" dirty="0"/>
              <a:t>Ai fini dell’ammissibilità di Progetti Coerenti va assicurato il rispetto: </a:t>
            </a:r>
          </a:p>
          <a:p>
            <a:pPr algn="just" defTabSz="179388"/>
            <a:r>
              <a:rPr lang="it-IT" sz="1600" dirty="0"/>
              <a:t>della </a:t>
            </a:r>
            <a:r>
              <a:rPr lang="it-IT" sz="1600" b="1" dirty="0"/>
              <a:t>coerenza con l’Accordo di Partenariato Italia 2021-2027 </a:t>
            </a:r>
            <a:r>
              <a:rPr lang="it-IT" sz="1600" dirty="0"/>
              <a:t>e con il PR Abruzzo FSE 2021-2027 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delle </a:t>
            </a:r>
            <a:r>
              <a:rPr lang="it-IT" sz="1600" b="1" dirty="0"/>
              <a:t>disposizioni di cui all’ articolo 63, paragrafo 6, del Reg. (UE) n. 1060/2021</a:t>
            </a:r>
            <a:r>
              <a:rPr lang="it-IT" sz="1600" dirty="0"/>
              <a:t>, tenuto conto di quanto previsto dall’Articolo 2, par. 1, punto 37) del medesimo Regolamento;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delle </a:t>
            </a:r>
            <a:r>
              <a:rPr lang="it-IT" sz="1600" b="1" dirty="0"/>
              <a:t>disposizioni in materia di ammissibilità delle spese</a:t>
            </a:r>
            <a:r>
              <a:rPr lang="it-IT" sz="1600" dirty="0"/>
              <a:t>, di cui al DPR. 22/2018, e ss.mm. ii.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dei </a:t>
            </a:r>
            <a:r>
              <a:rPr lang="it-IT" sz="1600" b="1" dirty="0"/>
              <a:t>Criteri di selezione delle operazioni </a:t>
            </a:r>
            <a:r>
              <a:rPr lang="it-IT" sz="1600" dirty="0"/>
              <a:t>approvati dal Comitato di Sorveglianza</a:t>
            </a:r>
          </a:p>
          <a:p>
            <a:pPr marL="285750" indent="-285750" algn="just" defTabSz="1793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delle </a:t>
            </a:r>
            <a:r>
              <a:rPr lang="it-IT" sz="1600" b="1" dirty="0"/>
              <a:t>disposizioni contenute nei Regolamenti Europei</a:t>
            </a:r>
            <a:r>
              <a:rPr lang="it-IT" sz="1600" dirty="0"/>
              <a:t>, con particolare riferimento a quelli in materia di informazione e pubblicità, nonché di quelle nazionali e regionali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124374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4974A-AE62-A614-21B2-DD641DA1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26387B97-DD30-556A-7D3A-3B93A0787A91}"/>
              </a:ext>
            </a:extLst>
          </p:cNvPr>
          <p:cNvSpPr txBox="1"/>
          <p:nvPr/>
        </p:nvSpPr>
        <p:spPr>
          <a:xfrm>
            <a:off x="683172" y="796715"/>
            <a:ext cx="109609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PR FESR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(1/3)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267F4F-A65F-6052-027A-350DE6925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" y="1465258"/>
            <a:ext cx="10704787" cy="4596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6112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9177-5E25-AF0D-1F70-C8801228A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94D2E970-25DA-EE8F-A030-0326F1D12AA2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Informativa sui Progetti coerenti </a:t>
            </a:r>
            <a:r>
              <a:rPr lang="it-IT" sz="2400" b="1" dirty="0">
                <a:solidFill>
                  <a:srgbClr val="388600"/>
                </a:solidFill>
              </a:rPr>
              <a:t>(2/2)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4B32B7-C04F-DC6A-6B69-F05F7C7D2F3A}"/>
              </a:ext>
            </a:extLst>
          </p:cNvPr>
          <p:cNvSpPr txBox="1"/>
          <p:nvPr/>
        </p:nvSpPr>
        <p:spPr>
          <a:xfrm>
            <a:off x="810228" y="1597507"/>
            <a:ext cx="10685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Al fine di dare comunicazione al Comitato di Sorveglianza</a:t>
            </a:r>
            <a:r>
              <a:rPr lang="it-IT" sz="1600" dirty="0"/>
              <a:t> delle attività di verifica in corso, così come previsto </a:t>
            </a:r>
            <a:r>
              <a:rPr lang="it-IT" sz="1600" b="1" dirty="0"/>
              <a:t>dall’art. 40 del Regolamento (UE) n. 1060/2021</a:t>
            </a:r>
            <a:r>
              <a:rPr lang="it-IT" sz="1600" dirty="0"/>
              <a:t>, si è individuato quale progetto coerente l’intervento </a:t>
            </a:r>
            <a:r>
              <a:rPr lang="it-IT" sz="1600" i="1" dirty="0"/>
              <a:t>4.f.1 Diritto allo studio per soggetti meritevoli e svantaggiati</a:t>
            </a:r>
            <a:r>
              <a:rPr lang="it-IT" sz="1600" dirty="0"/>
              <a:t> di competenza del DPG021-Servizio Istruzione e Università.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Tale intervento assicura il rispetto delle disposizioni di cui all’ articolo 63, paragrafo 6, del Regolamento (UE) n. 1060/2021, tenuto conto di quanto previsto dall’Articolo 2, par. 1, punto 37) del medesimo Regolamento, in quanto operazione non materialmente completata o pienamente attuata prima che sia stata presentata la domanda di finanziamento a titolo del programma, a prescindere dal fatto che tutti i relativi pagamenti siano stati effettuati o meno.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La spesa attestabile sarebbe pari a circa €. 3 milioni cadauno per le ADSU di Chieti-Pescara e de l’Aquila.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Sull’utilizzo dei predetti progetti “coerenti” si sono definiti gli adempimenti procedurali nel capitolo 1, par. 1.10 del Manuale delle procedure dell’Autorità di Gestione ver. 3.0</a:t>
            </a:r>
          </a:p>
          <a:p>
            <a:pPr algn="just" defTabSz="179388"/>
            <a:endParaRPr lang="it-IT" sz="1600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38664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90AC-3419-9456-0BA6-E4D4BD11A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531414C7-3D7B-3012-8948-B1DF8A4EF6CF}"/>
              </a:ext>
            </a:extLst>
          </p:cNvPr>
          <p:cNvSpPr txBox="1"/>
          <p:nvPr/>
        </p:nvSpPr>
        <p:spPr>
          <a:xfrm>
            <a:off x="696000" y="7119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(1/3)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33A050-EA45-AE59-A741-1287A101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30" y="1167130"/>
            <a:ext cx="7673340" cy="49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227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7200-6A24-9B08-300D-62797FBD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7EF267-6FEA-C007-8BBC-1A1F692F04DB}"/>
              </a:ext>
            </a:extLst>
          </p:cNvPr>
          <p:cNvSpPr txBox="1"/>
          <p:nvPr/>
        </p:nvSpPr>
        <p:spPr>
          <a:xfrm>
            <a:off x="202222" y="1248460"/>
            <a:ext cx="11787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Indicatori di output comuni e specifici per programma per il FSE+, valori aggregati</a:t>
            </a:r>
            <a:endParaRPr lang="it-IT" sz="20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E24AB99-BAE6-FF26-12C0-8CD0EDEC33F0}"/>
              </a:ext>
            </a:extLst>
          </p:cNvPr>
          <p:cNvGraphicFramePr>
            <a:graphicFrameLocks noGrp="1"/>
          </p:cNvGraphicFramePr>
          <p:nvPr/>
        </p:nvGraphicFramePr>
        <p:xfrm>
          <a:off x="487972" y="1649315"/>
          <a:ext cx="4445977" cy="4390281"/>
        </p:xfrm>
        <a:graphic>
          <a:graphicData uri="http://schemas.openxmlformats.org/drawingml/2006/table">
            <a:tbl>
              <a:tblPr/>
              <a:tblGrid>
                <a:gridCol w="1005811">
                  <a:extLst>
                    <a:ext uri="{9D8B030D-6E8A-4147-A177-3AD203B41FA5}">
                      <a16:colId xmlns:a16="http://schemas.microsoft.com/office/drawing/2014/main" val="582029900"/>
                    </a:ext>
                  </a:extLst>
                </a:gridCol>
                <a:gridCol w="2317739">
                  <a:extLst>
                    <a:ext uri="{9D8B030D-6E8A-4147-A177-3AD203B41FA5}">
                      <a16:colId xmlns:a16="http://schemas.microsoft.com/office/drawing/2014/main" val="3988916783"/>
                    </a:ext>
                  </a:extLst>
                </a:gridCol>
                <a:gridCol w="1122427">
                  <a:extLst>
                    <a:ext uri="{9D8B030D-6E8A-4147-A177-3AD203B41FA5}">
                      <a16:colId xmlns:a16="http://schemas.microsoft.com/office/drawing/2014/main" val="2062827670"/>
                    </a:ext>
                  </a:extLst>
                </a:gridCol>
              </a:tblGrid>
              <a:tr h="5487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Codifica indicatore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Denominazione dell'indicatore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Totale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52811"/>
                  </a:ext>
                </a:extLst>
              </a:tr>
              <a:tr h="10975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EECO10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Partecipanti titolari di un diploma di istruzione secondaria superiore o di un diploma di istruzione post secondaria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1815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024437"/>
                  </a:ext>
                </a:extLst>
              </a:tr>
              <a:tr h="5487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EECO05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Lavoratori dipendenti, compresi i lavoratori autonomi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1593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257739"/>
                  </a:ext>
                </a:extLst>
              </a:tr>
              <a:tr h="5487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EECO02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Disoccupati, compresi i disoccupati di lungo periodo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38469"/>
                  </a:ext>
                </a:extLst>
              </a:tr>
              <a:tr h="5487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EECO07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Numero di giovani di età compresa tra i 18 e i 29 anni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474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0021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EECO12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Partecipanti con disabilità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149457"/>
                  </a:ext>
                </a:extLst>
              </a:tr>
              <a:tr h="5487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EECO11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Partecipanti titolari di un diploma di istruzione terziaria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999418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7130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54558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8A5DF37-F324-29BC-EAF1-C79985015DAA}"/>
              </a:ext>
            </a:extLst>
          </p:cNvPr>
          <p:cNvGraphicFramePr>
            <a:graphicFrameLocks/>
          </p:cNvGraphicFramePr>
          <p:nvPr/>
        </p:nvGraphicFramePr>
        <p:xfrm>
          <a:off x="5115291" y="1877543"/>
          <a:ext cx="6731244" cy="391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6F2CE9A-ADE7-153B-5276-9B91817D5510}"/>
              </a:ext>
            </a:extLst>
          </p:cNvPr>
          <p:cNvSpPr txBox="1"/>
          <p:nvPr/>
        </p:nvSpPr>
        <p:spPr>
          <a:xfrm>
            <a:off x="696000" y="7119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(2/3)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2431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AA303-26C4-AA33-CBC8-ACB11F0D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F6E416EA-15B0-55E9-5DA4-5F92DBF3FD2D}"/>
              </a:ext>
            </a:extLst>
          </p:cNvPr>
          <p:cNvSpPr txBox="1"/>
          <p:nvPr/>
        </p:nvSpPr>
        <p:spPr>
          <a:xfrm>
            <a:off x="696000" y="7119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FSE+: </a:t>
            </a:r>
            <a:r>
              <a:rPr lang="it-IT" sz="2400" b="1" dirty="0">
                <a:solidFill>
                  <a:srgbClr val="002060"/>
                </a:solidFill>
              </a:rPr>
              <a:t>Avanzamento di spesa rispetto al conseguimento dei target finali (3/3)</a:t>
            </a:r>
            <a:endParaRPr lang="it-IT" sz="2400" b="1" cap="sm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7FF729-1641-1611-2A5C-9CC305B2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220470"/>
            <a:ext cx="1014984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1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006EE-867D-C722-2E8A-B05C59B0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DD27F139-052A-3D10-6D18-D00BBA9DED19}"/>
              </a:ext>
            </a:extLst>
          </p:cNvPr>
          <p:cNvSpPr txBox="1">
            <a:spLocks/>
          </p:cNvSpPr>
          <p:nvPr/>
        </p:nvSpPr>
        <p:spPr>
          <a:xfrm>
            <a:off x="547200" y="3473531"/>
            <a:ext cx="10800000" cy="1824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Punto 5 </a:t>
            </a:r>
            <a:r>
              <a:rPr lang="it-IT" sz="2400" b="1" dirty="0" err="1">
                <a:solidFill>
                  <a:srgbClr val="002060"/>
                </a:solidFill>
              </a:rPr>
              <a:t>OdG</a:t>
            </a:r>
            <a:r>
              <a:rPr lang="it-IT" sz="2400" b="1" dirty="0">
                <a:solidFill>
                  <a:srgbClr val="002060"/>
                </a:solidFill>
              </a:rPr>
              <a:t> -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000" b="1" dirty="0">
                <a:solidFill>
                  <a:srgbClr val="002060"/>
                </a:solidFill>
              </a:rPr>
              <a:t>e - Contributo al superamento delle sfide individuate nelle pertinenti raccomandazioni specifiche per Paese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03CF3A-D42D-5D65-BBCD-6831C38AB27C}"/>
              </a:ext>
            </a:extLst>
          </p:cNvPr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FD14356-B946-4B7F-5435-54276A085CDE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42901900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4E1E3-9F47-93E1-61E3-658F83015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ED00B5-4054-161C-E674-2746C3ED3289}"/>
              </a:ext>
            </a:extLst>
          </p:cNvPr>
          <p:cNvSpPr txBox="1"/>
          <p:nvPr/>
        </p:nvSpPr>
        <p:spPr>
          <a:xfrm>
            <a:off x="696000" y="1752324"/>
            <a:ext cx="10799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La strategia del </a:t>
            </a:r>
            <a:r>
              <a:rPr lang="it-IT" sz="1600" b="1" dirty="0"/>
              <a:t>PR Abruzzo FESR 2021-2027 </a:t>
            </a:r>
            <a:r>
              <a:rPr lang="it-IT" sz="1600" dirty="0"/>
              <a:t>contribuisce al </a:t>
            </a:r>
            <a:r>
              <a:rPr lang="it-IT" sz="1600" b="1" dirty="0"/>
              <a:t>conseguimento degli </a:t>
            </a:r>
            <a:r>
              <a:rPr lang="it-IT" sz="1600" b="1" u="sng" dirty="0"/>
              <a:t>obiettivi strategici dell’UE </a:t>
            </a:r>
            <a:r>
              <a:rPr lang="it-IT" sz="1600" dirty="0"/>
              <a:t>sostenendo interventi rivolti al conseguimento dei </a:t>
            </a:r>
            <a:r>
              <a:rPr lang="it-IT" sz="1600" b="1" dirty="0"/>
              <a:t>traguardi fissati</a:t>
            </a:r>
            <a:r>
              <a:rPr lang="it-IT" sz="16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/>
              <a:t>per un’</a:t>
            </a:r>
            <a:r>
              <a:rPr lang="it-IT" sz="1600" b="1" dirty="0"/>
              <a:t>economia climaticamente neutra </a:t>
            </a:r>
            <a:r>
              <a:rPr lang="it-IT" sz="1600" dirty="0"/>
              <a:t>(Green Deal europeo);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/>
              <a:t>per una </a:t>
            </a:r>
            <a:r>
              <a:rPr lang="it-IT" sz="1600" b="1" dirty="0"/>
              <a:t>società giusta e inclusiva </a:t>
            </a:r>
            <a:r>
              <a:rPr lang="it-IT" sz="1600" dirty="0"/>
              <a:t>(Social Pillar europeo);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/>
              <a:t>per la </a:t>
            </a:r>
            <a:r>
              <a:rPr lang="it-IT" sz="1600" b="1" dirty="0"/>
              <a:t>transizione digitale </a:t>
            </a:r>
            <a:r>
              <a:rPr lang="it-IT" sz="1600" dirty="0"/>
              <a:t>(la Digital Strategy europea); </a:t>
            </a:r>
          </a:p>
          <a:p>
            <a:pPr algn="just"/>
            <a:r>
              <a:rPr lang="it-IT" sz="1600" dirty="0"/>
              <a:t>inseriti nel più ampio contesto di adesione all’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ONU 2030</a:t>
            </a:r>
            <a:r>
              <a:rPr lang="it-IT" sz="1600" dirty="0"/>
              <a:t>.</a:t>
            </a: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2C5AC78C-6A3A-8C03-9BD1-F9E044F1868B}"/>
              </a:ext>
            </a:extLst>
          </p:cNvPr>
          <p:cNvSpPr txBox="1"/>
          <p:nvPr/>
        </p:nvSpPr>
        <p:spPr>
          <a:xfrm>
            <a:off x="696000" y="762788"/>
            <a:ext cx="10800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Contributo del PR Abruzzo FESR 2021-2027 al superamento delle sfide individuate  </a:t>
            </a:r>
            <a:r>
              <a:rPr lang="it-IT" sz="2400" b="1" dirty="0">
                <a:solidFill>
                  <a:srgbClr val="388600"/>
                </a:solidFill>
              </a:rPr>
              <a:t>(1/2)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27B718-644E-B0FA-1FAA-3D4FE0DB479D}"/>
              </a:ext>
            </a:extLst>
          </p:cNvPr>
          <p:cNvSpPr txBox="1"/>
          <p:nvPr/>
        </p:nvSpPr>
        <p:spPr>
          <a:xfrm>
            <a:off x="696001" y="3295899"/>
            <a:ext cx="1079999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In relazione al </a:t>
            </a:r>
            <a:r>
              <a:rPr lang="it-IT" sz="1600" b="1" u="sng" dirty="0"/>
              <a:t>semestre europeo</a:t>
            </a:r>
            <a:r>
              <a:rPr lang="it-IT" sz="1600" dirty="0"/>
              <a:t>, quale importante processo di coordinamento strategico che fornisce una solida analisi economica annuale per tutti gli Stati membri, nonché gli orientamenti pertinenti sulla politica socio-economica dell’UE, le priorità annuali e le raccomandazioni specifiche per paese che costituiscono, in generale, le sfide più importanti </a:t>
            </a:r>
            <a:r>
              <a:rPr lang="it-IT" sz="1600" b="1" dirty="0"/>
              <a:t>(</a:t>
            </a:r>
            <a:r>
              <a:rPr lang="it-IT" sz="1600" b="1" dirty="0" err="1"/>
              <a:t>cfr</a:t>
            </a:r>
            <a:r>
              <a:rPr lang="it-IT" sz="1600" b="1" dirty="0"/>
              <a:t> COM(2025) 212 </a:t>
            </a:r>
            <a:r>
              <a:rPr lang="it-IT" sz="1600" b="1" dirty="0" err="1"/>
              <a:t>final</a:t>
            </a:r>
            <a:r>
              <a:rPr lang="it-IT" sz="1600" b="1" dirty="0"/>
              <a:t> del 4.6.2025), </a:t>
            </a:r>
            <a:r>
              <a:rPr lang="it-IT" sz="1600" dirty="0"/>
              <a:t>il PR Abruzzo FESR 2021-2027, in particolare, contribuisce: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al </a:t>
            </a:r>
            <a:r>
              <a:rPr lang="it-IT" sz="1600" b="1" dirty="0"/>
              <a:t>sostegno dell’innovazione</a:t>
            </a:r>
            <a:r>
              <a:rPr lang="it-IT" sz="1600" dirty="0"/>
              <a:t>, rafforzando ulteriormente i collegamenti tra imprese e università concentrandosi maggiormente sulla commercializzazione dei risultati della ricerca e facilitando il percorso di inserimento dei ricercatori nel mondo del lavoro;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alla </a:t>
            </a:r>
            <a:r>
              <a:rPr lang="it-IT" sz="1600" b="1" dirty="0"/>
              <a:t>promozione della crescita delle PMI</a:t>
            </a:r>
            <a:r>
              <a:rPr lang="it-IT" sz="16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alla </a:t>
            </a:r>
            <a:r>
              <a:rPr lang="it-IT" sz="1600" b="1" dirty="0"/>
              <a:t>transizione energetica</a:t>
            </a:r>
            <a:r>
              <a:rPr lang="it-IT" sz="16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al </a:t>
            </a:r>
            <a:r>
              <a:rPr lang="it-IT" sz="1600" b="1" dirty="0"/>
              <a:t>superamento delle inefficienze nella gestione delle risorse idriche e dei rifiuti </a:t>
            </a:r>
            <a:r>
              <a:rPr lang="it-IT" sz="1600" dirty="0"/>
              <a:t>per colmare le lacune infrastrutturali;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al </a:t>
            </a:r>
            <a:r>
              <a:rPr lang="it-IT" sz="1600" b="1" dirty="0"/>
              <a:t>rafforzamento della capacità amministrativa</a:t>
            </a:r>
            <a:r>
              <a:rPr lang="it-IT" sz="1600" dirty="0"/>
              <a:t>, in particolare a livello locale.</a:t>
            </a:r>
          </a:p>
        </p:txBody>
      </p:sp>
    </p:spTree>
    <p:extLst>
      <p:ext uri="{BB962C8B-B14F-4D97-AF65-F5344CB8AC3E}">
        <p14:creationId xmlns:p14="http://schemas.microsoft.com/office/powerpoint/2010/main" val="24323835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B2552-B27E-2CC8-AEE3-87DF8A72D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5291930D-97FB-3D6A-0E17-5AF303315A33}"/>
              </a:ext>
            </a:extLst>
          </p:cNvPr>
          <p:cNvSpPr txBox="1">
            <a:spLocks/>
          </p:cNvSpPr>
          <p:nvPr/>
        </p:nvSpPr>
        <p:spPr>
          <a:xfrm>
            <a:off x="696000" y="751125"/>
            <a:ext cx="10800000" cy="37161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34D24-6727-120B-0DC4-660140FD304D}"/>
              </a:ext>
            </a:extLst>
          </p:cNvPr>
          <p:cNvSpPr txBox="1"/>
          <p:nvPr/>
        </p:nvSpPr>
        <p:spPr>
          <a:xfrm>
            <a:off x="696000" y="1456696"/>
            <a:ext cx="1080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Inoltre, in seguito alla predisposizione del </a:t>
            </a:r>
            <a:r>
              <a:rPr lang="it-IT" sz="1400" b="1" dirty="0"/>
              <a:t>Riesame di medio periodo</a:t>
            </a:r>
            <a:r>
              <a:rPr lang="it-IT" sz="1400" dirty="0"/>
              <a:t> (MTR), il PR sarà in grado di cogliere le opportunità derivanti dalle recenti modifiche dei Regolamenti comunitari e </a:t>
            </a:r>
            <a:r>
              <a:rPr lang="it-IT" sz="1400" b="1" dirty="0"/>
              <a:t>di contribuire ad affrontare le suddette sfide, attraverso</a:t>
            </a:r>
            <a:r>
              <a:rPr lang="it-IT" sz="14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Priorità VI - STEP </a:t>
            </a:r>
            <a:r>
              <a:rPr lang="it-IT" sz="1400" dirty="0"/>
              <a:t>(Piattaforma delle tecnologie strategiche per l’Europa) per migliorare la competitività, importo programmato </a:t>
            </a:r>
            <a:r>
              <a:rPr lang="it-IT" sz="1400" b="1" dirty="0"/>
              <a:t>35Meuro</a:t>
            </a:r>
            <a:r>
              <a:rPr lang="it-IT" sz="14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Priorità VII  - Resilienza Idrica</a:t>
            </a:r>
            <a:r>
              <a:rPr lang="it-IT" sz="1400" dirty="0"/>
              <a:t>,</a:t>
            </a:r>
            <a:r>
              <a:rPr lang="it-IT" sz="1400" b="1" dirty="0"/>
              <a:t> </a:t>
            </a:r>
            <a:r>
              <a:rPr lang="it-IT" sz="1400" dirty="0"/>
              <a:t>per promuovere l’accesso sicuro all’acqua, la sua gestione sostenibile, compresa la gestione integrata delle risorse idriche, e la resilienza idrica, importo programmato </a:t>
            </a:r>
            <a:r>
              <a:rPr lang="it-IT" sz="1400" b="1" dirty="0"/>
              <a:t>25Meuro</a:t>
            </a:r>
            <a:r>
              <a:rPr lang="it-IT" sz="14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Priorità VIII - </a:t>
            </a:r>
            <a:r>
              <a:rPr lang="it-IT" sz="1400" b="1" dirty="0" err="1"/>
              <a:t>Affordable</a:t>
            </a:r>
            <a:r>
              <a:rPr lang="it-IT" sz="1400" b="1" dirty="0"/>
              <a:t> housing</a:t>
            </a:r>
            <a:r>
              <a:rPr lang="it-IT" sz="1400" dirty="0"/>
              <a:t>,</a:t>
            </a:r>
            <a:r>
              <a:rPr lang="it-IT" sz="1400" b="1" dirty="0"/>
              <a:t> </a:t>
            </a:r>
            <a:r>
              <a:rPr lang="it-IT" sz="1400" dirty="0"/>
              <a:t>per promuovere l’accesso ad alloggi sostenibili e a prezzi accessibili, importo programmato </a:t>
            </a:r>
            <a:r>
              <a:rPr lang="it-IT" sz="1400" b="1" dirty="0"/>
              <a:t>13Meuro</a:t>
            </a:r>
            <a:r>
              <a:rPr lang="it-IT" sz="1400" dirty="0"/>
              <a:t>.</a:t>
            </a: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63D5397-7EFE-2D35-93C2-DA5C3D45DAB0}"/>
              </a:ext>
            </a:extLst>
          </p:cNvPr>
          <p:cNvSpPr txBox="1"/>
          <p:nvPr/>
        </p:nvSpPr>
        <p:spPr>
          <a:xfrm>
            <a:off x="696000" y="762788"/>
            <a:ext cx="10800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Contributo del PR Abruzzo FESR 2021-2027 al superamento delle sfide individuate  </a:t>
            </a:r>
            <a:r>
              <a:rPr lang="it-IT" sz="2400" b="1" dirty="0">
                <a:solidFill>
                  <a:srgbClr val="388600"/>
                </a:solidFill>
              </a:rPr>
              <a:t>(2/2)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7D8505-7A12-4EE5-2EA5-3E46C0A13A5F}"/>
              </a:ext>
            </a:extLst>
          </p:cNvPr>
          <p:cNvSpPr txBox="1"/>
          <p:nvPr/>
        </p:nvSpPr>
        <p:spPr>
          <a:xfrm>
            <a:off x="696000" y="2863086"/>
            <a:ext cx="1080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La sottostante </a:t>
            </a:r>
            <a:r>
              <a:rPr lang="it-IT" sz="1600" dirty="0">
                <a:solidFill>
                  <a:schemeClr val="accent1"/>
                </a:solidFill>
              </a:rPr>
              <a:t>Tabella</a:t>
            </a:r>
            <a:r>
              <a:rPr lang="it-IT" sz="1400" dirty="0">
                <a:solidFill>
                  <a:schemeClr val="accent1"/>
                </a:solidFill>
              </a:rPr>
              <a:t> riporta gli importi programmati in relazione alle operazioni che contribuiscono al superamento delle suddette sfide.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406AB24-924F-0F9B-F4E1-433FBF398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39742"/>
              </p:ext>
            </p:extLst>
          </p:nvPr>
        </p:nvGraphicFramePr>
        <p:xfrm>
          <a:off x="1713053" y="3223035"/>
          <a:ext cx="8611567" cy="2760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250">
                  <a:extLst>
                    <a:ext uri="{9D8B030D-6E8A-4147-A177-3AD203B41FA5}">
                      <a16:colId xmlns:a16="http://schemas.microsoft.com/office/drawing/2014/main" val="2566947158"/>
                    </a:ext>
                  </a:extLst>
                </a:gridCol>
                <a:gridCol w="5089187">
                  <a:extLst>
                    <a:ext uri="{9D8B030D-6E8A-4147-A177-3AD203B41FA5}">
                      <a16:colId xmlns:a16="http://schemas.microsoft.com/office/drawing/2014/main" val="4139950301"/>
                    </a:ext>
                  </a:extLst>
                </a:gridCol>
                <a:gridCol w="1979130">
                  <a:extLst>
                    <a:ext uri="{9D8B030D-6E8A-4147-A177-3AD203B41FA5}">
                      <a16:colId xmlns:a16="http://schemas.microsoft.com/office/drawing/2014/main" val="1405915173"/>
                    </a:ext>
                  </a:extLst>
                </a:gridCol>
              </a:tblGrid>
              <a:tr h="4178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Priorità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Avvisi/Bandi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Importi 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programmati da PR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52022"/>
                  </a:ext>
                </a:extLst>
              </a:tr>
              <a:tr h="23202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Sostegno dell'innovazione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149.000.000,00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6660333"/>
                  </a:ext>
                </a:extLst>
              </a:tr>
              <a:tr h="2320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Promozione della crescita delle PMI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53.750.000,00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1516650"/>
                  </a:ext>
                </a:extLst>
              </a:tr>
              <a:tr h="23202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III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Transizione energetica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43.725.000,00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3161395"/>
                  </a:ext>
                </a:extLst>
              </a:tr>
              <a:tr h="2320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Superamento delle inefficienze nella gestione delle risorse idriche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25.000.000,00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9990664"/>
                  </a:ext>
                </a:extLst>
              </a:tr>
              <a:tr h="2320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Superamento delle inefficienze nella gestione dei rifiuti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10.500.000,00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1673624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V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Rafforzamento della capacità amministrativa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10.000.000,00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1614028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VI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Sostegno dell'innovazione/Promozione della crescita delle PMI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35.000.000,00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3148677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VII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Superamento delle inefficienze nella gestione delle risorse idriche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25.000.000,00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9172844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VIII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Transizione energetica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               13.000.000,00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6619177"/>
                  </a:ext>
                </a:extLst>
              </a:tr>
              <a:tr h="23829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TOTALI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400" b="1" u="none" strike="noStrike" dirty="0">
                          <a:effectLst/>
                        </a:rPr>
                        <a:t>             364.975.000,00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3337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2679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4E1E3-9F47-93E1-61E3-658F83015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ED00B5-4054-161C-E674-2746C3ED3289}"/>
              </a:ext>
            </a:extLst>
          </p:cNvPr>
          <p:cNvSpPr txBox="1"/>
          <p:nvPr/>
        </p:nvSpPr>
        <p:spPr>
          <a:xfrm>
            <a:off x="696000" y="1500864"/>
            <a:ext cx="10799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Il contributo del programma al superamento delle sfide individuate nelle pertinenti raccomandazioni per paese è riscontato attraverso la trasmissione periodica dei dati finanziari in cui è indicato l’impatto finanziario degli interventi messi in campo per ciascun obiettivo specifico selezionato con riferimento alla tematica secondaria Codice 10 – “Affrontare le sfide individuate nel semestre europeo”.</a:t>
            </a: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2C5AC78C-6A3A-8C03-9BD1-F9E044F1868B}"/>
              </a:ext>
            </a:extLst>
          </p:cNvPr>
          <p:cNvSpPr txBox="1"/>
          <p:nvPr/>
        </p:nvSpPr>
        <p:spPr>
          <a:xfrm>
            <a:off x="696000" y="762788"/>
            <a:ext cx="108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Contributo del PR Abruzzo FSE+ 2021-2027 al superamento delle sfide individuate</a:t>
            </a:r>
            <a:endParaRPr lang="it-IT" sz="2400" b="1" dirty="0">
              <a:solidFill>
                <a:srgbClr val="3886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0385A5-66CB-FB9D-4828-578F3DDCBCD7}"/>
              </a:ext>
            </a:extLst>
          </p:cNvPr>
          <p:cNvSpPr txBox="1"/>
          <p:nvPr/>
        </p:nvSpPr>
        <p:spPr>
          <a:xfrm>
            <a:off x="696000" y="2942010"/>
            <a:ext cx="10800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Inoltre, in seguito alla predisposizione del </a:t>
            </a:r>
            <a:r>
              <a:rPr lang="it-IT" sz="2000" b="1" dirty="0"/>
              <a:t>Riesame di medio periodo</a:t>
            </a:r>
            <a:r>
              <a:rPr lang="it-IT" sz="2000" dirty="0"/>
              <a:t> (MTR), il PR sarà in grado di cogliere le opportunità derivanti dalle recenti modifiche dei Regolamenti comunitari e </a:t>
            </a:r>
            <a:r>
              <a:rPr lang="it-IT" sz="2000" b="1" dirty="0"/>
              <a:t>di contribuire ad affrontare le suddette sfide, attraverso</a:t>
            </a:r>
            <a:r>
              <a:rPr lang="it-IT" sz="20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la </a:t>
            </a:r>
            <a:r>
              <a:rPr lang="it-IT" sz="2000" b="1" dirty="0"/>
              <a:t>Priorità VI - STEP </a:t>
            </a:r>
            <a:r>
              <a:rPr lang="it-IT" sz="2000" dirty="0"/>
              <a:t>(Piattaforma delle tecnologie strategiche per l’Europa) per migliorare la competitività, importo programmato </a:t>
            </a:r>
            <a:r>
              <a:rPr lang="it-IT" sz="2000" b="1" dirty="0"/>
              <a:t>25Meuro</a:t>
            </a:r>
            <a:r>
              <a:rPr lang="it-IT" sz="20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la </a:t>
            </a:r>
            <a:r>
              <a:rPr lang="it-IT" sz="2000" b="1" dirty="0"/>
              <a:t>Priorità VII  - Preparazione civile e cibersicurezza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dirty="0"/>
              <a:t>per sviluppare competenze in tali ambiti con priorità per microimprese e PMI, servizi pubblici per il lavoro ed economia sociale, importo programmato </a:t>
            </a:r>
            <a:r>
              <a:rPr lang="it-IT" sz="2000" b="1" dirty="0"/>
              <a:t>16Meuro.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261740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5B17-3496-D847-7BF1-52B33E16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95382388-B761-325D-AB09-71AA1AC5573A}"/>
              </a:ext>
            </a:extLst>
          </p:cNvPr>
          <p:cNvSpPr txBox="1">
            <a:spLocks/>
          </p:cNvSpPr>
          <p:nvPr/>
        </p:nvSpPr>
        <p:spPr>
          <a:xfrm>
            <a:off x="260121" y="2938656"/>
            <a:ext cx="10800000" cy="1347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Punto 5 </a:t>
            </a:r>
            <a:r>
              <a:rPr lang="it-IT" sz="2400" b="1" dirty="0" err="1">
                <a:solidFill>
                  <a:srgbClr val="002060"/>
                </a:solidFill>
              </a:rPr>
              <a:t>OdG</a:t>
            </a:r>
            <a:r>
              <a:rPr lang="it-IT" sz="2400" b="1" dirty="0">
                <a:solidFill>
                  <a:srgbClr val="002060"/>
                </a:solidFill>
              </a:rPr>
              <a:t> -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000" b="1" dirty="0">
                <a:solidFill>
                  <a:srgbClr val="002060"/>
                </a:solidFill>
              </a:rPr>
              <a:t>f - Strumenti finanziari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453263-75B2-ED3E-E599-C54BBDEAA471}"/>
              </a:ext>
            </a:extLst>
          </p:cNvPr>
          <p:cNvSpPr txBox="1"/>
          <p:nvPr/>
        </p:nvSpPr>
        <p:spPr>
          <a:xfrm>
            <a:off x="3979500" y="1979530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8F81499-EF78-B8AD-E99F-1958CB39ED03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3385093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E6E35-720B-8494-DD1F-5F3D71E1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A4805B4C-9FE6-4AEE-AD2D-9E343FE6ED97}"/>
              </a:ext>
            </a:extLst>
          </p:cNvPr>
          <p:cNvSpPr txBox="1">
            <a:spLocks/>
          </p:cNvSpPr>
          <p:nvPr/>
        </p:nvSpPr>
        <p:spPr>
          <a:xfrm>
            <a:off x="626533" y="928735"/>
            <a:ext cx="10800000" cy="618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b="1" dirty="0">
                <a:solidFill>
                  <a:srgbClr val="002060"/>
                </a:solidFill>
              </a:rPr>
              <a:t>Strumenti finanziari PR Abruzzo FESR 2021-2027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b="1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buNone/>
              <a:tabLst>
                <a:tab pos="343535" algn="l"/>
              </a:tabLst>
            </a:pPr>
            <a:r>
              <a:rPr lang="it-IT" sz="2600" dirty="0"/>
              <a:t>In seguito alla procedura di </a:t>
            </a:r>
            <a:r>
              <a:rPr lang="it-IT" sz="2600" b="1" dirty="0"/>
              <a:t>Riesame di medio periodo </a:t>
            </a:r>
            <a:r>
              <a:rPr lang="it-IT" sz="2600" dirty="0"/>
              <a:t>(MTR)</a:t>
            </a:r>
            <a:r>
              <a:rPr lang="it-IT" sz="2600" b="1" dirty="0"/>
              <a:t>, </a:t>
            </a:r>
            <a:r>
              <a:rPr lang="it-IT" sz="2600" dirty="0"/>
              <a:t>sono state eliminate dal PR Abruzzo FESR 21-27  le Azioni da attuare attraverso l’utilizzo di Strumenti finanziari, al fine di inserire la nuova Priorità VI - STEP.</a:t>
            </a:r>
            <a:endParaRPr lang="it-IT" sz="2600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3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F3FC-FDFF-A44D-E42A-983462F1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2C1FC302-893B-1953-DA86-C9A7E6A895D3}"/>
              </a:ext>
            </a:extLst>
          </p:cNvPr>
          <p:cNvSpPr txBox="1"/>
          <p:nvPr/>
        </p:nvSpPr>
        <p:spPr>
          <a:xfrm>
            <a:off x="694481" y="796715"/>
            <a:ext cx="108223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Riesame intermedio FESR 2021-2027: modifica delle azioni </a:t>
            </a:r>
            <a:r>
              <a:rPr lang="it-IT" sz="2400" b="1" cap="small" dirty="0">
                <a:solidFill>
                  <a:srgbClr val="388600"/>
                </a:solidFill>
                <a:latin typeface="Calibri"/>
                <a:ea typeface="Calibri"/>
                <a:cs typeface="Calibri"/>
                <a:sym typeface="Calibri"/>
              </a:rPr>
              <a:t>(2/3)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E42F790-0338-2431-E02A-6C5D8D1E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258339"/>
            <a:ext cx="10403840" cy="48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343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E6E35-720B-8494-DD1F-5F3D71E1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A4805B4C-9FE6-4AEE-AD2D-9E343FE6ED97}"/>
              </a:ext>
            </a:extLst>
          </p:cNvPr>
          <p:cNvSpPr txBox="1">
            <a:spLocks/>
          </p:cNvSpPr>
          <p:nvPr/>
        </p:nvSpPr>
        <p:spPr>
          <a:xfrm>
            <a:off x="626533" y="928735"/>
            <a:ext cx="10800000" cy="618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b="1" dirty="0">
                <a:solidFill>
                  <a:srgbClr val="002060"/>
                </a:solidFill>
              </a:rPr>
              <a:t>Strumenti finanziari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b="1" dirty="0">
              <a:solidFill>
                <a:srgbClr val="002060"/>
              </a:solidFill>
            </a:endParaRP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b="1" dirty="0">
                <a:solidFill>
                  <a:srgbClr val="002060"/>
                </a:solidFill>
              </a:rPr>
              <a:t>Gli strumenti Finanziari previsti dalla Programmazione FSE+ in fase di attuazione, impattano sui seguenti obiettivi specifici e relative azioni:</a:t>
            </a: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1200" b="1" dirty="0">
              <a:solidFill>
                <a:srgbClr val="002060"/>
              </a:solidFill>
            </a:endParaRPr>
          </a:p>
          <a:p>
            <a:pPr marL="549275" marR="71120" indent="-457200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343535" algn="l"/>
              </a:tabLst>
            </a:pPr>
            <a:r>
              <a:rPr lang="it-IT" sz="2400" dirty="0" err="1">
                <a:solidFill>
                  <a:srgbClr val="002060"/>
                </a:solidFill>
              </a:rPr>
              <a:t>Ob</a:t>
            </a:r>
            <a:r>
              <a:rPr lang="it-IT" sz="2400" dirty="0">
                <a:solidFill>
                  <a:srgbClr val="002060"/>
                </a:solidFill>
              </a:rPr>
              <a:t>. 4.1 Migliorare l'accesso all'occupazione, Azione 4.a.1 (Microcredito per i giovani)</a:t>
            </a:r>
          </a:p>
          <a:p>
            <a:pPr marL="549275" marR="71120" indent="-457200">
              <a:lnSpc>
                <a:spcPct val="106000"/>
              </a:lnSpc>
              <a:spcBef>
                <a:spcPts val="300"/>
              </a:spcBef>
              <a:buFont typeface="+mj-lt"/>
              <a:buAutoNum type="arabicPeriod"/>
              <a:tabLst>
                <a:tab pos="343535" algn="l"/>
              </a:tabLst>
            </a:pPr>
            <a:r>
              <a:rPr lang="it-IT" sz="2400" dirty="0" err="1">
                <a:solidFill>
                  <a:srgbClr val="002060"/>
                </a:solidFill>
              </a:rPr>
              <a:t>Ob</a:t>
            </a:r>
            <a:r>
              <a:rPr lang="it-IT" sz="2400" dirty="0">
                <a:solidFill>
                  <a:srgbClr val="002060"/>
                </a:solidFill>
              </a:rPr>
              <a:t>. 4.3 (Promuovere una partecipazione equilibrata al mercato del lavoro). Azione c.3 (Strumento finanziario per la creazione di nuove imprese femminili)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3200" dirty="0">
                <a:solidFill>
                  <a:srgbClr val="002060"/>
                </a:solidFill>
              </a:rPr>
              <a:t>la Dotazione Finanziaria complessiva è di Euro </a:t>
            </a:r>
            <a:r>
              <a:rPr lang="it-IT" sz="3200" b="1" dirty="0">
                <a:solidFill>
                  <a:srgbClr val="FF0000"/>
                </a:solidFill>
              </a:rPr>
              <a:t>20.000.000,00</a:t>
            </a:r>
            <a:r>
              <a:rPr lang="it-IT" sz="3200" dirty="0">
                <a:solidFill>
                  <a:srgbClr val="002060"/>
                </a:solidFill>
              </a:rPr>
              <a:t>, 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b="1" dirty="0">
                <a:solidFill>
                  <a:srgbClr val="FF0000"/>
                </a:solidFill>
              </a:rPr>
              <a:t>10 milioni </a:t>
            </a:r>
            <a:r>
              <a:rPr lang="it-IT" sz="3200" dirty="0">
                <a:solidFill>
                  <a:srgbClr val="002060"/>
                </a:solidFill>
              </a:rPr>
              <a:t>per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002060"/>
                </a:solidFill>
              </a:rPr>
              <a:t>azione.</a:t>
            </a: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12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A2B15-3430-6233-5C90-8ED23E9C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20CC55BB-DF8D-95F2-E5E5-547B0E08F856}"/>
              </a:ext>
            </a:extLst>
          </p:cNvPr>
          <p:cNvSpPr txBox="1">
            <a:spLocks/>
          </p:cNvSpPr>
          <p:nvPr/>
        </p:nvSpPr>
        <p:spPr>
          <a:xfrm>
            <a:off x="718136" y="905290"/>
            <a:ext cx="10800000" cy="536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b="1" dirty="0">
                <a:solidFill>
                  <a:srgbClr val="002060"/>
                </a:solidFill>
              </a:rPr>
              <a:t>Strumenti finanziari</a:t>
            </a: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dirty="0">
                <a:solidFill>
                  <a:srgbClr val="002060"/>
                </a:solidFill>
              </a:rPr>
              <a:t>Con Deliberazione di Giunta Regionale n.656 del 14/10/2025 è stato Istituito il Fondo di Partecipazione 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b="1" dirty="0">
                <a:solidFill>
                  <a:srgbClr val="FF0000"/>
                </a:solidFill>
              </a:rPr>
              <a:t>«ABRUZZO MICRO PRESTITI FSE+ 21/27»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dirty="0">
                <a:solidFill>
                  <a:srgbClr val="002060"/>
                </a:solidFill>
              </a:rPr>
              <a:t>La gestione del fondo è stata affidata, </a:t>
            </a:r>
            <a:r>
              <a:rPr lang="pt-BR" sz="3200" dirty="0">
                <a:solidFill>
                  <a:srgbClr val="002060"/>
                </a:solidFill>
              </a:rPr>
              <a:t>ex art. 7 del D. Lgs. n 36/2023,</a:t>
            </a:r>
            <a:r>
              <a:rPr lang="it-IT" sz="3200" dirty="0">
                <a:solidFill>
                  <a:srgbClr val="002060"/>
                </a:solidFill>
              </a:rPr>
              <a:t>  alla </a:t>
            </a:r>
            <a:r>
              <a:rPr lang="it-IT" sz="3200" b="1" dirty="0">
                <a:solidFill>
                  <a:srgbClr val="FF0000"/>
                </a:solidFill>
              </a:rPr>
              <a:t>FI.R.A </a:t>
            </a:r>
            <a:r>
              <a:rPr lang="it-IT" sz="3200" b="1" dirty="0" err="1">
                <a:solidFill>
                  <a:srgbClr val="FF0000"/>
                </a:solidFill>
              </a:rPr>
              <a:t>S.p.A</a:t>
            </a:r>
            <a:r>
              <a:rPr lang="it-IT" sz="3200" dirty="0">
                <a:solidFill>
                  <a:srgbClr val="FF0000"/>
                </a:solidFill>
              </a:rPr>
              <a:t>:</a:t>
            </a:r>
            <a:r>
              <a:rPr lang="it-IT" sz="3200" dirty="0">
                <a:solidFill>
                  <a:srgbClr val="002060"/>
                </a:solidFill>
              </a:rPr>
              <a:t>, in qualità di Società in House della Regione Abruzzo e ai sensi dell’art.59, paragrafo 4 del Regolamento (UE) n 1060/2021</a:t>
            </a: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1200" b="1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029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D4F62-2ED8-351C-28EA-74544EDA1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1E6872-1D83-5D8E-7EF5-A581FE04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3404">
            <a:off x="9835031" y="2162176"/>
            <a:ext cx="2066723" cy="1481456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254C5B48-407E-A46C-534B-1450EDCF9468}"/>
              </a:ext>
            </a:extLst>
          </p:cNvPr>
          <p:cNvSpPr txBox="1">
            <a:spLocks/>
          </p:cNvSpPr>
          <p:nvPr/>
        </p:nvSpPr>
        <p:spPr>
          <a:xfrm>
            <a:off x="718136" y="905289"/>
            <a:ext cx="10800000" cy="606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b="1" dirty="0">
                <a:solidFill>
                  <a:srgbClr val="002060"/>
                </a:solidFill>
              </a:rPr>
              <a:t>Strumenti finanziari</a:t>
            </a: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1200" b="1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92075" marR="71120" indent="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B0A7BB-EEC1-AEE3-6DA8-07D4E5584FB9}"/>
              </a:ext>
            </a:extLst>
          </p:cNvPr>
          <p:cNvSpPr txBox="1"/>
          <p:nvPr/>
        </p:nvSpPr>
        <p:spPr>
          <a:xfrm>
            <a:off x="733592" y="1642774"/>
            <a:ext cx="10784544" cy="40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marR="71120" algn="ctr">
              <a:lnSpc>
                <a:spcPct val="106000"/>
              </a:lnSpc>
              <a:spcBef>
                <a:spcPts val="300"/>
              </a:spcBef>
              <a:tabLst>
                <a:tab pos="343535" algn="l"/>
              </a:tabLst>
            </a:pPr>
            <a:r>
              <a:rPr lang="it-IT" sz="3400" dirty="0">
                <a:solidFill>
                  <a:srgbClr val="002060"/>
                </a:solidFill>
              </a:rPr>
              <a:t>Lo Strumento Finanziario sarà attuato nella forma di </a:t>
            </a:r>
            <a:r>
              <a:rPr lang="it-IT" sz="3400" dirty="0">
                <a:solidFill>
                  <a:srgbClr val="FF0000"/>
                </a:solidFill>
              </a:rPr>
              <a:t>micro prestiti a tasso zero, durata 84 mesi,  importo compreso tra 10 mila e 80 mila euro</a:t>
            </a:r>
            <a:r>
              <a:rPr lang="it-IT" sz="3400" dirty="0">
                <a:solidFill>
                  <a:srgbClr val="002060"/>
                </a:solidFill>
              </a:rPr>
              <a:t>, in combinazione con </a:t>
            </a:r>
            <a:r>
              <a:rPr lang="it-IT" sz="3400" dirty="0">
                <a:solidFill>
                  <a:srgbClr val="FF0000"/>
                </a:solidFill>
              </a:rPr>
              <a:t>Sovvenzioni, pari al 30% del prestito</a:t>
            </a:r>
            <a:r>
              <a:rPr lang="it-IT" sz="3400" dirty="0">
                <a:solidFill>
                  <a:srgbClr val="002060"/>
                </a:solidFill>
              </a:rPr>
              <a:t>.</a:t>
            </a:r>
          </a:p>
          <a:p>
            <a:pPr marL="92075" marR="71120" algn="ctr">
              <a:lnSpc>
                <a:spcPct val="106000"/>
              </a:lnSpc>
              <a:spcBef>
                <a:spcPts val="300"/>
              </a:spcBef>
              <a:tabLst>
                <a:tab pos="343535" algn="l"/>
              </a:tabLst>
            </a:pPr>
            <a:r>
              <a:rPr lang="it-IT" sz="3400" dirty="0">
                <a:solidFill>
                  <a:srgbClr val="002060"/>
                </a:solidFill>
              </a:rPr>
              <a:t>Sono rivolti a </a:t>
            </a:r>
            <a:r>
              <a:rPr lang="it-IT" sz="3400" dirty="0">
                <a:solidFill>
                  <a:srgbClr val="FF0000"/>
                </a:solidFill>
              </a:rPr>
              <a:t>nuove imprese </a:t>
            </a:r>
            <a:r>
              <a:rPr lang="it-IT" sz="3400" dirty="0">
                <a:solidFill>
                  <a:srgbClr val="002060"/>
                </a:solidFill>
              </a:rPr>
              <a:t>costituite in maggioranza da </a:t>
            </a:r>
            <a:r>
              <a:rPr lang="it-IT" sz="3400" dirty="0">
                <a:solidFill>
                  <a:srgbClr val="FF0000"/>
                </a:solidFill>
              </a:rPr>
              <a:t>giovani fino a 35 anni </a:t>
            </a:r>
            <a:r>
              <a:rPr lang="it-IT" sz="3400" dirty="0">
                <a:solidFill>
                  <a:srgbClr val="002060"/>
                </a:solidFill>
              </a:rPr>
              <a:t>(per l’azione 4.a.1) e da </a:t>
            </a:r>
            <a:r>
              <a:rPr lang="it-IT" sz="3400" dirty="0">
                <a:solidFill>
                  <a:srgbClr val="FF0000"/>
                </a:solidFill>
              </a:rPr>
              <a:t>donne</a:t>
            </a:r>
            <a:r>
              <a:rPr lang="it-IT" sz="3400" dirty="0">
                <a:solidFill>
                  <a:srgbClr val="002060"/>
                </a:solidFill>
              </a:rPr>
              <a:t> (per l’azione c.3)</a:t>
            </a:r>
          </a:p>
        </p:txBody>
      </p:sp>
    </p:spTree>
    <p:extLst>
      <p:ext uri="{BB962C8B-B14F-4D97-AF65-F5344CB8AC3E}">
        <p14:creationId xmlns:p14="http://schemas.microsoft.com/office/powerpoint/2010/main" val="23543759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5B8DB-CF33-624E-F329-CD6874789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torta di compleanno, frutto, mela&#10;&#10;Il contenuto generato dall'IA potrebbe non essere corretto.">
            <a:extLst>
              <a:ext uri="{FF2B5EF4-FFF2-40B4-BE49-F238E27FC236}">
                <a16:creationId xmlns:a16="http://schemas.microsoft.com/office/drawing/2014/main" id="{53218C65-CCE4-2218-4119-EA9F28080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587">
            <a:off x="2973433" y="3150862"/>
            <a:ext cx="1625190" cy="1581871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90BE3F76-4A24-B68C-CF66-EE06BFCB23FB}"/>
              </a:ext>
            </a:extLst>
          </p:cNvPr>
          <p:cNvSpPr txBox="1">
            <a:spLocks/>
          </p:cNvSpPr>
          <p:nvPr/>
        </p:nvSpPr>
        <p:spPr>
          <a:xfrm>
            <a:off x="729859" y="905289"/>
            <a:ext cx="10800000" cy="6376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3200" b="1" dirty="0">
                <a:solidFill>
                  <a:srgbClr val="002060"/>
                </a:solidFill>
              </a:rPr>
              <a:t>Strumenti finanziari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buNone/>
              <a:tabLst>
                <a:tab pos="343535" algn="l"/>
              </a:tabLst>
            </a:pP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997813-792D-AB07-7A16-A7C62E07D374}"/>
              </a:ext>
            </a:extLst>
          </p:cNvPr>
          <p:cNvSpPr txBox="1"/>
          <p:nvPr/>
        </p:nvSpPr>
        <p:spPr>
          <a:xfrm>
            <a:off x="729859" y="1542989"/>
            <a:ext cx="10799999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buNone/>
              <a:tabLst>
                <a:tab pos="343535" algn="l"/>
              </a:tabLst>
            </a:pPr>
            <a:r>
              <a:rPr lang="it-IT" sz="3600" dirty="0" err="1">
                <a:solidFill>
                  <a:srgbClr val="FF0000"/>
                </a:solidFill>
              </a:rPr>
              <a:t>Fi.R.A</a:t>
            </a:r>
            <a:r>
              <a:rPr lang="it-IT" sz="3600" dirty="0">
                <a:solidFill>
                  <a:srgbClr val="FF0000"/>
                </a:solidFill>
              </a:rPr>
              <a:t>. S.p.A.</a:t>
            </a:r>
            <a:r>
              <a:rPr lang="it-IT" sz="3600" dirty="0">
                <a:solidFill>
                  <a:srgbClr val="002060"/>
                </a:solidFill>
              </a:rPr>
              <a:t>, in qualità di Soggetto Gestore e secondo quanto previsto nell’accordo di finanziamento, assume l’obbligo di redigere </a:t>
            </a:r>
            <a:r>
              <a:rPr lang="it-IT" sz="3600" dirty="0">
                <a:solidFill>
                  <a:srgbClr val="FF0000"/>
                </a:solidFill>
              </a:rPr>
              <a:t>l’Avviso Pubblico.</a:t>
            </a: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buNone/>
              <a:tabLst>
                <a:tab pos="343535" algn="l"/>
              </a:tabLst>
            </a:pPr>
            <a:endParaRPr lang="it-IT" sz="3600" dirty="0">
              <a:solidFill>
                <a:srgbClr val="002060"/>
              </a:solidFill>
            </a:endParaRPr>
          </a:p>
          <a:p>
            <a:pPr marL="92075" marR="71120" indent="0" algn="ctr">
              <a:lnSpc>
                <a:spcPct val="106000"/>
              </a:lnSpc>
              <a:spcBef>
                <a:spcPts val="300"/>
              </a:spcBef>
              <a:buNone/>
              <a:tabLst>
                <a:tab pos="343535" algn="l"/>
              </a:tabLst>
            </a:pPr>
            <a:r>
              <a:rPr lang="it-IT" sz="3600" dirty="0">
                <a:solidFill>
                  <a:srgbClr val="FF0000"/>
                </a:solidFill>
              </a:rPr>
              <a:t>Avviso Pubblico</a:t>
            </a:r>
            <a:r>
              <a:rPr lang="it-IT" sz="3600" dirty="0">
                <a:solidFill>
                  <a:srgbClr val="002060"/>
                </a:solidFill>
              </a:rPr>
              <a:t>, in fase di redazione e prossima pubblicazione</a:t>
            </a:r>
          </a:p>
        </p:txBody>
      </p:sp>
    </p:spTree>
    <p:extLst>
      <p:ext uri="{BB962C8B-B14F-4D97-AF65-F5344CB8AC3E}">
        <p14:creationId xmlns:p14="http://schemas.microsoft.com/office/powerpoint/2010/main" val="27236625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A62D-88D6-E8DC-241A-AAB2980D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EB5ED3B0-322C-FD03-E0BC-385756DD8A97}"/>
              </a:ext>
            </a:extLst>
          </p:cNvPr>
          <p:cNvSpPr txBox="1">
            <a:spLocks/>
          </p:cNvSpPr>
          <p:nvPr/>
        </p:nvSpPr>
        <p:spPr>
          <a:xfrm>
            <a:off x="547200" y="3473532"/>
            <a:ext cx="10800000" cy="17397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400" b="1" dirty="0">
                <a:solidFill>
                  <a:srgbClr val="002060"/>
                </a:solidFill>
              </a:rPr>
              <a:t>Punto 5 </a:t>
            </a:r>
            <a:r>
              <a:rPr lang="it-IT" sz="2400" b="1" dirty="0" err="1">
                <a:solidFill>
                  <a:srgbClr val="002060"/>
                </a:solidFill>
              </a:rPr>
              <a:t>OdG</a:t>
            </a:r>
            <a:r>
              <a:rPr lang="it-IT" sz="2400" b="1" dirty="0">
                <a:solidFill>
                  <a:srgbClr val="002060"/>
                </a:solidFill>
              </a:rPr>
              <a:t> - Attuazione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000" b="1" dirty="0">
                <a:solidFill>
                  <a:srgbClr val="002060"/>
                </a:solidFill>
              </a:rPr>
              <a:t>g - Informativa sulle azioni per la parità di genere, le pari opportunità e la non discriminazione</a:t>
            </a:r>
          </a:p>
          <a:p>
            <a:pPr marL="549275" marR="71120" indent="-457200" algn="just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AutoNum type="alphaLcPeriod"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6BCAC9-6B28-1543-0A35-6CA2D5CBFA28}"/>
              </a:ext>
            </a:extLst>
          </p:cNvPr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2C34BCF-75E4-8B77-7589-D61EC4904754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31963486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2071080" y="1118599"/>
            <a:ext cx="4136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Obiettivo di Policy 4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Un’Europa più sociale</a:t>
            </a:r>
          </a:p>
          <a:p>
            <a:pPr algn="ctr"/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B53377-2902-431E-07AD-1CC70CB8A623}"/>
              </a:ext>
            </a:extLst>
          </p:cNvPr>
          <p:cNvSpPr txBox="1"/>
          <p:nvPr/>
        </p:nvSpPr>
        <p:spPr>
          <a:xfrm>
            <a:off x="2096356" y="2508097"/>
            <a:ext cx="36234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b="1" dirty="0">
                <a:ea typeface="Times New Roman"/>
                <a:cs typeface="Calibri"/>
              </a:rPr>
              <a:t>PRIORITA’ I – OCCUPAZIONE  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b="1" dirty="0">
                <a:ea typeface="Times New Roman"/>
                <a:cs typeface="Calibri"/>
              </a:rPr>
              <a:t>PRIORITA’ IV – OCCUPAZIONE GIOVANILE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1400" b="1" dirty="0">
              <a:solidFill>
                <a:srgbClr val="548DD4"/>
              </a:solidFill>
              <a:ea typeface="Times New Roman"/>
              <a:cs typeface="Calibri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20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400" b="1" i="1" dirty="0">
                <a:solidFill>
                  <a:srgbClr val="C00000"/>
                </a:solidFill>
              </a:rPr>
              <a:t>Incentivi all’assunzione  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2400" b="1" i="1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400" b="1" i="1" dirty="0">
                <a:solidFill>
                  <a:srgbClr val="C00000"/>
                </a:solidFill>
              </a:rPr>
              <a:t>Incentivi all’assunzione di soggetti svantaggiati </a:t>
            </a:r>
          </a:p>
        </p:txBody>
      </p:sp>
      <p:pic>
        <p:nvPicPr>
          <p:cNvPr id="3076" name="Picture 4" descr="Lavoratori &quot;svantaggiati&quot; e &quot;molto svantaggiati&quot; - i criteri di  individuazione nel D.M. 17 ottobre 2017">
            <a:extLst>
              <a:ext uri="{FF2B5EF4-FFF2-40B4-BE49-F238E27FC236}">
                <a16:creationId xmlns:a16="http://schemas.microsoft.com/office/drawing/2014/main" id="{65D7D7DC-2012-CE65-200E-9418DFF7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45" y="2479849"/>
            <a:ext cx="3623476" cy="24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926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226" y="1085989"/>
            <a:ext cx="6858000" cy="751777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Obiettivo di Policy 4 Un’Europa più sociale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920239" y="1935482"/>
          <a:ext cx="5699760" cy="3883630"/>
        </p:xfrm>
        <a:graphic>
          <a:graphicData uri="http://schemas.openxmlformats.org/drawingml/2006/table">
            <a:tbl>
              <a:tblPr/>
              <a:tblGrid>
                <a:gridCol w="2252070">
                  <a:extLst>
                    <a:ext uri="{9D8B030D-6E8A-4147-A177-3AD203B41FA5}">
                      <a16:colId xmlns:a16="http://schemas.microsoft.com/office/drawing/2014/main" val="3967845764"/>
                    </a:ext>
                  </a:extLst>
                </a:gridCol>
                <a:gridCol w="1881996">
                  <a:extLst>
                    <a:ext uri="{9D8B030D-6E8A-4147-A177-3AD203B41FA5}">
                      <a16:colId xmlns:a16="http://schemas.microsoft.com/office/drawing/2014/main" val="1607937215"/>
                    </a:ext>
                  </a:extLst>
                </a:gridCol>
                <a:gridCol w="1565694">
                  <a:extLst>
                    <a:ext uri="{9D8B030D-6E8A-4147-A177-3AD203B41FA5}">
                      <a16:colId xmlns:a16="http://schemas.microsoft.com/office/drawing/2014/main" val="1167478738"/>
                    </a:ext>
                  </a:extLst>
                </a:gridCol>
              </a:tblGrid>
              <a:tr h="792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AVVISO INCENTIVI ASSUNZIONI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Incentivi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INCENTIVO</a:t>
                      </a:r>
                      <a:r>
                        <a:rPr lang="it-IT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DONNE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60522"/>
                  </a:ext>
                </a:extLst>
              </a:tr>
              <a:tr h="791095">
                <a:tc>
                  <a:txBody>
                    <a:bodyPr/>
                    <a:lstStyle/>
                    <a:p>
                      <a:pPr marL="0" indent="0" algn="ctr" rtl="0" fontAlgn="b">
                        <a:buNone/>
                      </a:pPr>
                      <a:r>
                        <a:rPr lang="it-IT" sz="1400" dirty="0"/>
                        <a:t>ASSUNZIONI DI GIOVANI DISOCCUPATI/E CON CONTRATTI DI LAVORO A TEMPO INDETERMINATO </a:t>
                      </a:r>
                    </a:p>
                    <a:p>
                      <a:pPr marL="0" indent="0" algn="ctr" rtl="0" fontAlgn="b"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dirty="0"/>
                        <a:t>€ 8.000,00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85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dirty="0"/>
                        <a:t>€ 10.000,00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139316"/>
                  </a:ext>
                </a:extLst>
              </a:tr>
              <a:tr h="91578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ASSUNZIONI DI GIOVANI DISOCCUPATI/E CON CONTRATTI DI LAVORO A TEMPO DETERMINATO </a:t>
                      </a:r>
                      <a:endParaRPr lang="it-IT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dirty="0"/>
                        <a:t>€ 4.000,00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85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dirty="0"/>
                        <a:t>€ 5.000,00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96018"/>
                  </a:ext>
                </a:extLst>
              </a:tr>
              <a:tr h="95755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AVVISO </a:t>
                      </a:r>
                      <a:r>
                        <a:rPr lang="it-IT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 SOGGETTI SVANTAGGIATI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Disoccupati iscritti negli           </a:t>
                      </a:r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marL="0" indent="0" algn="ctr" rtl="0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appositi elenchi del</a:t>
                      </a:r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collocamento mirato</a:t>
                      </a:r>
                    </a:p>
                  </a:txBody>
                  <a:tcPr marL="0" marR="685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Programma Regionale | Sicilia - Fondo Sociale Europeo">
            <a:extLst>
              <a:ext uri="{FF2B5EF4-FFF2-40B4-BE49-F238E27FC236}">
                <a16:creationId xmlns:a16="http://schemas.microsoft.com/office/drawing/2014/main" id="{7443BD81-A663-F946-F507-7F427736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3" y="1884220"/>
            <a:ext cx="2943225" cy="18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centivi all' assunzioni. Nuova Decontribuzione SUD e esoneri contributivi  per giovani, donne e ZES Unica. Novità 2025">
            <a:extLst>
              <a:ext uri="{FF2B5EF4-FFF2-40B4-BE49-F238E27FC236}">
                <a16:creationId xmlns:a16="http://schemas.microsoft.com/office/drawing/2014/main" id="{D6C3D983-3057-C96F-ABFD-89224491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3" y="4302853"/>
            <a:ext cx="2768077" cy="170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228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226" y="1085990"/>
            <a:ext cx="6858000" cy="438011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10080" y="1528283"/>
            <a:ext cx="8287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Assunzioni finanziate per classe di età e genere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879578" y="2082282"/>
          <a:ext cx="5041900" cy="195262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80718125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94765488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745726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10657970"/>
                    </a:ext>
                  </a:extLst>
                </a:gridCol>
              </a:tblGrid>
              <a:tr h="2762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Classe di età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33103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Femminile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Maschile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34107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 anni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06178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30-35 anni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085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36-49 anni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4546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50 anni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5967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10835"/>
                  </a:ext>
                </a:extLst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1927363" y="3928226"/>
          <a:ext cx="4824413" cy="229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progetto Occupazione Stabile – 2015/2019 – Fondo Sociale Europeo">
            <a:extLst>
              <a:ext uri="{FF2B5EF4-FFF2-40B4-BE49-F238E27FC236}">
                <a16:creationId xmlns:a16="http://schemas.microsoft.com/office/drawing/2014/main" id="{4FA907FA-7BF2-151A-9BB0-B9860ABE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83" y="2994895"/>
            <a:ext cx="276225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975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884000" y="1184177"/>
            <a:ext cx="42984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– 2027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Obiettivo di Policy 4 Un’Europa più sociale</a:t>
            </a:r>
          </a:p>
          <a:p>
            <a:pPr algn="ctr"/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B53377-2902-431E-07AD-1CC70CB8A623}"/>
              </a:ext>
            </a:extLst>
          </p:cNvPr>
          <p:cNvSpPr txBox="1"/>
          <p:nvPr/>
        </p:nvSpPr>
        <p:spPr>
          <a:xfrm>
            <a:off x="1833566" y="3175743"/>
            <a:ext cx="4736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b="1" dirty="0">
                <a:ea typeface="Times New Roman"/>
                <a:cs typeface="Calibri"/>
              </a:rPr>
              <a:t>PRIORITA’ I – Occupazione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2800" b="1" dirty="0">
              <a:solidFill>
                <a:srgbClr val="548DD4"/>
              </a:solidFill>
              <a:ea typeface="Times New Roman"/>
              <a:cs typeface="Calibri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b="1" i="1" dirty="0">
                <a:solidFill>
                  <a:srgbClr val="C00000"/>
                </a:solidFill>
              </a:rPr>
              <a:t>Interventi di welfare aziendale </a:t>
            </a:r>
          </a:p>
        </p:txBody>
      </p:sp>
      <p:pic>
        <p:nvPicPr>
          <p:cNvPr id="5122" name="Picture 2" descr="Welfare aziendale: tutto quello che c'è da sapere">
            <a:extLst>
              <a:ext uri="{FF2B5EF4-FFF2-40B4-BE49-F238E27FC236}">
                <a16:creationId xmlns:a16="http://schemas.microsoft.com/office/drawing/2014/main" id="{5D0283EF-325D-6365-C526-209CA4FD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74" y="2322950"/>
            <a:ext cx="3911246" cy="19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561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1884000" y="947054"/>
            <a:ext cx="42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FSE+ Abruzzo 2021 - 2027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F237A-6D40-45D6-C6B2-71D41016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998" y="1380477"/>
            <a:ext cx="4323514" cy="556561"/>
          </a:xfrm>
        </p:spPr>
        <p:txBody>
          <a:bodyPr>
            <a:normAutofit/>
          </a:bodyPr>
          <a:lstStyle/>
          <a:p>
            <a:pPr algn="l"/>
            <a:r>
              <a:rPr lang="it-IT" sz="2000" b="1" i="1" dirty="0">
                <a:solidFill>
                  <a:srgbClr val="C00000"/>
                </a:solidFill>
              </a:rPr>
              <a:t>INTERVENTI DI WELFARE AZIENDALE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883998" y="2075939"/>
          <a:ext cx="8573938" cy="34842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8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0088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INTERVENTI DI WELFARE AZIENDALE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L'Avviso eroga contributi ai datori di lavoro ed ai lavoratori autonomi per:</a:t>
                      </a:r>
                    </a:p>
                    <a:p>
                      <a:pPr algn="l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A.1.</a:t>
                      </a:r>
                      <a:r>
                        <a:rPr lang="it-IT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Progettazione</a:t>
                      </a:r>
                      <a:r>
                        <a:rPr lang="it-IT" sz="1400" b="1" baseline="0" dirty="0">
                          <a:solidFill>
                            <a:schemeClr val="tx1"/>
                          </a:solidFill>
                        </a:rPr>
                        <a:t> e/o integrazione di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Piani di welfare aziendale</a:t>
                      </a:r>
                    </a:p>
                    <a:p>
                      <a:pPr marL="0" indent="0" algn="l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A.2.</a:t>
                      </a:r>
                      <a:r>
                        <a:rPr lang="it-IT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 Adozione ed attuazione misure di conciliazione dei tempi vita-lavoro</a:t>
                      </a:r>
                    </a:p>
                    <a:p>
                      <a:pPr marL="0" indent="0" algn="l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A.3. Ottenimento</a:t>
                      </a:r>
                      <a:r>
                        <a:rPr lang="it-IT" sz="1400" b="1" baseline="0" dirty="0">
                          <a:solidFill>
                            <a:schemeClr val="tx1"/>
                          </a:solidFill>
                        </a:rPr>
                        <a:t> del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la prima certificazione UNI/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</a:rPr>
                        <a:t>PdR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 125:2022 sulla parità di genere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DOTAZIONE FINANZIARIA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€ 4.000.000,00</a:t>
                      </a: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DESTINATARI</a:t>
                      </a:r>
                    </a:p>
                    <a:p>
                      <a:pPr algn="ctr"/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Dipendenti con </a:t>
                      </a: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figli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e/o </a:t>
                      </a:r>
                    </a:p>
                    <a:p>
                      <a:pPr algn="l"/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Anziani,</a:t>
                      </a:r>
                      <a:r>
                        <a:rPr lang="it-IT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familiari </a:t>
                      </a: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  <a:p>
                      <a:pPr algn="l"/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autosufficienti, figli disabili</a:t>
                      </a:r>
                      <a:endParaRPr lang="it-IT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</a:p>
                    <a:p>
                      <a:pPr algn="l"/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Di età compresa tra </a:t>
                      </a:r>
                      <a:r>
                        <a:rPr lang="it-I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mesi e</a:t>
                      </a:r>
                      <a:r>
                        <a:rPr lang="it-IT" sz="1400" b="1" u="sng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anni</a:t>
                      </a:r>
                    </a:p>
                    <a:p>
                      <a:pPr algn="r" fontAlgn="ctr"/>
                      <a:endParaRPr lang="it-IT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Beneficiari della legge 5.02.1992,n.104</a:t>
                      </a:r>
                    </a:p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Familiare </a:t>
                      </a:r>
                      <a:r>
                        <a:rPr lang="it-IT" sz="1400" dirty="0">
                          <a:effectLst/>
                          <a:latin typeface="+mn-lt"/>
                          <a:ea typeface="EUAlbertina-Regu"/>
                          <a:cs typeface="Calibri"/>
                        </a:rPr>
                        <a:t>convivente con handicap grave</a:t>
                      </a:r>
                    </a:p>
                    <a:p>
                      <a:pPr algn="l" fontAlgn="ctr"/>
                      <a:r>
                        <a:rPr lang="it-IT" sz="1400" dirty="0">
                          <a:effectLst/>
                          <a:latin typeface="+mn-lt"/>
                          <a:ea typeface="EUAlbertina-Regu"/>
                          <a:cs typeface="Calibri"/>
                        </a:rPr>
                        <a:t> </a:t>
                      </a:r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5899901" y="5064619"/>
            <a:ext cx="885607" cy="14828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5899901" y="4459526"/>
            <a:ext cx="885607" cy="14828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pic>
        <p:nvPicPr>
          <p:cNvPr id="6146" name="Picture 2" descr="Cos'è il Welfare Premiale e cosa cambia rispetto al PdR? | Eudaimon |  Eudaimon">
            <a:extLst>
              <a:ext uri="{FF2B5EF4-FFF2-40B4-BE49-F238E27FC236}">
                <a16:creationId xmlns:a16="http://schemas.microsoft.com/office/drawing/2014/main" id="{19C186A8-EE11-18F8-9054-FF190BFD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32" y="1053820"/>
            <a:ext cx="1431605" cy="95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77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5D949361FDF442993535FE0B45AB1B" ma:contentTypeVersion="4" ma:contentTypeDescription="Creare un nuovo documento." ma:contentTypeScope="" ma:versionID="47abb0ca1725c9e863929cee6327c38c">
  <xsd:schema xmlns:xsd="http://www.w3.org/2001/XMLSchema" xmlns:xs="http://www.w3.org/2001/XMLSchema" xmlns:p="http://schemas.microsoft.com/office/2006/metadata/properties" xmlns:ns3="b778ee9f-8440-4c07-8838-c8c6cc9419b3" targetNamespace="http://schemas.microsoft.com/office/2006/metadata/properties" ma:root="true" ma:fieldsID="1305a683048d01de2acffc99629c77ce" ns3:_="">
    <xsd:import namespace="b778ee9f-8440-4c07-8838-c8c6cc9419b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8ee9f-8440-4c07-8838-c8c6cc9419b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37BD2D-19E8-4B49-8E17-AD45170A6D4C}">
  <ds:schemaRefs>
    <ds:schemaRef ds:uri="http://schemas.microsoft.com/office/infopath/2007/PartnerControls"/>
    <ds:schemaRef ds:uri="b778ee9f-8440-4c07-8838-c8c6cc9419b3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B7029F-0A1E-4B19-AEC0-692A27E73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78ee9f-8440-4c07-8838-c8c6cc941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ADB3D1-4771-4F1A-BA16-1D5E2359AA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10588</Words>
  <Application>Microsoft Office PowerPoint</Application>
  <PresentationFormat>Widescreen</PresentationFormat>
  <Paragraphs>2146</Paragraphs>
  <Slides>108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108</vt:i4>
      </vt:variant>
    </vt:vector>
  </HeadingPairs>
  <TitlesOfParts>
    <vt:vector size="118" baseType="lpstr">
      <vt:lpstr>Aptos</vt:lpstr>
      <vt:lpstr>Aptos Narrow</vt:lpstr>
      <vt:lpstr>Arial</vt:lpstr>
      <vt:lpstr>Calibri</vt:lpstr>
      <vt:lpstr>Calibri Light</vt:lpstr>
      <vt:lpstr>Montserrat SemiBold</vt:lpstr>
      <vt:lpstr>Times New Roman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FSE PLUS 2021/2027 Intervento di rilevanza strategica (Appendice 3 del PR FSE+)  Dote Lavoro Giovani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Bonitatibus</dc:creator>
  <cp:lastModifiedBy>nicola cipolla</cp:lastModifiedBy>
  <cp:revision>175</cp:revision>
  <dcterms:created xsi:type="dcterms:W3CDTF">2023-03-01T09:45:12Z</dcterms:created>
  <dcterms:modified xsi:type="dcterms:W3CDTF">2025-12-05T08:46:23Z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0x0101002D5D949361FDF442993535FE0B45AB1B</vt:lpwstr>
  </property>
</Properties>
</file>