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handoutMasterIdLst>
    <p:handoutMasterId r:id="rId10"/>
  </p:handoutMasterIdLst>
  <p:sldIdLst>
    <p:sldId id="256" r:id="rId3"/>
    <p:sldId id="267" r:id="rId4"/>
    <p:sldId id="268" r:id="rId5"/>
    <p:sldId id="274" r:id="rId6"/>
    <p:sldId id="269" r:id="rId7"/>
    <p:sldId id="273" r:id="rId8"/>
    <p:sldId id="265" r:id="rId9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88600"/>
    <a:srgbClr val="CFD5EA"/>
    <a:srgbClr val="888C9A"/>
    <a:srgbClr val="E9EBF5"/>
    <a:srgbClr val="76777C"/>
    <a:srgbClr val="FFFFFF"/>
    <a:srgbClr val="4472C4"/>
    <a:srgbClr val="4A76C6"/>
    <a:srgbClr val="FFFCFC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73" autoAdjust="0"/>
    <p:restoredTop sz="94745" autoAdjust="0"/>
  </p:normalViewPr>
  <p:slideViewPr>
    <p:cSldViewPr snapToGrid="0">
      <p:cViewPr varScale="1">
        <p:scale>
          <a:sx n="67" d="100"/>
          <a:sy n="67" d="100"/>
        </p:scale>
        <p:origin x="1219" y="278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7464"/>
    </p:cViewPr>
  </p:sorterViewPr>
  <p:notesViewPr>
    <p:cSldViewPr snapToGrid="0">
      <p:cViewPr varScale="1">
        <p:scale>
          <a:sx n="67" d="100"/>
          <a:sy n="67" d="100"/>
        </p:scale>
        <p:origin x="2376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presProps" Target="presProps.xml"/><Relationship Id="rId5" Type="http://schemas.openxmlformats.org/officeDocument/2006/relationships/slide" Target="slides/slide3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>
            <a:extLst>
              <a:ext uri="{FF2B5EF4-FFF2-40B4-BE49-F238E27FC236}">
                <a16:creationId xmlns:a16="http://schemas.microsoft.com/office/drawing/2014/main" id="{9B176AD0-0234-D290-C51F-DDB676B70012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FA2D409-2B35-A26C-7AA6-05B988CC6576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36A339B-DCAA-4DF0-96DE-504B7A5B5CC2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1291F67E-4D2F-A213-6A49-73ED55F51767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5324D384-E264-06E1-FB04-E822496778F9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F8A5CE-BDA7-4F2F-A11A-5B5056B6432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69285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Connettore diritto 6">
            <a:extLst>
              <a:ext uri="{FF2B5EF4-FFF2-40B4-BE49-F238E27FC236}">
                <a16:creationId xmlns:a16="http://schemas.microsoft.com/office/drawing/2014/main" id="{74C96869-D6FF-456D-8AF4-1DA0D8D00D9D}"/>
              </a:ext>
            </a:extLst>
          </p:cNvPr>
          <p:cNvCxnSpPr>
            <a:cxnSpLocks/>
          </p:cNvCxnSpPr>
          <p:nvPr userDrawn="1"/>
        </p:nvCxnSpPr>
        <p:spPr>
          <a:xfrm>
            <a:off x="719138" y="720000"/>
            <a:ext cx="10800000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7F139B26-9FB5-4E11-A658-3C871A369262}"/>
              </a:ext>
            </a:extLst>
          </p:cNvPr>
          <p:cNvCxnSpPr>
            <a:cxnSpLocks/>
          </p:cNvCxnSpPr>
          <p:nvPr userDrawn="1"/>
        </p:nvCxnSpPr>
        <p:spPr>
          <a:xfrm>
            <a:off x="719138" y="6178593"/>
            <a:ext cx="10714037" cy="0"/>
          </a:xfrm>
          <a:prstGeom prst="line">
            <a:avLst/>
          </a:prstGeom>
          <a:ln w="41275">
            <a:solidFill>
              <a:srgbClr val="388600"/>
            </a:solidFill>
          </a:ln>
        </p:spPr>
        <p:style>
          <a:lnRef idx="3">
            <a:schemeClr val="dk1"/>
          </a:lnRef>
          <a:fillRef idx="0">
            <a:schemeClr val="dk1"/>
          </a:fillRef>
          <a:effectRef idx="2">
            <a:schemeClr val="dk1"/>
          </a:effectRef>
          <a:fontRef idx="minor">
            <a:schemeClr val="tx1"/>
          </a:fontRef>
        </p:style>
      </p:cxnSp>
      <p:grpSp>
        <p:nvGrpSpPr>
          <p:cNvPr id="10" name="Gruppo 9">
            <a:extLst>
              <a:ext uri="{FF2B5EF4-FFF2-40B4-BE49-F238E27FC236}">
                <a16:creationId xmlns:a16="http://schemas.microsoft.com/office/drawing/2014/main" id="{30CC2BCF-69C5-E42D-6C65-1B29428BE199}"/>
              </a:ext>
            </a:extLst>
          </p:cNvPr>
          <p:cNvGrpSpPr/>
          <p:nvPr userDrawn="1"/>
        </p:nvGrpSpPr>
        <p:grpSpPr>
          <a:xfrm>
            <a:off x="1709744" y="0"/>
            <a:ext cx="8734548" cy="773999"/>
            <a:chOff x="486939" y="4941376"/>
            <a:chExt cx="10307039" cy="885514"/>
          </a:xfrm>
        </p:grpSpPr>
        <p:pic>
          <p:nvPicPr>
            <p:cNvPr id="2" name="Immagine 1">
              <a:extLst>
                <a:ext uri="{FF2B5EF4-FFF2-40B4-BE49-F238E27FC236}">
                  <a16:creationId xmlns:a16="http://schemas.microsoft.com/office/drawing/2014/main" id="{3BBC5BBF-5148-D731-F105-D4A19B8AE76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486939" y="4964151"/>
              <a:ext cx="1565097" cy="862739"/>
            </a:xfrm>
            <a:prstGeom prst="rect">
              <a:avLst/>
            </a:prstGeom>
          </p:spPr>
        </p:pic>
        <p:pic>
          <p:nvPicPr>
            <p:cNvPr id="3" name="Immagine 2">
              <a:extLst>
                <a:ext uri="{FF2B5EF4-FFF2-40B4-BE49-F238E27FC236}">
                  <a16:creationId xmlns:a16="http://schemas.microsoft.com/office/drawing/2014/main" id="{075F28E8-7315-0267-CD18-5BB1F89A8111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3758219" y="5064854"/>
              <a:ext cx="2278250" cy="593294"/>
            </a:xfrm>
            <a:prstGeom prst="rect">
              <a:avLst/>
            </a:prstGeom>
          </p:spPr>
        </p:pic>
        <p:pic>
          <p:nvPicPr>
            <p:cNvPr id="4" name="Immagine 3">
              <a:extLst>
                <a:ext uri="{FF2B5EF4-FFF2-40B4-BE49-F238E27FC236}">
                  <a16:creationId xmlns:a16="http://schemas.microsoft.com/office/drawing/2014/main" id="{62B5F0F9-089F-82A9-2C07-0EDC654D909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7846782" y="4941376"/>
              <a:ext cx="720354" cy="750792"/>
            </a:xfrm>
            <a:prstGeom prst="rect">
              <a:avLst/>
            </a:prstGeom>
          </p:spPr>
        </p:pic>
        <p:pic>
          <p:nvPicPr>
            <p:cNvPr id="5" name="Immagine 4">
              <a:extLst>
                <a:ext uri="{FF2B5EF4-FFF2-40B4-BE49-F238E27FC236}">
                  <a16:creationId xmlns:a16="http://schemas.microsoft.com/office/drawing/2014/main" id="{BBC6F514-042C-CC9E-C9EF-D837D626F80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5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0424441" y="4991061"/>
              <a:ext cx="369537" cy="740881"/>
            </a:xfrm>
            <a:prstGeom prst="rect">
              <a:avLst/>
            </a:prstGeom>
          </p:spPr>
        </p:pic>
      </p:grpSp>
      <p:sp>
        <p:nvSpPr>
          <p:cNvPr id="6" name="Segnaposto piè di pagina 2">
            <a:extLst>
              <a:ext uri="{FF2B5EF4-FFF2-40B4-BE49-F238E27FC236}">
                <a16:creationId xmlns:a16="http://schemas.microsoft.com/office/drawing/2014/main" id="{E181864E-DA1C-7305-9C5A-9F55B8C81270}"/>
              </a:ext>
            </a:extLst>
          </p:cNvPr>
          <p:cNvSpPr txBox="1">
            <a:spLocks/>
          </p:cNvSpPr>
          <p:nvPr userDrawn="1"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6524172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B49CC32-3C09-4FF3-B819-0074908D16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99D3A11D-DA79-49FD-9AC0-07BC8DCA824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8A89757-AB25-49D0-8901-02F1AF78AB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4A67E1A-ADDD-49BC-9325-E83492C4F99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55186BC-7498-434B-B09D-013B40251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02CE4153-810E-49CE-B6AE-4F15687726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485163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75FFE13-E30D-458E-AFED-1EDF2E5021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C730EFA-D2F3-4B10-A978-CFFCB97303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66A3F865-90B0-4ED7-AB6B-BEE7ED0C480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ED1E4E7-617D-4E99-AE40-36710B06A3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E0415C-0A5B-47ED-8C26-3D056C8CB4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6349598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37DDEF2B-913A-4520-AA69-6A4DF498078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50126AD-89E7-4EA3-9D24-47FB1FB57D8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9888FED-B52C-41A1-B280-3F798FE2D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C7F9C2C-F97C-45CB-946E-5528E38904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E0FA977-F093-4980-A38F-75CB4861A2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2106805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9199361" y="6336354"/>
            <a:ext cx="2743200" cy="365125"/>
          </a:xfrm>
        </p:spPr>
        <p:txBody>
          <a:bodyPr/>
          <a:lstStyle/>
          <a:p>
            <a:fld id="{29623D12-76EB-4BB8-A75D-B99F307C191F}" type="slidenum">
              <a:rPr lang="it-IT" smtClean="0"/>
              <a:t>‹N›</a:t>
            </a:fld>
            <a:endParaRPr lang="it-IT"/>
          </a:p>
        </p:txBody>
      </p:sp>
      <p:cxnSp>
        <p:nvCxnSpPr>
          <p:cNvPr id="9" name="Connettore diritto 8">
            <a:extLst>
              <a:ext uri="{FF2B5EF4-FFF2-40B4-BE49-F238E27FC236}">
                <a16:creationId xmlns:a16="http://schemas.microsoft.com/office/drawing/2014/main" id="{C5C32F5D-50C8-4FFD-B8F3-44DE1124E836}"/>
              </a:ext>
            </a:extLst>
          </p:cNvPr>
          <p:cNvCxnSpPr/>
          <p:nvPr userDrawn="1"/>
        </p:nvCxnSpPr>
        <p:spPr>
          <a:xfrm>
            <a:off x="480000" y="972000"/>
            <a:ext cx="11520000" cy="0"/>
          </a:xfrm>
          <a:prstGeom prst="line">
            <a:avLst/>
          </a:prstGeom>
          <a:ln w="25400"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nettore diritto 9">
            <a:extLst>
              <a:ext uri="{FF2B5EF4-FFF2-40B4-BE49-F238E27FC236}">
                <a16:creationId xmlns:a16="http://schemas.microsoft.com/office/drawing/2014/main" id="{2393A3FD-4B52-4FBD-B393-009D2335416E}"/>
              </a:ext>
            </a:extLst>
          </p:cNvPr>
          <p:cNvCxnSpPr/>
          <p:nvPr userDrawn="1"/>
        </p:nvCxnSpPr>
        <p:spPr>
          <a:xfrm>
            <a:off x="422561" y="6247118"/>
            <a:ext cx="11520000" cy="0"/>
          </a:xfrm>
          <a:prstGeom prst="line">
            <a:avLst/>
          </a:prstGeom>
          <a:ln w="28575">
            <a:solidFill>
              <a:schemeClr val="accent6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itle 1">
            <a:extLst>
              <a:ext uri="{FF2B5EF4-FFF2-40B4-BE49-F238E27FC236}">
                <a16:creationId xmlns:a16="http://schemas.microsoft.com/office/drawing/2014/main" id="{8FD6D9B1-EB6C-4A2E-896A-68F6D26615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0000" y="1122363"/>
            <a:ext cx="11462561" cy="394710"/>
          </a:xfrm>
        </p:spPr>
        <p:txBody>
          <a:bodyPr anchor="b">
            <a:normAutofit/>
          </a:bodyPr>
          <a:lstStyle>
            <a:lvl1pPr algn="ctr">
              <a:defRPr sz="2800">
                <a:latin typeface="+mn-lt"/>
              </a:defRPr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pic>
        <p:nvPicPr>
          <p:cNvPr id="13" name="Immagine 12">
            <a:extLst>
              <a:ext uri="{FF2B5EF4-FFF2-40B4-BE49-F238E27FC236}">
                <a16:creationId xmlns:a16="http://schemas.microsoft.com/office/drawing/2014/main" id="{EF44E54A-7608-4A71-895B-B7F2667DE888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70761" y="167001"/>
            <a:ext cx="11023600" cy="75658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319352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66B33F-626E-A078-E26D-8AC1B0A03FA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F49583E2-99F9-CD98-A211-5CE7244A8D7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395C95B-94DA-E7E3-7597-23075EB8B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0123A3-9DB7-1F40-4A1F-8B25E78212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73020E1-7F7B-CD9D-DBB7-A56C6E64D9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4016919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A3AC47B-234C-C3E3-7FBE-D42FE4A9220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15BA4FD6-C384-079C-07F1-E90E09AAE07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24462A3-3BB7-26D9-E14B-09D2AA605E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B36478A-98D6-E5D9-4B06-281EFFD839E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B2703F1F-BEF1-9B89-923B-CE0991067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707407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0DE68E7-C97E-75EB-4E2A-999D0D907E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490AE275-CBB0-CD24-9631-959877AA7B7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C5685B8-2307-1A6E-1110-488606C8D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8124F247-A1BB-78F2-27F9-A5A3045D0B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A93082D-9B1C-25A1-D594-697FD872DA3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328097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8603F22-B78B-07AF-8A6F-77B95DDB23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B8E90BFB-F0F2-9849-FFBF-78263425A8C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2A59B606-1B49-6BFE-04E2-234C11441C5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4C1E09EE-B08C-6595-8A80-ED8CE3012F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06D6881-9150-7C93-6EEB-872E1C7099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80601B7D-9F87-FBAC-20D1-893335E70D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90838369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7C3AC36B-D387-8B93-3698-BBAC1724906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DBB20CA-2A28-4652-9C03-E094C97F78B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D7D58C87-A78D-1D62-97B4-73DA388CADC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B812A70-A5F7-BEE5-E9C6-3EB5D9A7125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8A2610B3-E5C7-C607-93EA-43A1B3609A7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14051FE1-790B-6627-AB09-4F2EC8BF94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FDFB210D-C8A7-850F-BC70-98FE82F6FC1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65C8739D-0C6D-8210-7FD7-E4626BCCBF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537235524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FA46E51-2306-EFC2-48F1-7F58EFB3C04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0E376162-B321-2B47-2BD2-4482DBC790A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C3922F55-8CB3-7823-4AAE-B17E5D2891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65FFF049-DE2B-6BFC-66D9-AB773B3EA2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888798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Layout personalizza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42DE1FC-A3CD-83AE-8A61-1E31CB56D9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259D9C9F-5901-46B9-C43A-5532078A7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3FE1A7C5-28AB-BA97-3924-A2AA25CAA7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E1381B39-4506-E5AB-785B-A616E0623FB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57416519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B6C9856C-FD9C-31A3-A5BC-EF66CB2F6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345659BF-EB8A-50CF-9676-E075071186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0C06EEAA-F831-366F-0D8B-70E1890C73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1722002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6B9C22C-019E-7696-A671-5A86E10AA0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088A311C-242A-A0B4-081F-5571FED986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27BD31A6-A835-EA2B-1688-36AA0EA181D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CFAEF784-B1CF-5A6B-95B5-1FADB5F73B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2683BBD4-9F1E-2551-400E-F0BADC13C0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A91B9BF6-B270-8067-1976-5AE88E2611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0161778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3620CE6-A8A5-ADF7-867C-1C1AA5D8BE8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CB5908F9-875E-9529-7496-08D67DF89A40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D102E0A9-F3E2-54BB-F451-BE2DF58079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AC16CBB-D832-773B-9EF4-D7982BA753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BABF3E2-57D4-A726-E1AB-056F377866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352BC3D1-00F1-6D4C-D7BE-366A6C842D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8249834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FEBB97EB-F211-5668-D0E4-65628D1EB37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7D59F13B-C6AA-32DE-D401-D45B0B0E628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6C15E49-B7B0-EC2A-6AC8-A6821BD0B2F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1CF6F02C-2F9B-AEB8-886A-A7AA7BCFFC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15A0C3D1-9BF7-5D53-7B6F-01867D7C63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24750115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4D41F5C2-11BA-6563-3B71-4F9783A8370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90FFDBCD-601C-1E13-FE37-ECD45103FDA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48AC60F-F8F3-B1DC-9345-FD74B11B46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BD19544D-B376-33FF-A800-28EFFABAAA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A0C2518C-05A5-7EB3-1004-B5B0DDDE226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67219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76BAFA4-12CA-4A9D-B6D1-B5A6E33D30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EC06F0AF-F04D-4D15-965C-6FD39ECE1E0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017F7BCB-ED89-4062-8DFE-4E52B64EBD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BF81FA9-7A79-4C26-AC29-EE11B9C1CF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6433B45A-E4DF-4D37-A94F-3211D955B2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5434888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621D82DE-007F-42E9-B159-B5767D9AA2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35B01D77-EC37-4B53-8374-152A2E109A5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58988A1-BC8C-45D4-84E8-669D371819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477FEFC-656A-4048-B4CD-C8E70696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8428291-9597-464D-91DB-70AAE339016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7916325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C468271F-C8F2-4773-90DE-351A518724F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818F0B48-C75B-4FE4-8A91-6DB4BDA6251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6351A4A1-4FD6-478A-B1E4-4AAC2567542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5D54087F-4C03-43CE-858A-72C2479AC1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3C589C09-46B4-4099-95AE-77142DA401C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A27D7CD-7EAC-4824-A6D2-FE46F0304B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6078345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D98B959-7AFE-4ABB-AAAA-4E61ACA7F8B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D999121D-F2A6-468E-8F15-A9E908F912F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387417CB-01D2-4E28-998F-D5ACBFBDAF7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B59950D3-1929-4AFB-9769-A5D962118D20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A16BAAEB-2F37-4A83-89FC-1FEDAD9DD73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38675575-7865-4893-A19A-78A7D3986D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9057548C-8476-4774-A931-981028120A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060129D4-1E93-4697-849B-BC6A9923718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5165261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2EE68876-D327-4064-BBDD-F3E15B7EE79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60B744A9-F375-4D36-8532-9B0952ADC1F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7D2F6E61-8A48-4B7A-9C86-1EB130D033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BA176FC1-67AA-4975-BFCF-0D1D7054FE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8022437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9215E8C1-872E-43FE-BCBA-A3E2570ECB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A24717DE-23DB-4F45-A491-7E9A966F86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132B19D4-142B-4EB1-AA1D-583EB2606A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3958185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474AE70-B58F-42A2-8E20-D55BD48DC6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9FE9F1E-D7AE-48A9-A535-3EF1C78A2B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04B7F8CE-5CD4-4172-9B93-DDD65F13FDC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077F3B7A-55B0-4706-868B-E02227BC2D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1414B36D-D30A-4885-86A5-C2CD50EE239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44D62BCE-C22B-4AC7-B246-C061165A4B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4851655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EDD48352-1BBB-48CA-A5E7-4E907EB99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E647D595-359E-4B97-8DC7-424364B2E3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8594B39B-84A2-4947-9BEE-FD4772BBB20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2BFF83-22B1-43B3-8300-023F81A372F4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6AEBEB8A-FCD4-4E70-967A-AFCC93ADBE4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E463741-3F88-46BA-9578-63C45F09032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A3E6345-4845-4AAB-82DF-D83EA4DFBAF2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5977268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A0E9B8E4-295F-4FE1-3CA3-776B8804EF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A908CFA0-2B20-F582-7826-FFEBC8F849F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F5CC96DC-1C8E-CD0F-09D4-81DB18AF779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02B338-49B6-4817-9E1B-9E1FC870FB61}" type="datetimeFigureOut">
              <a:rPr lang="it-IT" smtClean="0"/>
              <a:t>01/12/2025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AF9FBEF5-3D2B-BA5D-DF6B-4606B11D49A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F0D4AE5A-57E7-0798-D4FE-00E18E6C2CD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D7AAF30-0B79-4EDF-BC8A-658C59291E55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8980636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204DB7D3-E81F-4EA1-9276-6E044886A43F}"/>
              </a:ext>
            </a:extLst>
          </p:cNvPr>
          <p:cNvSpPr txBox="1">
            <a:spLocks/>
          </p:cNvSpPr>
          <p:nvPr/>
        </p:nvSpPr>
        <p:spPr>
          <a:xfrm>
            <a:off x="1457924" y="3293230"/>
            <a:ext cx="9606986" cy="2193651"/>
          </a:xfrm>
          <a:prstGeom prst="rect">
            <a:avLst/>
          </a:prstGeom>
        </p:spPr>
        <p:txBody>
          <a:bodyPr>
            <a:normAutofit fontScale="92500" lnSpcReduction="20000"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3800" b="1" cap="all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Comitato di sorveglianza unico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Pescara, 2 dicembre 2025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Sala consiliare del Comune di Pescara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r>
              <a:rPr lang="it-IT" sz="2200" i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Piazza Italia</a:t>
            </a:r>
          </a:p>
          <a:p>
            <a:pPr marL="0" indent="0" algn="ctr">
              <a:lnSpc>
                <a:spcPct val="120000"/>
              </a:lnSpc>
              <a:spcBef>
                <a:spcPts val="600"/>
              </a:spcBef>
              <a:spcAft>
                <a:spcPts val="600"/>
              </a:spcAft>
              <a:buNone/>
            </a:pPr>
            <a:endParaRPr lang="it-IT" sz="4200" b="1" cap="small" dirty="0">
              <a:solidFill>
                <a:srgbClr val="002060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2" name="Schermata 2022-09-08 alle 10.19.18.png" descr="Schermata 2022-09-08 alle 10.19.18.png">
            <a:extLst>
              <a:ext uri="{FF2B5EF4-FFF2-40B4-BE49-F238E27FC236}">
                <a16:creationId xmlns:a16="http://schemas.microsoft.com/office/drawing/2014/main" id="{D60F44FB-1ED2-6412-2C01-B59681097A1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61417" y="5891632"/>
            <a:ext cx="3600000" cy="253745"/>
          </a:xfrm>
          <a:prstGeom prst="rect">
            <a:avLst/>
          </a:prstGeom>
          <a:ln w="12700">
            <a:miter lim="400000"/>
          </a:ln>
        </p:spPr>
      </p:pic>
      <p:sp>
        <p:nvSpPr>
          <p:cNvPr id="5" name="Rettangolo 4">
            <a:extLst>
              <a:ext uri="{FF2B5EF4-FFF2-40B4-BE49-F238E27FC236}">
                <a16:creationId xmlns:a16="http://schemas.microsoft.com/office/drawing/2014/main" id="{6A17CA77-AE77-6813-04FD-488C77B05D2C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29168144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0F1D680-5805-6742-8192-7844459B879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A541CCD8-ED9B-1F0A-0E24-B325E4BB2DF8}"/>
              </a:ext>
            </a:extLst>
          </p:cNvPr>
          <p:cNvSpPr txBox="1">
            <a:spLocks/>
          </p:cNvSpPr>
          <p:nvPr/>
        </p:nvSpPr>
        <p:spPr>
          <a:xfrm>
            <a:off x="687257" y="2842041"/>
            <a:ext cx="10817486" cy="2344814"/>
          </a:xfrm>
          <a:prstGeom prst="rect">
            <a:avLst/>
          </a:prstGeom>
        </p:spPr>
        <p:txBody>
          <a:bodyPr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400" b="1" dirty="0">
                <a:solidFill>
                  <a:srgbClr val="002060"/>
                </a:solidFill>
              </a:rPr>
              <a:t>Punto 7 </a:t>
            </a:r>
            <a:r>
              <a:rPr lang="it-IT" sz="2400" b="1" dirty="0" err="1">
                <a:solidFill>
                  <a:srgbClr val="002060"/>
                </a:solidFill>
              </a:rPr>
              <a:t>OdG</a:t>
            </a:r>
            <a:r>
              <a:rPr lang="it-IT" sz="2400" b="1" dirty="0">
                <a:solidFill>
                  <a:srgbClr val="002060"/>
                </a:solidFill>
              </a:rPr>
              <a:t> – Condizioni abilitanti</a:t>
            </a: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b="1" dirty="0">
              <a:solidFill>
                <a:srgbClr val="002060"/>
              </a:solidFill>
            </a:endParaRP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Aggiornamento sulle attività rivolte alla verifica del loro rispetto durante l’attuazione</a:t>
            </a: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Informativa sul punto di contatto per la carta dei diritti fondamentali dell’UE</a:t>
            </a: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endParaRPr lang="it-IT" sz="2000" b="1" dirty="0">
              <a:solidFill>
                <a:srgbClr val="002060"/>
              </a:solidFill>
            </a:endParaRP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endParaRPr lang="it-IT" sz="2000" b="1" dirty="0">
              <a:solidFill>
                <a:srgbClr val="002060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C4B47167-5712-681F-18EF-90537D5E0E62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19520E30-0E94-FB31-9407-CAAF7FC6CB2B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188810419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A316413-5F83-6958-AADC-3A4E966718A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577B6D1C-22FF-1391-ADAF-7C371ED7FE3D}"/>
              </a:ext>
            </a:extLst>
          </p:cNvPr>
          <p:cNvSpPr txBox="1">
            <a:spLocks/>
          </p:cNvSpPr>
          <p:nvPr/>
        </p:nvSpPr>
        <p:spPr>
          <a:xfrm>
            <a:off x="547200" y="3473531"/>
            <a:ext cx="10800000" cy="1644734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400" b="1" dirty="0">
                <a:solidFill>
                  <a:srgbClr val="002060"/>
                </a:solidFill>
              </a:rPr>
              <a:t>Punto 7 </a:t>
            </a:r>
            <a:r>
              <a:rPr lang="it-IT" sz="2400" b="1" dirty="0" err="1">
                <a:solidFill>
                  <a:srgbClr val="002060"/>
                </a:solidFill>
              </a:rPr>
              <a:t>OdG</a:t>
            </a:r>
            <a:r>
              <a:rPr lang="it-IT" sz="2400" b="1" dirty="0">
                <a:solidFill>
                  <a:srgbClr val="002060"/>
                </a:solidFill>
              </a:rPr>
              <a:t> – Condizioni abilitanti</a:t>
            </a: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0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a. - Aggiornamento sulle attività rivolte alla verifica del loro rispetto durante l’attuazione</a:t>
            </a: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57E587FB-C988-644F-EFC2-95FF094DBD24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D86D41EA-2A43-7DC5-1992-96D99B5019D8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34092292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D3E7A92-E7C9-1D80-45B6-817CAA62EF5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85;p10">
            <a:extLst>
              <a:ext uri="{FF2B5EF4-FFF2-40B4-BE49-F238E27FC236}">
                <a16:creationId xmlns:a16="http://schemas.microsoft.com/office/drawing/2014/main" id="{03FCF5B2-A387-331E-21D9-67402178A22A}"/>
              </a:ext>
            </a:extLst>
          </p:cNvPr>
          <p:cNvSpPr txBox="1"/>
          <p:nvPr/>
        </p:nvSpPr>
        <p:spPr>
          <a:xfrm>
            <a:off x="1868558" y="989381"/>
            <a:ext cx="8680173" cy="75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002060"/>
              </a:buClr>
              <a:buSzPts val="2800"/>
            </a:pPr>
            <a:r>
              <a:rPr lang="it-IT" sz="2400" b="1" cap="small" dirty="0">
                <a:solidFill>
                  <a:srgbClr val="002060"/>
                </a:solidFill>
                <a:ea typeface="Calibri"/>
                <a:cs typeface="Calibri"/>
              </a:rPr>
              <a:t>Informativa sul punto di contatto per la carta dei diritti fondamentali dell’UE</a:t>
            </a: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520E68D2-FAB3-6933-EF40-8416869FC094}"/>
              </a:ext>
            </a:extLst>
          </p:cNvPr>
          <p:cNvSpPr>
            <a:spLocks noGrp="1"/>
          </p:cNvSpPr>
          <p:nvPr/>
        </p:nvSpPr>
        <p:spPr>
          <a:xfrm>
            <a:off x="1076960" y="1874967"/>
            <a:ext cx="10332720" cy="42431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solidFill>
                  <a:srgbClr val="FF0000"/>
                </a:solidFill>
              </a:rPr>
              <a:t>Condizioni abilitanti orizzontali: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garanzia a livello nazionale; </a:t>
            </a:r>
          </a:p>
          <a:p>
            <a:pPr algn="just"/>
            <a:r>
              <a:rPr lang="it-IT" sz="1800" b="1" dirty="0">
                <a:solidFill>
                  <a:srgbClr val="FF0000"/>
                </a:solidFill>
              </a:rPr>
              <a:t>Carta dei diritti fondamentali: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la Regione Abruzzo ha proceduto alla nomina dei </a:t>
            </a:r>
            <a:r>
              <a:rPr lang="it-IT" sz="1800" b="1" dirty="0">
                <a:solidFill>
                  <a:srgbClr val="00B050"/>
                </a:solidFill>
              </a:rPr>
              <a:t>Punti di Contatto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per i Programmi FSE+ e FESR, in conformità al Regolamento (UE) 2021/1060, la cui visibilità è data attraverso una sezione dedicata del portale regionale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Abruzzo Coesione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it-IT" sz="1800" b="1" dirty="0">
                <a:solidFill>
                  <a:srgbClr val="FF0000"/>
                </a:solidFill>
              </a:rPr>
              <a:t>Condizioni abilitanti tematiche: 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alla data di approvazione del PR Abruzzo FESR 21-27, tutte le condizioni abilitanti pertinenti risultavano soddisfatte </a:t>
            </a:r>
            <a:r>
              <a:rPr lang="it-IT" sz="1800" u="sng" dirty="0">
                <a:solidFill>
                  <a:schemeClr val="accent1">
                    <a:lumMod val="50000"/>
                  </a:schemeClr>
                </a:solidFill>
              </a:rPr>
              <a:t>ad eccezione della condizione abilitante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“</a:t>
            </a:r>
            <a:r>
              <a:rPr lang="it-IT" sz="1800" b="1" i="1" dirty="0">
                <a:solidFill>
                  <a:schemeClr val="accent1">
                    <a:lumMod val="50000"/>
                  </a:schemeClr>
                </a:solidFill>
              </a:rPr>
              <a:t>2.5. Pianificazione aggiornata degli investimenti necessari nel settore idrico e nel settore delle acque reflue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”, </a:t>
            </a:r>
            <a:r>
              <a:rPr lang="it-IT" sz="1800" u="sng" dirty="0">
                <a:solidFill>
                  <a:schemeClr val="accent1">
                    <a:lumMod val="50000"/>
                  </a:schemeClr>
                </a:solidFill>
              </a:rPr>
              <a:t>oggi soddisfatta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marL="285750" indent="-285750" algn="just">
              <a:buFont typeface="Arial" panose="020B0604020202020204" pitchFamily="34" charset="0"/>
              <a:buChar char="•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con riferimento alla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S3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, si segnalano gli Interventi in fase di attuazione finanziati a valere sull’</a:t>
            </a:r>
            <a:r>
              <a:rPr lang="it-IT" sz="1800" b="1" i="1" dirty="0">
                <a:solidFill>
                  <a:schemeClr val="accent1">
                    <a:lumMod val="50000"/>
                  </a:schemeClr>
                </a:solidFill>
              </a:rPr>
              <a:t>OS 1.1 Sviluppare e rafforzare le capacità di ricerca e di innovazione e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l'introduzione</a:t>
            </a:r>
            <a:r>
              <a:rPr lang="it-IT" sz="1800" b="1" i="1" dirty="0">
                <a:solidFill>
                  <a:schemeClr val="accent1">
                    <a:lumMod val="50000"/>
                  </a:schemeClr>
                </a:solidFill>
              </a:rPr>
              <a:t> di tecnologie avanzate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, monitorate costantemente dell’</a:t>
            </a:r>
            <a:r>
              <a:rPr lang="it-IT" sz="1800" dirty="0" err="1">
                <a:solidFill>
                  <a:schemeClr val="accent1">
                    <a:lumMod val="50000"/>
                  </a:schemeClr>
                </a:solidFill>
              </a:rPr>
              <a:t>AdG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.</a:t>
            </a:r>
          </a:p>
          <a:p>
            <a:pPr algn="just"/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Per il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monitoraggio della S3 21-27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, l’</a:t>
            </a:r>
            <a:r>
              <a:rPr lang="it-IT" sz="1800" dirty="0" err="1">
                <a:solidFill>
                  <a:schemeClr val="accent1">
                    <a:lumMod val="50000"/>
                  </a:schemeClr>
                </a:solidFill>
              </a:rPr>
              <a:t>AdG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 utilizza la </a:t>
            </a:r>
            <a:r>
              <a:rPr lang="it-IT" sz="1800" i="1" dirty="0">
                <a:solidFill>
                  <a:schemeClr val="accent1">
                    <a:lumMod val="50000"/>
                  </a:schemeClr>
                </a:solidFill>
              </a:rPr>
              <a:t>Banca Dati Unitaria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 predisposta nell'ambito del Sistema Nazionale di Monitoraggio, integrandola con uno specifico sistema di monitoraggio regionale, utilizzando specifici indicatori che meglio rispondono alle esigenze di monitoraggio sull'attuazione della S3 regionale.</a:t>
            </a:r>
          </a:p>
          <a:p>
            <a:pPr algn="just"/>
            <a:endParaRPr lang="it-IT" sz="1800" b="1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D3AE61C4-749F-205E-FD9C-542EBB890B66}"/>
              </a:ext>
            </a:extLst>
          </p:cNvPr>
          <p:cNvSpPr txBox="1">
            <a:spLocks/>
          </p:cNvSpPr>
          <p:nvPr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890176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A7EE3F6-E6A2-6E3C-8DED-FE4B00A4A52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ottotitolo 2">
            <a:extLst>
              <a:ext uri="{FF2B5EF4-FFF2-40B4-BE49-F238E27FC236}">
                <a16:creationId xmlns:a16="http://schemas.microsoft.com/office/drawing/2014/main" id="{FFBE0756-A3B5-E597-9857-798E5F9DF1B6}"/>
              </a:ext>
            </a:extLst>
          </p:cNvPr>
          <p:cNvSpPr txBox="1">
            <a:spLocks/>
          </p:cNvSpPr>
          <p:nvPr/>
        </p:nvSpPr>
        <p:spPr>
          <a:xfrm>
            <a:off x="547200" y="3473532"/>
            <a:ext cx="10800000" cy="1347850"/>
          </a:xfrm>
          <a:prstGeom prst="rect">
            <a:avLst/>
          </a:prstGeom>
        </p:spPr>
        <p:txBody>
          <a:bodyPr>
            <a:no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400" b="1" dirty="0">
                <a:solidFill>
                  <a:srgbClr val="002060"/>
                </a:solidFill>
              </a:rPr>
              <a:t>Punto 7 </a:t>
            </a:r>
            <a:r>
              <a:rPr lang="it-IT" sz="2400" b="1" dirty="0" err="1">
                <a:solidFill>
                  <a:srgbClr val="002060"/>
                </a:solidFill>
              </a:rPr>
              <a:t>OdG</a:t>
            </a:r>
            <a:r>
              <a:rPr lang="it-IT" sz="2400" b="1" dirty="0">
                <a:solidFill>
                  <a:srgbClr val="002060"/>
                </a:solidFill>
              </a:rPr>
              <a:t> – Condizioni abilitanti</a:t>
            </a: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  <a:p>
            <a:pPr marL="1260475" marR="71120" indent="0" algn="ctr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None/>
              <a:tabLst>
                <a:tab pos="343535" algn="l"/>
              </a:tabLst>
            </a:pPr>
            <a:r>
              <a:rPr lang="it-IT" sz="2000" b="1" dirty="0">
                <a:solidFill>
                  <a:srgbClr val="002060"/>
                </a:solidFill>
              </a:rPr>
              <a:t>b - Informativa sul punto di contatto per la carta dei diritti fondamentali dell’UE</a:t>
            </a:r>
          </a:p>
          <a:p>
            <a:pPr marL="549275" marR="71120" indent="-457200" algn="just">
              <a:lnSpc>
                <a:spcPct val="106000"/>
              </a:lnSpc>
              <a:spcBef>
                <a:spcPts val="300"/>
              </a:spcBef>
              <a:spcAft>
                <a:spcPts val="0"/>
              </a:spcAft>
              <a:buAutoNum type="alphaLcPeriod"/>
              <a:tabLst>
                <a:tab pos="343535" algn="l"/>
              </a:tabLst>
            </a:pPr>
            <a:endParaRPr lang="it-IT" sz="2400" b="1" dirty="0">
              <a:solidFill>
                <a:srgbClr val="002060"/>
              </a:solidFill>
            </a:endParaRPr>
          </a:p>
        </p:txBody>
      </p:sp>
      <p:sp>
        <p:nvSpPr>
          <p:cNvPr id="2" name="CasellaDiTesto 1">
            <a:extLst>
              <a:ext uri="{FF2B5EF4-FFF2-40B4-BE49-F238E27FC236}">
                <a16:creationId xmlns:a16="http://schemas.microsoft.com/office/drawing/2014/main" id="{A4FD3849-352D-5303-AFEF-40196097C893}"/>
              </a:ext>
            </a:extLst>
          </p:cNvPr>
          <p:cNvSpPr txBox="1"/>
          <p:nvPr/>
        </p:nvSpPr>
        <p:spPr>
          <a:xfrm>
            <a:off x="3965697" y="2185098"/>
            <a:ext cx="4660887" cy="338550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8" tIns="45718" rIns="45718" bIns="45718" numCol="1" spcCol="38100" rtlCol="0" anchor="t">
            <a:spAutoFit/>
          </a:bodyPr>
          <a:lstStyle/>
          <a:p>
            <a:pPr marL="0" marR="0" indent="0" algn="l" defTabSz="9144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it-IT" sz="1600" b="0" i="0" u="none" strike="noStrike" cap="none" spc="0" normalizeH="0" baseline="0" dirty="0">
                <a:ln>
                  <a:noFill/>
                </a:ln>
                <a:solidFill>
                  <a:schemeClr val="accent6">
                    <a:lumMod val="50000"/>
                  </a:schemeClr>
                </a:solidFill>
                <a:effectLst/>
                <a:uFillTx/>
                <a:latin typeface="Montserrat SemiBold" panose="00000700000000000000" pitchFamily="2" charset="0"/>
                <a:sym typeface="Helvetica"/>
              </a:rPr>
              <a:t>Comitato di sorveglianza Unico – </a:t>
            </a:r>
            <a:r>
              <a:rPr lang="it-IT" sz="1600" dirty="0">
                <a:solidFill>
                  <a:schemeClr val="accent6">
                    <a:lumMod val="50000"/>
                  </a:schemeClr>
                </a:solidFill>
                <a:latin typeface="Montserrat SemiBold" panose="00000700000000000000" pitchFamily="2" charset="0"/>
              </a:rPr>
              <a:t>02.12.2025</a:t>
            </a:r>
            <a:endParaRPr kumimoji="0" lang="it-IT" sz="1600" b="0" i="0" u="none" strike="noStrike" cap="none" spc="0" normalizeH="0" baseline="0" dirty="0">
              <a:ln>
                <a:noFill/>
              </a:ln>
              <a:solidFill>
                <a:schemeClr val="accent6">
                  <a:lumMod val="50000"/>
                </a:schemeClr>
              </a:solidFill>
              <a:effectLst/>
              <a:uFillTx/>
              <a:latin typeface="Montserrat SemiBold" panose="00000700000000000000" pitchFamily="2" charset="0"/>
              <a:sym typeface="Helvetica"/>
            </a:endParaRP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3FA7D77C-5BE6-A49E-A1D4-FF94668E71AB}"/>
              </a:ext>
            </a:extLst>
          </p:cNvPr>
          <p:cNvSpPr/>
          <p:nvPr/>
        </p:nvSpPr>
        <p:spPr>
          <a:xfrm>
            <a:off x="2153744" y="712623"/>
            <a:ext cx="8312400" cy="646331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PROGRAMMAZIONE </a:t>
            </a:r>
            <a:r>
              <a:rPr lang="it-IT" sz="3600" b="1" cap="none" spc="0" dirty="0">
                <a:ln w="0"/>
                <a:solidFill>
                  <a:schemeClr val="accent6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FESR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it-IT" sz="3600" b="1" cap="none" spc="0" dirty="0">
                <a:ln w="0"/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FSE+ </a:t>
            </a:r>
            <a:r>
              <a:rPr lang="it-IT" sz="3600" b="1" cap="none" spc="0" dirty="0">
                <a:ln w="0"/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2021-2027</a:t>
            </a:r>
          </a:p>
        </p:txBody>
      </p:sp>
    </p:spTree>
    <p:extLst>
      <p:ext uri="{BB962C8B-B14F-4D97-AF65-F5344CB8AC3E}">
        <p14:creationId xmlns:p14="http://schemas.microsoft.com/office/powerpoint/2010/main" val="169279935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85;p10"/>
          <p:cNvSpPr txBox="1"/>
          <p:nvPr/>
        </p:nvSpPr>
        <p:spPr>
          <a:xfrm>
            <a:off x="1868558" y="989381"/>
            <a:ext cx="8680173" cy="75709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spAutoFit/>
          </a:bodyPr>
          <a:lstStyle/>
          <a:p>
            <a:pPr lvl="0" algn="ctr">
              <a:lnSpc>
                <a:spcPct val="90000"/>
              </a:lnSpc>
              <a:buClr>
                <a:srgbClr val="002060"/>
              </a:buClr>
              <a:buSzPts val="2800"/>
            </a:pPr>
            <a:r>
              <a:rPr lang="it-IT" sz="2400" b="1" cap="small" dirty="0">
                <a:solidFill>
                  <a:srgbClr val="002060"/>
                </a:solidFill>
                <a:ea typeface="Calibri"/>
                <a:cs typeface="Calibri"/>
              </a:rPr>
              <a:t>Informativa sul punto di contatto per la carta dei diritti fondamentali dell’UE</a:t>
            </a:r>
          </a:p>
        </p:txBody>
      </p:sp>
      <p:sp>
        <p:nvSpPr>
          <p:cNvPr id="2" name="Sottotitolo 2">
            <a:extLst>
              <a:ext uri="{FF2B5EF4-FFF2-40B4-BE49-F238E27FC236}">
                <a16:creationId xmlns:a16="http://schemas.microsoft.com/office/drawing/2014/main" id="{03F43FBE-825A-836E-A318-81A8AB0519C4}"/>
              </a:ext>
            </a:extLst>
          </p:cNvPr>
          <p:cNvSpPr>
            <a:spLocks noGrp="1"/>
          </p:cNvSpPr>
          <p:nvPr/>
        </p:nvSpPr>
        <p:spPr>
          <a:xfrm>
            <a:off x="1868558" y="1794957"/>
            <a:ext cx="8088923" cy="4243182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it-IT" sz="1800" b="1" dirty="0">
                <a:solidFill>
                  <a:srgbClr val="FF0000"/>
                </a:solidFill>
              </a:rPr>
              <a:t>Punto di contatto: </a:t>
            </a: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è  l’organo di garanzia, individuato dal Regolamento (UE) 2021/1060, che ha il compito di: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garantire la conformità dei programmi sostenuti dai Fondi e della loro attuazione alle pertinenti disposizioni della Carta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ricevere e istruire gli eventuali reclami relativi a presunte violazioni della Carta, individuare le più efficaci misure correttive e preventive da sottoporre all’Autorità di Gestione, coinvolgendo ove necessario gli organismi competenti in materia di diritti fondamentali</a:t>
            </a:r>
          </a:p>
          <a:p>
            <a:pPr marL="342900" indent="-342900" algn="just">
              <a:buFont typeface="Wingdings" panose="05000000000000000000" pitchFamily="2" charset="2"/>
              <a:buChar char="ü"/>
            </a:pPr>
            <a:r>
              <a:rPr lang="it-IT" sz="1800" dirty="0">
                <a:solidFill>
                  <a:schemeClr val="accent1">
                    <a:lumMod val="50000"/>
                  </a:schemeClr>
                </a:solidFill>
              </a:rPr>
              <a:t>riferire al Comitato di Sorveglianza in merito ai casi di non conformità e ai reclami ricevuti.</a:t>
            </a:r>
          </a:p>
          <a:p>
            <a:pPr algn="just"/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Si informa che la regione Abruzzo ha recepito la Convenzione delle Nazioni Unite sui diritti delle persone con disabilità (</a:t>
            </a:r>
            <a:r>
              <a:rPr lang="it-IT" sz="1800" b="1" dirty="0" err="1">
                <a:solidFill>
                  <a:schemeClr val="accent1">
                    <a:lumMod val="50000"/>
                  </a:schemeClr>
                </a:solidFill>
              </a:rPr>
              <a:t>UNCRPD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)</a:t>
            </a:r>
          </a:p>
          <a:p>
            <a:pPr algn="just"/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Allo stato attuale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non sono pervenute segnalazioni </a:t>
            </a:r>
            <a:r>
              <a:rPr lang="it-IT" sz="1800" b="1" dirty="0">
                <a:solidFill>
                  <a:schemeClr val="accent1">
                    <a:lumMod val="50000"/>
                  </a:schemeClr>
                </a:solidFill>
              </a:rPr>
              <a:t>da parte di soggetti terzi in ordine a criticità del Programma sul rispetto della Carta e della Convenzione UNCRPD</a:t>
            </a:r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831D7A1A-790A-6172-17D3-D6A0B8F7BDAE}"/>
              </a:ext>
            </a:extLst>
          </p:cNvPr>
          <p:cNvSpPr txBox="1">
            <a:spLocks/>
          </p:cNvSpPr>
          <p:nvPr/>
        </p:nvSpPr>
        <p:spPr>
          <a:xfrm>
            <a:off x="480000" y="6292925"/>
            <a:ext cx="11520000" cy="52164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Dipartimento Presidenza – Programmazione - Turismo</a:t>
            </a:r>
          </a:p>
          <a:p>
            <a:pPr>
              <a:defRPr/>
            </a:pPr>
            <a:r>
              <a:rPr lang="it-IT" sz="1200" i="1" dirty="0">
                <a:solidFill>
                  <a:schemeClr val="accent1">
                    <a:lumMod val="50000"/>
                  </a:schemeClr>
                </a:solidFill>
              </a:rPr>
              <a:t>Servizio Autorità di Gestione Unica FESR - FSE</a:t>
            </a:r>
          </a:p>
          <a:p>
            <a:pPr>
              <a:defRPr/>
            </a:pPr>
            <a:endParaRPr lang="it-IT" sz="1200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20754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asellaDiTesto 2">
            <a:extLst>
              <a:ext uri="{FF2B5EF4-FFF2-40B4-BE49-F238E27FC236}">
                <a16:creationId xmlns:a16="http://schemas.microsoft.com/office/drawing/2014/main" id="{42A02A22-FB46-2F83-3164-CE81DECF75C7}"/>
              </a:ext>
            </a:extLst>
          </p:cNvPr>
          <p:cNvSpPr txBox="1"/>
          <p:nvPr/>
        </p:nvSpPr>
        <p:spPr>
          <a:xfrm>
            <a:off x="3046071" y="2905780"/>
            <a:ext cx="609985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it-IT" sz="3200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Grazie per l’attenzione!</a:t>
            </a:r>
          </a:p>
        </p:txBody>
      </p:sp>
    </p:spTree>
    <p:extLst>
      <p:ext uri="{BB962C8B-B14F-4D97-AF65-F5344CB8AC3E}">
        <p14:creationId xmlns:p14="http://schemas.microsoft.com/office/powerpoint/2010/main" val="130156874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Personalizza struttur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3250</TotalTime>
  <Words>510</Words>
  <Application>Microsoft Office PowerPoint</Application>
  <PresentationFormat>Widescreen</PresentationFormat>
  <Paragraphs>40</Paragraphs>
  <Slides>7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5</vt:i4>
      </vt:variant>
      <vt:variant>
        <vt:lpstr>Tema</vt:lpstr>
      </vt:variant>
      <vt:variant>
        <vt:i4>2</vt:i4>
      </vt:variant>
      <vt:variant>
        <vt:lpstr>Titoli diapositive</vt:lpstr>
      </vt:variant>
      <vt:variant>
        <vt:i4>7</vt:i4>
      </vt:variant>
    </vt:vector>
  </HeadingPairs>
  <TitlesOfParts>
    <vt:vector size="14" baseType="lpstr">
      <vt:lpstr>Arial</vt:lpstr>
      <vt:lpstr>Calibri</vt:lpstr>
      <vt:lpstr>Calibri Light</vt:lpstr>
      <vt:lpstr>Montserrat SemiBold</vt:lpstr>
      <vt:lpstr>Wingdings</vt:lpstr>
      <vt:lpstr>Tema di Office</vt:lpstr>
      <vt:lpstr>Personalizza struttura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Presentazione standard di PowerPoint</dc:title>
  <dc:creator>Marcello Bonitatibus</dc:creator>
  <cp:lastModifiedBy>nicola cipolla</cp:lastModifiedBy>
  <cp:revision>139</cp:revision>
  <dcterms:created xsi:type="dcterms:W3CDTF">2023-03-01T09:45:12Z</dcterms:created>
  <dcterms:modified xsi:type="dcterms:W3CDTF">2025-12-01T07:42:37Z</dcterms:modified>
</cp:coreProperties>
</file>