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3"/>
  </p:notesMasterIdLst>
  <p:handoutMasterIdLst>
    <p:handoutMasterId r:id="rId14"/>
  </p:handoutMasterIdLst>
  <p:sldIdLst>
    <p:sldId id="256" r:id="rId3"/>
    <p:sldId id="275" r:id="rId4"/>
    <p:sldId id="267" r:id="rId5"/>
    <p:sldId id="263" r:id="rId6"/>
    <p:sldId id="264" r:id="rId7"/>
    <p:sldId id="276" r:id="rId8"/>
    <p:sldId id="268" r:id="rId9"/>
    <p:sldId id="270" r:id="rId10"/>
    <p:sldId id="271" r:id="rId11"/>
    <p:sldId id="265" r:id="rId1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8600"/>
    <a:srgbClr val="4A76C6"/>
    <a:srgbClr val="CFD5EA"/>
    <a:srgbClr val="888C9A"/>
    <a:srgbClr val="E9EBF5"/>
    <a:srgbClr val="76777C"/>
    <a:srgbClr val="FFFFFF"/>
    <a:srgbClr val="4472C4"/>
    <a:srgbClr val="FFFCF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3" autoAdjust="0"/>
    <p:restoredTop sz="94745" autoAdjust="0"/>
  </p:normalViewPr>
  <p:slideViewPr>
    <p:cSldViewPr snapToGrid="0">
      <p:cViewPr varScale="1">
        <p:scale>
          <a:sx n="105" d="100"/>
          <a:sy n="105" d="100"/>
        </p:scale>
        <p:origin x="834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464"/>
    </p:cViewPr>
  </p:sorterViewPr>
  <p:notesViewPr>
    <p:cSldViewPr snapToGrid="0">
      <p:cViewPr varScale="1">
        <p:scale>
          <a:sx n="67" d="100"/>
          <a:sy n="67" d="100"/>
        </p:scale>
        <p:origin x="237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9B176AD0-0234-D290-C51F-DDB676B7001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FA2D409-2B35-A26C-7AA6-05B988CC65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6A339B-DCAA-4DF0-96DE-504B7A5B5CC2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291F67E-4D2F-A213-6A49-73ED55F5176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324D384-E264-06E1-FB04-E822496778F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F8A5CE-BDA7-4F2F-A11A-5B5056B643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36928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93EE49-6E16-48C2-9D54-6781439C866D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2E5F97-1BAF-4023-AA8C-46DF3AFC18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6250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0D52A6-B0B4-472F-A079-FD78F07F9C4F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12940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ttore diritto 6">
            <a:extLst>
              <a:ext uri="{FF2B5EF4-FFF2-40B4-BE49-F238E27FC236}">
                <a16:creationId xmlns:a16="http://schemas.microsoft.com/office/drawing/2014/main" id="{74C96869-D6FF-456D-8AF4-1DA0D8D00D9D}"/>
              </a:ext>
            </a:extLst>
          </p:cNvPr>
          <p:cNvCxnSpPr>
            <a:cxnSpLocks/>
          </p:cNvCxnSpPr>
          <p:nvPr userDrawn="1"/>
        </p:nvCxnSpPr>
        <p:spPr>
          <a:xfrm>
            <a:off x="719138" y="720000"/>
            <a:ext cx="10800000" cy="0"/>
          </a:xfrm>
          <a:prstGeom prst="line">
            <a:avLst/>
          </a:prstGeom>
          <a:ln w="41275">
            <a:solidFill>
              <a:srgbClr val="3886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7F139B26-9FB5-4E11-A658-3C871A369262}"/>
              </a:ext>
            </a:extLst>
          </p:cNvPr>
          <p:cNvCxnSpPr>
            <a:cxnSpLocks/>
          </p:cNvCxnSpPr>
          <p:nvPr userDrawn="1"/>
        </p:nvCxnSpPr>
        <p:spPr>
          <a:xfrm>
            <a:off x="719138" y="6178593"/>
            <a:ext cx="10714037" cy="0"/>
          </a:xfrm>
          <a:prstGeom prst="line">
            <a:avLst/>
          </a:prstGeom>
          <a:ln w="41275">
            <a:solidFill>
              <a:srgbClr val="3886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0" name="Gruppo 9">
            <a:extLst>
              <a:ext uri="{FF2B5EF4-FFF2-40B4-BE49-F238E27FC236}">
                <a16:creationId xmlns:a16="http://schemas.microsoft.com/office/drawing/2014/main" id="{30CC2BCF-69C5-E42D-6C65-1B29428BE199}"/>
              </a:ext>
            </a:extLst>
          </p:cNvPr>
          <p:cNvGrpSpPr/>
          <p:nvPr userDrawn="1"/>
        </p:nvGrpSpPr>
        <p:grpSpPr>
          <a:xfrm>
            <a:off x="1709744" y="0"/>
            <a:ext cx="8734548" cy="773999"/>
            <a:chOff x="486939" y="4941376"/>
            <a:chExt cx="10307039" cy="885514"/>
          </a:xfrm>
        </p:grpSpPr>
        <p:pic>
          <p:nvPicPr>
            <p:cNvPr id="2" name="Immagine 1">
              <a:extLst>
                <a:ext uri="{FF2B5EF4-FFF2-40B4-BE49-F238E27FC236}">
                  <a16:creationId xmlns:a16="http://schemas.microsoft.com/office/drawing/2014/main" id="{3BBC5BBF-5148-D731-F105-D4A19B8AE76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6939" y="4964151"/>
              <a:ext cx="1565097" cy="862739"/>
            </a:xfrm>
            <a:prstGeom prst="rect">
              <a:avLst/>
            </a:prstGeom>
          </p:spPr>
        </p:pic>
        <p:pic>
          <p:nvPicPr>
            <p:cNvPr id="3" name="Immagine 2">
              <a:extLst>
                <a:ext uri="{FF2B5EF4-FFF2-40B4-BE49-F238E27FC236}">
                  <a16:creationId xmlns:a16="http://schemas.microsoft.com/office/drawing/2014/main" id="{075F28E8-7315-0267-CD18-5BB1F89A811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3758219" y="5064854"/>
              <a:ext cx="2278250" cy="593294"/>
            </a:xfrm>
            <a:prstGeom prst="rect">
              <a:avLst/>
            </a:prstGeom>
          </p:spPr>
        </p:pic>
        <p:pic>
          <p:nvPicPr>
            <p:cNvPr id="4" name="Immagine 3">
              <a:extLst>
                <a:ext uri="{FF2B5EF4-FFF2-40B4-BE49-F238E27FC236}">
                  <a16:creationId xmlns:a16="http://schemas.microsoft.com/office/drawing/2014/main" id="{62B5F0F9-089F-82A9-2C07-0EDC654D909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46782" y="4941376"/>
              <a:ext cx="720354" cy="750792"/>
            </a:xfrm>
            <a:prstGeom prst="rect">
              <a:avLst/>
            </a:prstGeom>
          </p:spPr>
        </p:pic>
        <p:pic>
          <p:nvPicPr>
            <p:cNvPr id="5" name="Immagine 4">
              <a:extLst>
                <a:ext uri="{FF2B5EF4-FFF2-40B4-BE49-F238E27FC236}">
                  <a16:creationId xmlns:a16="http://schemas.microsoft.com/office/drawing/2014/main" id="{BBC6F514-042C-CC9E-C9EF-D837D626F80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24441" y="4991061"/>
              <a:ext cx="369537" cy="740881"/>
            </a:xfrm>
            <a:prstGeom prst="rect">
              <a:avLst/>
            </a:prstGeom>
          </p:spPr>
        </p:pic>
      </p:grpSp>
      <p:sp>
        <p:nvSpPr>
          <p:cNvPr id="6" name="Segnaposto piè di pagina 2">
            <a:extLst>
              <a:ext uri="{FF2B5EF4-FFF2-40B4-BE49-F238E27FC236}">
                <a16:creationId xmlns:a16="http://schemas.microsoft.com/office/drawing/2014/main" id="{E181864E-DA1C-7305-9C5A-9F55B8C81270}"/>
              </a:ext>
            </a:extLst>
          </p:cNvPr>
          <p:cNvSpPr txBox="1">
            <a:spLocks/>
          </p:cNvSpPr>
          <p:nvPr userDrawn="1"/>
        </p:nvSpPr>
        <p:spPr>
          <a:xfrm>
            <a:off x="480000" y="6292925"/>
            <a:ext cx="11520000" cy="5216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Dipartimento Presidenza – Programmazione - Turismo</a:t>
            </a:r>
          </a:p>
          <a:p>
            <a:pPr>
              <a:defRPr/>
            </a:pPr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Servizio Autorità di Gestione Unica FESR - FSE</a:t>
            </a:r>
          </a:p>
          <a:p>
            <a:pPr>
              <a:defRPr/>
            </a:pPr>
            <a:endParaRPr lang="it-IT" sz="120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241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B49CC32-3C09-4FF3-B819-0074908D1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9D3A11D-DA79-49FD-9AC0-07BC8DCA82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8A89757-AB25-49D0-8901-02F1AF78AB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4A67E1A-ADDD-49BC-9325-E83492C4F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55186BC-7498-434B-B09D-013B40251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2CE4153-810E-49CE-B6AE-4F1568772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8516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5FFE13-E30D-458E-AFED-1EDF2E502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C730EFA-D2F3-4B10-A978-CFFCB97303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6A3F865-90B0-4ED7-AB6B-BEE7ED0C4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ED1E4E7-617D-4E99-AE40-36710B06A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0E0415C-0A5B-47ED-8C26-3D056C8CB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34959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7DDEF2B-913A-4520-AA69-6A4DF49807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50126AD-89E7-4EA3-9D24-47FB1FB57D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9888FED-B52C-41A1-B280-3F798FE2D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C7F9C2C-F97C-45CB-946E-5528E3890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E0FA977-F093-4980-A38F-75CB4861A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0680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00" y="1122363"/>
            <a:ext cx="11462561" cy="1153244"/>
          </a:xfrm>
        </p:spPr>
        <p:txBody>
          <a:bodyPr anchor="b">
            <a:normAutofit/>
          </a:bodyPr>
          <a:lstStyle>
            <a:lvl1pPr algn="ctr">
              <a:defRPr sz="3600">
                <a:latin typeface="+mn-lt"/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574474"/>
            <a:ext cx="9144000" cy="168332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1D3A8F5E-2880-4A01-B775-ECFF743CD9AE}"/>
              </a:ext>
            </a:extLst>
          </p:cNvPr>
          <p:cNvCxnSpPr/>
          <p:nvPr userDrawn="1"/>
        </p:nvCxnSpPr>
        <p:spPr>
          <a:xfrm>
            <a:off x="438436" y="1030063"/>
            <a:ext cx="11520000" cy="0"/>
          </a:xfrm>
          <a:prstGeom prst="line">
            <a:avLst/>
          </a:prstGeom>
          <a:ln w="25400">
            <a:solidFill>
              <a:srgbClr val="388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diritto 11">
            <a:extLst>
              <a:ext uri="{FF2B5EF4-FFF2-40B4-BE49-F238E27FC236}">
                <a16:creationId xmlns:a16="http://schemas.microsoft.com/office/drawing/2014/main" id="{DFD997A5-F371-4719-8A48-EB89F1F6236C}"/>
              </a:ext>
            </a:extLst>
          </p:cNvPr>
          <p:cNvCxnSpPr/>
          <p:nvPr userDrawn="1"/>
        </p:nvCxnSpPr>
        <p:spPr>
          <a:xfrm>
            <a:off x="422561" y="6282566"/>
            <a:ext cx="11520000" cy="0"/>
          </a:xfrm>
          <a:prstGeom prst="line">
            <a:avLst/>
          </a:prstGeom>
          <a:ln w="25400">
            <a:solidFill>
              <a:srgbClr val="388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magine 4">
            <a:extLst>
              <a:ext uri="{FF2B5EF4-FFF2-40B4-BE49-F238E27FC236}">
                <a16:creationId xmlns:a16="http://schemas.microsoft.com/office/drawing/2014/main" id="{7D4557BA-128F-467E-9D88-8E2C0587CD8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0761" y="112420"/>
            <a:ext cx="11023600" cy="721020"/>
          </a:xfrm>
          <a:prstGeom prst="rect">
            <a:avLst/>
          </a:prstGeom>
        </p:spPr>
      </p:pic>
      <p:sp>
        <p:nvSpPr>
          <p:cNvPr id="4" name="Segnaposto piè di pagina 2">
            <a:extLst>
              <a:ext uri="{FF2B5EF4-FFF2-40B4-BE49-F238E27FC236}">
                <a16:creationId xmlns:a16="http://schemas.microsoft.com/office/drawing/2014/main" id="{C22C275F-B0EB-864E-5D43-E55BA2FCC9B4}"/>
              </a:ext>
            </a:extLst>
          </p:cNvPr>
          <p:cNvSpPr txBox="1">
            <a:spLocks/>
          </p:cNvSpPr>
          <p:nvPr userDrawn="1"/>
        </p:nvSpPr>
        <p:spPr>
          <a:xfrm>
            <a:off x="480000" y="6336353"/>
            <a:ext cx="11520000" cy="5216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Dipartimento Presidenza – Programmazione - Turismo</a:t>
            </a:r>
          </a:p>
          <a:p>
            <a:pPr>
              <a:defRPr/>
            </a:pPr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Servizio Autorità di Gestione Unica FESR - FSE</a:t>
            </a:r>
          </a:p>
          <a:p>
            <a:pPr>
              <a:defRPr/>
            </a:pPr>
            <a:endParaRPr lang="it-IT" sz="120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7819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199361" y="6336354"/>
            <a:ext cx="2743200" cy="365125"/>
          </a:xfrm>
        </p:spPr>
        <p:txBody>
          <a:bodyPr/>
          <a:lstStyle/>
          <a:p>
            <a:fld id="{29623D12-76EB-4BB8-A75D-B99F307C191F}" type="slidenum">
              <a:rPr lang="it-IT" smtClean="0"/>
              <a:t>‹N›</a:t>
            </a:fld>
            <a:endParaRPr lang="it-IT"/>
          </a:p>
        </p:txBody>
      </p:sp>
      <p:cxnSp>
        <p:nvCxnSpPr>
          <p:cNvPr id="10" name="Connettore diritto 9">
            <a:extLst>
              <a:ext uri="{FF2B5EF4-FFF2-40B4-BE49-F238E27FC236}">
                <a16:creationId xmlns:a16="http://schemas.microsoft.com/office/drawing/2014/main" id="{2393A3FD-4B52-4FBD-B393-009D2335416E}"/>
              </a:ext>
            </a:extLst>
          </p:cNvPr>
          <p:cNvCxnSpPr/>
          <p:nvPr userDrawn="1"/>
        </p:nvCxnSpPr>
        <p:spPr>
          <a:xfrm>
            <a:off x="422561" y="6247118"/>
            <a:ext cx="11520000" cy="0"/>
          </a:xfrm>
          <a:prstGeom prst="line">
            <a:avLst/>
          </a:prstGeom>
          <a:ln w="28575">
            <a:solidFill>
              <a:srgbClr val="388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egnaposto piè di pagina 2">
            <a:extLst>
              <a:ext uri="{FF2B5EF4-FFF2-40B4-BE49-F238E27FC236}">
                <a16:creationId xmlns:a16="http://schemas.microsoft.com/office/drawing/2014/main" id="{60AE5991-ACFD-44B6-898E-2E059947EE44}"/>
              </a:ext>
            </a:extLst>
          </p:cNvPr>
          <p:cNvSpPr txBox="1">
            <a:spLocks/>
          </p:cNvSpPr>
          <p:nvPr userDrawn="1"/>
        </p:nvSpPr>
        <p:spPr>
          <a:xfrm>
            <a:off x="480000" y="6336354"/>
            <a:ext cx="11520000" cy="5216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Dipartimento Presidenza – Programmazione - Turismo</a:t>
            </a:r>
          </a:p>
          <a:p>
            <a:pPr>
              <a:defRPr/>
            </a:pPr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Servizio Autorità di Gestione Unica FESR - FSE</a:t>
            </a:r>
          </a:p>
          <a:p>
            <a:pPr>
              <a:defRPr/>
            </a:pPr>
            <a:endParaRPr lang="it-IT" sz="120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FD6D9B1-EB6C-4A2E-896A-68F6D2661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8720" y="1143878"/>
            <a:ext cx="11462561" cy="394710"/>
          </a:xfrm>
        </p:spPr>
        <p:txBody>
          <a:bodyPr anchor="b">
            <a:normAutofit/>
          </a:bodyPr>
          <a:lstStyle>
            <a:lvl1pPr algn="ctr">
              <a:defRPr sz="2800">
                <a:latin typeface="+mn-lt"/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EF44E54A-7608-4A71-895B-B7F2667DE8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0761" y="153146"/>
            <a:ext cx="11023600" cy="721020"/>
          </a:xfrm>
          <a:prstGeom prst="rect">
            <a:avLst/>
          </a:prstGeom>
        </p:spPr>
      </p:pic>
      <p:cxnSp>
        <p:nvCxnSpPr>
          <p:cNvPr id="14" name="Connettore diritto 13">
            <a:extLst>
              <a:ext uri="{FF2B5EF4-FFF2-40B4-BE49-F238E27FC236}">
                <a16:creationId xmlns:a16="http://schemas.microsoft.com/office/drawing/2014/main" id="{DE8D05ED-D0AF-4DFC-A2AF-5A2BE93E2593}"/>
              </a:ext>
            </a:extLst>
          </p:cNvPr>
          <p:cNvCxnSpPr/>
          <p:nvPr userDrawn="1"/>
        </p:nvCxnSpPr>
        <p:spPr>
          <a:xfrm>
            <a:off x="438436" y="972000"/>
            <a:ext cx="11520000" cy="0"/>
          </a:xfrm>
          <a:prstGeom prst="line">
            <a:avLst/>
          </a:prstGeom>
          <a:ln w="25400">
            <a:solidFill>
              <a:srgbClr val="388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14920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199361" y="6336354"/>
            <a:ext cx="2743200" cy="365125"/>
          </a:xfrm>
        </p:spPr>
        <p:txBody>
          <a:bodyPr/>
          <a:lstStyle/>
          <a:p>
            <a:fld id="{29623D12-76EB-4BB8-A75D-B99F307C191F}" type="slidenum">
              <a:rPr lang="it-IT" smtClean="0"/>
              <a:t>‹N›</a:t>
            </a:fld>
            <a:endParaRPr lang="it-IT"/>
          </a:p>
        </p:txBody>
      </p:sp>
      <p:cxnSp>
        <p:nvCxnSpPr>
          <p:cNvPr id="10" name="Connettore diritto 9">
            <a:extLst>
              <a:ext uri="{FF2B5EF4-FFF2-40B4-BE49-F238E27FC236}">
                <a16:creationId xmlns:a16="http://schemas.microsoft.com/office/drawing/2014/main" id="{2393A3FD-4B52-4FBD-B393-009D2335416E}"/>
              </a:ext>
            </a:extLst>
          </p:cNvPr>
          <p:cNvCxnSpPr/>
          <p:nvPr userDrawn="1"/>
        </p:nvCxnSpPr>
        <p:spPr>
          <a:xfrm>
            <a:off x="422561" y="6247118"/>
            <a:ext cx="11520000" cy="0"/>
          </a:xfrm>
          <a:prstGeom prst="line">
            <a:avLst/>
          </a:prstGeom>
          <a:ln w="28575">
            <a:solidFill>
              <a:srgbClr val="388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egnaposto piè di pagina 2">
            <a:extLst>
              <a:ext uri="{FF2B5EF4-FFF2-40B4-BE49-F238E27FC236}">
                <a16:creationId xmlns:a16="http://schemas.microsoft.com/office/drawing/2014/main" id="{60AE5991-ACFD-44B6-898E-2E059947EE44}"/>
              </a:ext>
            </a:extLst>
          </p:cNvPr>
          <p:cNvSpPr txBox="1">
            <a:spLocks/>
          </p:cNvSpPr>
          <p:nvPr userDrawn="1"/>
        </p:nvSpPr>
        <p:spPr>
          <a:xfrm>
            <a:off x="480000" y="6336354"/>
            <a:ext cx="11520000" cy="5216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Dipartimento Presidenza – Programmazione - Turismo</a:t>
            </a:r>
          </a:p>
          <a:p>
            <a:pPr>
              <a:defRPr/>
            </a:pPr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Servizio Autorità di Gestione Unica FESR - FSE</a:t>
            </a:r>
          </a:p>
          <a:p>
            <a:pPr>
              <a:defRPr/>
            </a:pPr>
            <a:endParaRPr lang="it-IT" sz="120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FD6D9B1-EB6C-4A2E-896A-68F6D2661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8720" y="1143878"/>
            <a:ext cx="11462561" cy="394710"/>
          </a:xfrm>
        </p:spPr>
        <p:txBody>
          <a:bodyPr anchor="b">
            <a:normAutofit/>
          </a:bodyPr>
          <a:lstStyle>
            <a:lvl1pPr algn="ctr">
              <a:defRPr sz="2800">
                <a:latin typeface="+mn-lt"/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EF44E54A-7608-4A71-895B-B7F2667DE8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0761" y="153146"/>
            <a:ext cx="11023600" cy="721020"/>
          </a:xfrm>
          <a:prstGeom prst="rect">
            <a:avLst/>
          </a:prstGeom>
        </p:spPr>
      </p:pic>
      <p:cxnSp>
        <p:nvCxnSpPr>
          <p:cNvPr id="14" name="Connettore diritto 13">
            <a:extLst>
              <a:ext uri="{FF2B5EF4-FFF2-40B4-BE49-F238E27FC236}">
                <a16:creationId xmlns:a16="http://schemas.microsoft.com/office/drawing/2014/main" id="{DE8D05ED-D0AF-4DFC-A2AF-5A2BE93E2593}"/>
              </a:ext>
            </a:extLst>
          </p:cNvPr>
          <p:cNvCxnSpPr/>
          <p:nvPr userDrawn="1"/>
        </p:nvCxnSpPr>
        <p:spPr>
          <a:xfrm>
            <a:off x="438436" y="972000"/>
            <a:ext cx="11520000" cy="0"/>
          </a:xfrm>
          <a:prstGeom prst="line">
            <a:avLst/>
          </a:prstGeom>
          <a:ln w="25400">
            <a:solidFill>
              <a:srgbClr val="388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27541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199361" y="6336354"/>
            <a:ext cx="2743200" cy="365125"/>
          </a:xfrm>
        </p:spPr>
        <p:txBody>
          <a:bodyPr/>
          <a:lstStyle/>
          <a:p>
            <a:fld id="{29623D12-76EB-4BB8-A75D-B99F307C191F}" type="slidenum">
              <a:rPr lang="it-IT" smtClean="0"/>
              <a:t>‹N›</a:t>
            </a:fld>
            <a:endParaRPr lang="it-IT"/>
          </a:p>
        </p:txBody>
      </p:sp>
      <p:cxnSp>
        <p:nvCxnSpPr>
          <p:cNvPr id="10" name="Connettore diritto 9">
            <a:extLst>
              <a:ext uri="{FF2B5EF4-FFF2-40B4-BE49-F238E27FC236}">
                <a16:creationId xmlns:a16="http://schemas.microsoft.com/office/drawing/2014/main" id="{2393A3FD-4B52-4FBD-B393-009D2335416E}"/>
              </a:ext>
            </a:extLst>
          </p:cNvPr>
          <p:cNvCxnSpPr/>
          <p:nvPr userDrawn="1"/>
        </p:nvCxnSpPr>
        <p:spPr>
          <a:xfrm>
            <a:off x="422561" y="6247118"/>
            <a:ext cx="11520000" cy="0"/>
          </a:xfrm>
          <a:prstGeom prst="line">
            <a:avLst/>
          </a:prstGeom>
          <a:ln w="28575">
            <a:solidFill>
              <a:srgbClr val="388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egnaposto piè di pagina 2">
            <a:extLst>
              <a:ext uri="{FF2B5EF4-FFF2-40B4-BE49-F238E27FC236}">
                <a16:creationId xmlns:a16="http://schemas.microsoft.com/office/drawing/2014/main" id="{60AE5991-ACFD-44B6-898E-2E059947EE44}"/>
              </a:ext>
            </a:extLst>
          </p:cNvPr>
          <p:cNvSpPr txBox="1">
            <a:spLocks/>
          </p:cNvSpPr>
          <p:nvPr userDrawn="1"/>
        </p:nvSpPr>
        <p:spPr>
          <a:xfrm>
            <a:off x="480000" y="6336354"/>
            <a:ext cx="11520000" cy="5216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Dipartimento Presidenza – Programmazione - Turismo</a:t>
            </a:r>
          </a:p>
          <a:p>
            <a:pPr>
              <a:defRPr/>
            </a:pPr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Servizio Autorità di Gestione Unica FESR - FSE</a:t>
            </a:r>
          </a:p>
          <a:p>
            <a:pPr>
              <a:defRPr/>
            </a:pPr>
            <a:endParaRPr lang="it-IT" sz="120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FD6D9B1-EB6C-4A2E-896A-68F6D2661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8720" y="1143878"/>
            <a:ext cx="11462561" cy="394710"/>
          </a:xfrm>
        </p:spPr>
        <p:txBody>
          <a:bodyPr anchor="b">
            <a:normAutofit/>
          </a:bodyPr>
          <a:lstStyle>
            <a:lvl1pPr algn="ctr">
              <a:defRPr sz="2800">
                <a:latin typeface="+mn-lt"/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EF44E54A-7608-4A71-895B-B7F2667DE8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0761" y="153146"/>
            <a:ext cx="11023600" cy="721020"/>
          </a:xfrm>
          <a:prstGeom prst="rect">
            <a:avLst/>
          </a:prstGeom>
        </p:spPr>
      </p:pic>
      <p:cxnSp>
        <p:nvCxnSpPr>
          <p:cNvPr id="14" name="Connettore diritto 13">
            <a:extLst>
              <a:ext uri="{FF2B5EF4-FFF2-40B4-BE49-F238E27FC236}">
                <a16:creationId xmlns:a16="http://schemas.microsoft.com/office/drawing/2014/main" id="{DE8D05ED-D0AF-4DFC-A2AF-5A2BE93E2593}"/>
              </a:ext>
            </a:extLst>
          </p:cNvPr>
          <p:cNvCxnSpPr/>
          <p:nvPr userDrawn="1"/>
        </p:nvCxnSpPr>
        <p:spPr>
          <a:xfrm>
            <a:off x="438436" y="972000"/>
            <a:ext cx="11520000" cy="0"/>
          </a:xfrm>
          <a:prstGeom prst="line">
            <a:avLst/>
          </a:prstGeom>
          <a:ln w="25400">
            <a:solidFill>
              <a:srgbClr val="388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41508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199361" y="6336354"/>
            <a:ext cx="2743200" cy="365125"/>
          </a:xfrm>
        </p:spPr>
        <p:txBody>
          <a:bodyPr/>
          <a:lstStyle/>
          <a:p>
            <a:fld id="{29623D12-76EB-4BB8-A75D-B99F307C191F}" type="slidenum">
              <a:rPr lang="it-IT" smtClean="0"/>
              <a:t>‹N›</a:t>
            </a:fld>
            <a:endParaRPr lang="it-IT"/>
          </a:p>
        </p:txBody>
      </p:sp>
      <p:cxnSp>
        <p:nvCxnSpPr>
          <p:cNvPr id="10" name="Connettore diritto 9">
            <a:extLst>
              <a:ext uri="{FF2B5EF4-FFF2-40B4-BE49-F238E27FC236}">
                <a16:creationId xmlns:a16="http://schemas.microsoft.com/office/drawing/2014/main" id="{2393A3FD-4B52-4FBD-B393-009D2335416E}"/>
              </a:ext>
            </a:extLst>
          </p:cNvPr>
          <p:cNvCxnSpPr/>
          <p:nvPr userDrawn="1"/>
        </p:nvCxnSpPr>
        <p:spPr>
          <a:xfrm>
            <a:off x="422561" y="6247118"/>
            <a:ext cx="11520000" cy="0"/>
          </a:xfrm>
          <a:prstGeom prst="line">
            <a:avLst/>
          </a:prstGeom>
          <a:ln w="28575">
            <a:solidFill>
              <a:srgbClr val="388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egnaposto piè di pagina 2">
            <a:extLst>
              <a:ext uri="{FF2B5EF4-FFF2-40B4-BE49-F238E27FC236}">
                <a16:creationId xmlns:a16="http://schemas.microsoft.com/office/drawing/2014/main" id="{60AE5991-ACFD-44B6-898E-2E059947EE44}"/>
              </a:ext>
            </a:extLst>
          </p:cNvPr>
          <p:cNvSpPr txBox="1">
            <a:spLocks/>
          </p:cNvSpPr>
          <p:nvPr userDrawn="1"/>
        </p:nvSpPr>
        <p:spPr>
          <a:xfrm>
            <a:off x="480000" y="6336354"/>
            <a:ext cx="11520000" cy="5216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Dipartimento Presidenza – Programmazione - Turismo</a:t>
            </a:r>
          </a:p>
          <a:p>
            <a:pPr>
              <a:defRPr/>
            </a:pPr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Servizio Autorità di Gestione Unica FESR - FSE</a:t>
            </a:r>
          </a:p>
          <a:p>
            <a:pPr>
              <a:defRPr/>
            </a:pPr>
            <a:endParaRPr lang="it-IT" sz="120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FD6D9B1-EB6C-4A2E-896A-68F6D2661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8720" y="1143878"/>
            <a:ext cx="11462561" cy="394710"/>
          </a:xfrm>
        </p:spPr>
        <p:txBody>
          <a:bodyPr anchor="b">
            <a:normAutofit/>
          </a:bodyPr>
          <a:lstStyle>
            <a:lvl1pPr algn="ctr">
              <a:defRPr sz="2800">
                <a:latin typeface="+mn-lt"/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EF44E54A-7608-4A71-895B-B7F2667DE8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0761" y="153146"/>
            <a:ext cx="11023600" cy="721020"/>
          </a:xfrm>
          <a:prstGeom prst="rect">
            <a:avLst/>
          </a:prstGeom>
        </p:spPr>
      </p:pic>
      <p:cxnSp>
        <p:nvCxnSpPr>
          <p:cNvPr id="14" name="Connettore diritto 13">
            <a:extLst>
              <a:ext uri="{FF2B5EF4-FFF2-40B4-BE49-F238E27FC236}">
                <a16:creationId xmlns:a16="http://schemas.microsoft.com/office/drawing/2014/main" id="{DE8D05ED-D0AF-4DFC-A2AF-5A2BE93E2593}"/>
              </a:ext>
            </a:extLst>
          </p:cNvPr>
          <p:cNvCxnSpPr/>
          <p:nvPr userDrawn="1"/>
        </p:nvCxnSpPr>
        <p:spPr>
          <a:xfrm>
            <a:off x="438436" y="972000"/>
            <a:ext cx="11520000" cy="0"/>
          </a:xfrm>
          <a:prstGeom prst="line">
            <a:avLst/>
          </a:prstGeom>
          <a:ln w="25400">
            <a:solidFill>
              <a:srgbClr val="388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72128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199361" y="6336354"/>
            <a:ext cx="2743200" cy="365125"/>
          </a:xfrm>
        </p:spPr>
        <p:txBody>
          <a:bodyPr/>
          <a:lstStyle/>
          <a:p>
            <a:fld id="{29623D12-76EB-4BB8-A75D-B99F307C191F}" type="slidenum">
              <a:rPr lang="it-IT" smtClean="0"/>
              <a:t>‹N›</a:t>
            </a:fld>
            <a:endParaRPr lang="it-IT"/>
          </a:p>
        </p:txBody>
      </p:sp>
      <p:cxnSp>
        <p:nvCxnSpPr>
          <p:cNvPr id="10" name="Connettore diritto 9">
            <a:extLst>
              <a:ext uri="{FF2B5EF4-FFF2-40B4-BE49-F238E27FC236}">
                <a16:creationId xmlns:a16="http://schemas.microsoft.com/office/drawing/2014/main" id="{2393A3FD-4B52-4FBD-B393-009D2335416E}"/>
              </a:ext>
            </a:extLst>
          </p:cNvPr>
          <p:cNvCxnSpPr/>
          <p:nvPr userDrawn="1"/>
        </p:nvCxnSpPr>
        <p:spPr>
          <a:xfrm>
            <a:off x="422561" y="6247118"/>
            <a:ext cx="11520000" cy="0"/>
          </a:xfrm>
          <a:prstGeom prst="line">
            <a:avLst/>
          </a:prstGeom>
          <a:ln w="28575">
            <a:solidFill>
              <a:srgbClr val="388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egnaposto piè di pagina 2">
            <a:extLst>
              <a:ext uri="{FF2B5EF4-FFF2-40B4-BE49-F238E27FC236}">
                <a16:creationId xmlns:a16="http://schemas.microsoft.com/office/drawing/2014/main" id="{60AE5991-ACFD-44B6-898E-2E059947EE44}"/>
              </a:ext>
            </a:extLst>
          </p:cNvPr>
          <p:cNvSpPr txBox="1">
            <a:spLocks/>
          </p:cNvSpPr>
          <p:nvPr userDrawn="1"/>
        </p:nvSpPr>
        <p:spPr>
          <a:xfrm>
            <a:off x="480000" y="6336354"/>
            <a:ext cx="11520000" cy="5216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Dipartimento Presidenza – Programmazione - Turismo</a:t>
            </a:r>
          </a:p>
          <a:p>
            <a:pPr>
              <a:defRPr/>
            </a:pPr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Servizio Autorità di Gestione Unica FESR - FSE</a:t>
            </a:r>
          </a:p>
          <a:p>
            <a:pPr>
              <a:defRPr/>
            </a:pPr>
            <a:endParaRPr lang="it-IT" sz="120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FD6D9B1-EB6C-4A2E-896A-68F6D2661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8720" y="1143878"/>
            <a:ext cx="11462561" cy="394710"/>
          </a:xfrm>
        </p:spPr>
        <p:txBody>
          <a:bodyPr anchor="b">
            <a:normAutofit/>
          </a:bodyPr>
          <a:lstStyle>
            <a:lvl1pPr algn="ctr">
              <a:defRPr sz="2800">
                <a:latin typeface="+mn-lt"/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EF44E54A-7608-4A71-895B-B7F2667DE8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0761" y="153146"/>
            <a:ext cx="11023600" cy="721020"/>
          </a:xfrm>
          <a:prstGeom prst="rect">
            <a:avLst/>
          </a:prstGeom>
        </p:spPr>
      </p:pic>
      <p:cxnSp>
        <p:nvCxnSpPr>
          <p:cNvPr id="14" name="Connettore diritto 13">
            <a:extLst>
              <a:ext uri="{FF2B5EF4-FFF2-40B4-BE49-F238E27FC236}">
                <a16:creationId xmlns:a16="http://schemas.microsoft.com/office/drawing/2014/main" id="{DE8D05ED-D0AF-4DFC-A2AF-5A2BE93E2593}"/>
              </a:ext>
            </a:extLst>
          </p:cNvPr>
          <p:cNvCxnSpPr/>
          <p:nvPr userDrawn="1"/>
        </p:nvCxnSpPr>
        <p:spPr>
          <a:xfrm>
            <a:off x="438436" y="972000"/>
            <a:ext cx="11520000" cy="0"/>
          </a:xfrm>
          <a:prstGeom prst="line">
            <a:avLst/>
          </a:prstGeom>
          <a:ln w="25400">
            <a:solidFill>
              <a:srgbClr val="388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72514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199361" y="6336354"/>
            <a:ext cx="2743200" cy="365125"/>
          </a:xfrm>
        </p:spPr>
        <p:txBody>
          <a:bodyPr/>
          <a:lstStyle/>
          <a:p>
            <a:fld id="{29623D12-76EB-4BB8-A75D-B99F307C191F}" type="slidenum">
              <a:rPr lang="it-IT" smtClean="0"/>
              <a:t>‹N›</a:t>
            </a:fld>
            <a:endParaRPr lang="it-IT"/>
          </a:p>
        </p:txBody>
      </p:sp>
      <p:cxnSp>
        <p:nvCxnSpPr>
          <p:cNvPr id="10" name="Connettore diritto 9">
            <a:extLst>
              <a:ext uri="{FF2B5EF4-FFF2-40B4-BE49-F238E27FC236}">
                <a16:creationId xmlns:a16="http://schemas.microsoft.com/office/drawing/2014/main" id="{2393A3FD-4B52-4FBD-B393-009D2335416E}"/>
              </a:ext>
            </a:extLst>
          </p:cNvPr>
          <p:cNvCxnSpPr/>
          <p:nvPr userDrawn="1"/>
        </p:nvCxnSpPr>
        <p:spPr>
          <a:xfrm>
            <a:off x="422561" y="6247118"/>
            <a:ext cx="11520000" cy="0"/>
          </a:xfrm>
          <a:prstGeom prst="line">
            <a:avLst/>
          </a:prstGeom>
          <a:ln w="28575">
            <a:solidFill>
              <a:srgbClr val="388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egnaposto piè di pagina 2">
            <a:extLst>
              <a:ext uri="{FF2B5EF4-FFF2-40B4-BE49-F238E27FC236}">
                <a16:creationId xmlns:a16="http://schemas.microsoft.com/office/drawing/2014/main" id="{60AE5991-ACFD-44B6-898E-2E059947EE44}"/>
              </a:ext>
            </a:extLst>
          </p:cNvPr>
          <p:cNvSpPr txBox="1">
            <a:spLocks/>
          </p:cNvSpPr>
          <p:nvPr userDrawn="1"/>
        </p:nvSpPr>
        <p:spPr>
          <a:xfrm>
            <a:off x="480000" y="6336354"/>
            <a:ext cx="11520000" cy="5216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Dipartimento Presidenza – Programmazione - Turismo</a:t>
            </a:r>
          </a:p>
          <a:p>
            <a:pPr>
              <a:defRPr/>
            </a:pPr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Servizio Autorità di Gestione Unica FESR - FSE</a:t>
            </a:r>
          </a:p>
          <a:p>
            <a:pPr>
              <a:defRPr/>
            </a:pPr>
            <a:endParaRPr lang="it-IT" sz="120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FD6D9B1-EB6C-4A2E-896A-68F6D2661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8720" y="1143878"/>
            <a:ext cx="11462561" cy="394710"/>
          </a:xfrm>
        </p:spPr>
        <p:txBody>
          <a:bodyPr anchor="b">
            <a:normAutofit/>
          </a:bodyPr>
          <a:lstStyle>
            <a:lvl1pPr algn="ctr">
              <a:defRPr sz="2800">
                <a:latin typeface="+mn-lt"/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EF44E54A-7608-4A71-895B-B7F2667DE8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0761" y="153146"/>
            <a:ext cx="11023600" cy="721020"/>
          </a:xfrm>
          <a:prstGeom prst="rect">
            <a:avLst/>
          </a:prstGeom>
        </p:spPr>
      </p:pic>
      <p:cxnSp>
        <p:nvCxnSpPr>
          <p:cNvPr id="14" name="Connettore diritto 13">
            <a:extLst>
              <a:ext uri="{FF2B5EF4-FFF2-40B4-BE49-F238E27FC236}">
                <a16:creationId xmlns:a16="http://schemas.microsoft.com/office/drawing/2014/main" id="{DE8D05ED-D0AF-4DFC-A2AF-5A2BE93E2593}"/>
              </a:ext>
            </a:extLst>
          </p:cNvPr>
          <p:cNvCxnSpPr/>
          <p:nvPr userDrawn="1"/>
        </p:nvCxnSpPr>
        <p:spPr>
          <a:xfrm>
            <a:off x="438436" y="972000"/>
            <a:ext cx="11520000" cy="0"/>
          </a:xfrm>
          <a:prstGeom prst="line">
            <a:avLst/>
          </a:prstGeom>
          <a:ln w="25400">
            <a:solidFill>
              <a:srgbClr val="388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3973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42DE1FC-A3CD-83AE-8A61-1E31CB56D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59D9C9F-5901-46B9-C43A-5532078A7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FE1A7C5-28AB-BA97-3924-A2AA25CAA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1381B39-4506-E5AB-785B-A616E0623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74165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66B33F-626E-A078-E26D-8AC1B0A03F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49583E2-99F9-CD98-A211-5CE7244A8D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395C95B-94DA-E7E3-7597-23075EB8B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0123A3-9DB7-1F40-4A1F-8B25E7821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73020E1-7F7B-CD9D-DBB7-A56C6E64D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01691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3AC47B-234C-C3E3-7FBE-D42FE4A92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BA4FD6-C384-079C-07F1-E90E09AAE0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24462A3-3BB7-26D9-E14B-09D2AA605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B36478A-98D6-E5D9-4B06-281EFFD83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2703F1F-BEF1-9B89-923B-CE0991067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0740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DE68E7-C97E-75EB-4E2A-999D0D907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90AE275-CBB0-CD24-9631-959877AA7B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C5685B8-2307-1A6E-1110-488606C8D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124F247-A1BB-78F2-27F9-A5A3045D0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A93082D-9B1C-25A1-D594-697FD872D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328097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603F22-B78B-07AF-8A6F-77B95DDB2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8E90BFB-F0F2-9849-FFBF-78263425A8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A59B606-1B49-6BFE-04E2-234C11441C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C1E09EE-B08C-6595-8A80-ED8CE3012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06D6881-9150-7C93-6EEB-872E1C709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0601B7D-9F87-FBAC-20D1-893335E70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08383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3AC36B-D387-8B93-3698-BBAC1724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DBB20CA-2A28-4652-9C03-E094C97F78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7D58C87-A78D-1D62-97B4-73DA388CAD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B812A70-A5F7-BEE5-E9C6-3EB5D9A712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A2610B3-E5C7-C607-93EA-43A1B3609A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14051FE1-790B-6627-AB09-4F2EC8BF9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DFB210D-C8A7-850F-BC70-98FE82F6F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65C8739D-0C6D-8210-7FD7-E4626BCCB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723552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A46E51-2306-EFC2-48F1-7F58EFB3C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E376162-B321-2B47-2BD2-4482DBC79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3922F55-8CB3-7823-4AAE-B17E5D289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5FFF049-DE2B-6BFC-66D9-AB773B3EA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87988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B6C9856C-FD9C-31A3-A5BC-EF66CB2F6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45659BF-EB8A-50CF-9676-E07507118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C06EEAA-F831-366F-0D8B-70E1890C7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722002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B9C22C-019E-7696-A671-5A86E10AA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88A311C-242A-A0B4-081F-5571FED986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7BD31A6-A835-EA2B-1688-36AA0EA181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FAEF784-B1CF-5A6B-95B5-1FADB5F73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683BBD4-9F1E-2551-400E-F0BADC13C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91B9BF6-B270-8067-1976-5AE88E261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161778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620CE6-A8A5-ADF7-867C-1C1AA5D8B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B5908F9-875E-9529-7496-08D67DF89A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102E0A9-F3E2-54BB-F451-BE2DF58079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AC16CBB-D832-773B-9EF4-D7982BA75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BABF3E2-57D4-A726-E1AB-056F37786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52BC3D1-00F1-6D4C-D7BE-366A6C842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24983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BB97EB-F211-5668-D0E4-65628D1EB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D59F13B-C6AA-32DE-D401-D45B0B0E62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6C15E49-B7B0-EC2A-6AC8-A6821BD0B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CF6F02C-2F9B-AEB8-886A-A7AA7BCFF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5A0C3D1-9BF7-5D53-7B6F-01867D7C6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7501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6BAFA4-12CA-4A9D-B6D1-B5A6E33D3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C06F0AF-F04D-4D15-965C-6FD39ECE1E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17F7BCB-ED89-4062-8DFE-4E52B64EB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BF81FA9-7A79-4C26-AC29-EE11B9C1C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433B45A-E4DF-4D37-A94F-3211D955B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34888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4D41F5C2-11BA-6563-3B71-4F9783A837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0FFDBCD-601C-1E13-FE37-ECD45103FD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48AC60F-F8F3-B1DC-9345-FD74B11B4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19544D-B376-33FF-A800-28EFFABAA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0C2518C-05A5-7EB3-1004-B5B0DDDE2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7219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21D82DE-007F-42E9-B159-B5767D9AA2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5B01D77-EC37-4B53-8374-152A2E109A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58988A1-BC8C-45D4-84E8-669D37181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477FEFC-656A-4048-B4CD-C8E706968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8428291-9597-464D-91DB-70AAE3390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1632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68271F-C8F2-4773-90DE-351A51872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18F0B48-C75B-4FE4-8A91-6DB4BDA625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351A4A1-4FD6-478A-B1E4-4AAC256754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D54087F-4C03-43CE-858A-72C2479AC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C589C09-46B4-4099-95AE-77142DA40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A27D7CD-7EAC-4824-A6D2-FE46F0304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0783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98B959-7AFE-4ABB-AAAA-4E61ACA7F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999121D-F2A6-468E-8F15-A9E908F912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87417CB-01D2-4E28-998F-D5ACBFBDAF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59950D3-1929-4AFB-9769-A5D962118D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16BAAEB-2F37-4A83-89FC-1FEDAD9DD7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8675575-7865-4893-A19A-78A7D3986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057548C-8476-4774-A931-981028120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60129D4-1E93-4697-849B-BC6A99237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1652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E68876-D327-4064-BBDD-F3E15B7EE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0B744A9-F375-4D36-8532-9B0952ADC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D2F6E61-8A48-4B7A-9C86-1EB130D03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A176FC1-67AA-4975-BFCF-0D1D7054F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0224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215E8C1-872E-43FE-BCBA-A3E2570EC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24717DE-23DB-4F45-A491-7E9A966F8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32B19D4-142B-4EB1-AA1D-583EB2606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5818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74AE70-B58F-42A2-8E20-D55BD48DC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9FE9F1E-D7AE-48A9-A535-3EF1C78A2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4B7F8CE-5CD4-4172-9B93-DDD65F13FD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77F3B7A-55B0-4706-868B-E02227BC2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414B36D-D30A-4885-86A5-C2CD50EE2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4D62BCE-C22B-4AC7-B246-C061165A4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5165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DD48352-1BBB-48CA-A5E7-4E907EB99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647D595-359E-4B97-8DC7-424364B2E3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594B39B-84A2-4947-9BEE-FD4772BBB2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BFF83-22B1-43B3-8300-023F81A372F4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AEBEB8A-FCD4-4E70-967A-AFCC93ADBE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E463741-3F88-46BA-9578-63C45F0903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7726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A0E9B8E4-295F-4FE1-3CA3-776B8804E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908CFA0-2B20-F582-7826-FFEBC8F849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5CC96DC-1C8E-CD0F-09D4-81DB18AF77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2B338-49B6-4817-9E1B-9E1FC870FB61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F9FBEF5-3D2B-BA5D-DF6B-4606B11D49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0D4AE5A-57E7-0798-D4FE-00E18E6C2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8063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ottotitolo 2">
            <a:extLst>
              <a:ext uri="{FF2B5EF4-FFF2-40B4-BE49-F238E27FC236}">
                <a16:creationId xmlns:a16="http://schemas.microsoft.com/office/drawing/2014/main" id="{204DB7D3-E81F-4EA1-9276-6E044886A43F}"/>
              </a:ext>
            </a:extLst>
          </p:cNvPr>
          <p:cNvSpPr txBox="1">
            <a:spLocks/>
          </p:cNvSpPr>
          <p:nvPr/>
        </p:nvSpPr>
        <p:spPr>
          <a:xfrm>
            <a:off x="1457924" y="3293230"/>
            <a:ext cx="9606986" cy="2193651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it-IT" sz="3800" b="1" cap="al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Comitato di sorveglianza unico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it-IT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Pescara, 2 dicembre 2025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it-IT" sz="2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Sala consiliare del Comune di Pescara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it-IT" sz="2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Piazza Italia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it-IT" sz="4200" b="1" cap="small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Schermata 2022-09-08 alle 10.19.18.png" descr="Schermata 2022-09-08 alle 10.19.18.png">
            <a:extLst>
              <a:ext uri="{FF2B5EF4-FFF2-40B4-BE49-F238E27FC236}">
                <a16:creationId xmlns:a16="http://schemas.microsoft.com/office/drawing/2014/main" id="{D60F44FB-1ED2-6412-2C01-B59681097A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1417" y="5891632"/>
            <a:ext cx="3600000" cy="253745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Rettangolo 4">
            <a:extLst>
              <a:ext uri="{FF2B5EF4-FFF2-40B4-BE49-F238E27FC236}">
                <a16:creationId xmlns:a16="http://schemas.microsoft.com/office/drawing/2014/main" id="{F89647FF-99C9-7CAD-209B-BF01EF774B01}"/>
              </a:ext>
            </a:extLst>
          </p:cNvPr>
          <p:cNvSpPr/>
          <p:nvPr/>
        </p:nvSpPr>
        <p:spPr>
          <a:xfrm>
            <a:off x="2153744" y="712623"/>
            <a:ext cx="83124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PROGRAMMAZIONE </a:t>
            </a:r>
            <a:r>
              <a:rPr lang="it-IT" sz="3600" b="1" cap="none" spc="0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FESR</a:t>
            </a:r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3600" b="1" cap="none" spc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FSE+ </a:t>
            </a:r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2021-2027</a:t>
            </a:r>
          </a:p>
        </p:txBody>
      </p:sp>
    </p:spTree>
    <p:extLst>
      <p:ext uri="{BB962C8B-B14F-4D97-AF65-F5344CB8AC3E}">
        <p14:creationId xmlns:p14="http://schemas.microsoft.com/office/powerpoint/2010/main" val="29168144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42A02A22-FB46-2F83-3164-CE81DECF75C7}"/>
              </a:ext>
            </a:extLst>
          </p:cNvPr>
          <p:cNvSpPr txBox="1"/>
          <p:nvPr/>
        </p:nvSpPr>
        <p:spPr>
          <a:xfrm>
            <a:off x="3046071" y="2905780"/>
            <a:ext cx="60998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32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Grazie per l’attenzione!</a:t>
            </a:r>
          </a:p>
        </p:txBody>
      </p:sp>
    </p:spTree>
    <p:extLst>
      <p:ext uri="{BB962C8B-B14F-4D97-AF65-F5344CB8AC3E}">
        <p14:creationId xmlns:p14="http://schemas.microsoft.com/office/powerpoint/2010/main" val="1301568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30F014-004E-6780-D1DA-599F9E72A8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ottotitolo 2">
            <a:extLst>
              <a:ext uri="{FF2B5EF4-FFF2-40B4-BE49-F238E27FC236}">
                <a16:creationId xmlns:a16="http://schemas.microsoft.com/office/drawing/2014/main" id="{2FD69362-181A-B2CB-B71E-1B2C15D77DEA}"/>
              </a:ext>
            </a:extLst>
          </p:cNvPr>
          <p:cNvSpPr txBox="1">
            <a:spLocks/>
          </p:cNvSpPr>
          <p:nvPr/>
        </p:nvSpPr>
        <p:spPr>
          <a:xfrm>
            <a:off x="451262" y="3179015"/>
            <a:ext cx="10800000" cy="1155338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60475" marR="71120" indent="0" algn="ctr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buNone/>
              <a:tabLst>
                <a:tab pos="343535" algn="l"/>
              </a:tabLst>
            </a:pPr>
            <a:r>
              <a:rPr lang="it-IT" sz="2600" b="1" dirty="0">
                <a:solidFill>
                  <a:srgbClr val="002060"/>
                </a:solidFill>
              </a:rPr>
              <a:t>Punto 8 </a:t>
            </a:r>
            <a:r>
              <a:rPr lang="it-IT" sz="2600" b="1" dirty="0" err="1">
                <a:solidFill>
                  <a:srgbClr val="002060"/>
                </a:solidFill>
              </a:rPr>
              <a:t>OdG</a:t>
            </a:r>
            <a:endParaRPr lang="it-IT" sz="2600" b="1" dirty="0">
              <a:solidFill>
                <a:srgbClr val="002060"/>
              </a:solidFill>
            </a:endParaRPr>
          </a:p>
          <a:p>
            <a:pPr marL="1260475" marR="71120" indent="0" algn="ctr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buNone/>
              <a:tabLst>
                <a:tab pos="343535" algn="l"/>
              </a:tabLst>
            </a:pPr>
            <a:endParaRPr lang="it-IT" sz="2400" b="1" dirty="0">
              <a:solidFill>
                <a:srgbClr val="002060"/>
              </a:solidFill>
            </a:endParaRPr>
          </a:p>
          <a:p>
            <a:pPr marL="1260475" marR="71120" indent="0" algn="ctr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buNone/>
              <a:tabLst>
                <a:tab pos="343535" algn="l"/>
              </a:tabLst>
            </a:pPr>
            <a:r>
              <a:rPr lang="it-IT" sz="2200" b="1" dirty="0">
                <a:solidFill>
                  <a:srgbClr val="002060"/>
                </a:solidFill>
              </a:rPr>
              <a:t>Coordinamento Programma con altri fondi/Programmi</a:t>
            </a:r>
            <a:endParaRPr lang="it-IT" sz="2200" b="1" i="1" dirty="0">
              <a:solidFill>
                <a:srgbClr val="002060"/>
              </a:solidFill>
            </a:endParaRP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668862B1-F128-4AC3-1B54-D5B1EE7840B4}"/>
              </a:ext>
            </a:extLst>
          </p:cNvPr>
          <p:cNvSpPr txBox="1"/>
          <p:nvPr/>
        </p:nvSpPr>
        <p:spPr>
          <a:xfrm>
            <a:off x="3965697" y="2185098"/>
            <a:ext cx="4660887" cy="33855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1600" b="0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FillTx/>
                <a:latin typeface="Montserrat SemiBold" panose="00000700000000000000" pitchFamily="2" charset="0"/>
                <a:sym typeface="Helvetica"/>
              </a:rPr>
              <a:t>Comitato di sorveglianza Unico – </a:t>
            </a:r>
            <a:r>
              <a:rPr lang="it-IT" sz="1600" dirty="0">
                <a:solidFill>
                  <a:schemeClr val="accent6">
                    <a:lumMod val="50000"/>
                  </a:schemeClr>
                </a:solidFill>
                <a:latin typeface="Montserrat SemiBold" panose="00000700000000000000" pitchFamily="2" charset="0"/>
              </a:rPr>
              <a:t>02.12.2025</a:t>
            </a:r>
            <a:endParaRPr kumimoji="0" lang="it-IT" sz="1600" b="0" i="0" u="none" strike="noStrike" cap="none" spc="0" normalizeH="0" baseline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FillTx/>
              <a:latin typeface="Montserrat SemiBold" panose="00000700000000000000" pitchFamily="2" charset="0"/>
              <a:sym typeface="Helvetica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CB65C227-16F2-EE94-2375-186B245E653A}"/>
              </a:ext>
            </a:extLst>
          </p:cNvPr>
          <p:cNvSpPr/>
          <p:nvPr/>
        </p:nvSpPr>
        <p:spPr>
          <a:xfrm>
            <a:off x="2153744" y="712623"/>
            <a:ext cx="83124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PROGRAMMAZIONE </a:t>
            </a:r>
            <a:r>
              <a:rPr lang="it-IT" sz="3600" b="1" cap="none" spc="0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FESR</a:t>
            </a:r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3600" b="1" cap="none" spc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FSE+ </a:t>
            </a:r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2021-2027</a:t>
            </a:r>
          </a:p>
        </p:txBody>
      </p:sp>
    </p:spTree>
    <p:extLst>
      <p:ext uri="{BB962C8B-B14F-4D97-AF65-F5344CB8AC3E}">
        <p14:creationId xmlns:p14="http://schemas.microsoft.com/office/powerpoint/2010/main" val="2995946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A70C99C-57D7-44CF-4154-00284C444B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4000" y="1122364"/>
            <a:ext cx="8596921" cy="940613"/>
          </a:xfrm>
        </p:spPr>
        <p:txBody>
          <a:bodyPr>
            <a:normAutofit/>
          </a:bodyPr>
          <a:lstStyle/>
          <a:p>
            <a:r>
              <a:rPr lang="it-IT" sz="2800" b="1" dirty="0"/>
              <a:t>La programmazione strategica unitaria della Regione Abruzzo per un forte coordinamento tra i programmi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6DE059B-327C-2046-5BA5-71AE0DF827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37317" y="3188492"/>
            <a:ext cx="7828156" cy="2691099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70000" lnSpcReduction="20000"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dirty="0"/>
              <a:t>Cabina di Pilotaggio (ex DGR 147/2021 del 15.03.2021 di presa d’atto di operatività della Cabina di Pilotaggio già sperimentata per l’elaborazione dei documenti PNRR e REACT-EU)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dirty="0"/>
              <a:t>Segreteria tecnica della Cabina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dirty="0"/>
              <a:t>Rete tra gli uffici PNRR regionali</a:t>
            </a:r>
          </a:p>
          <a:p>
            <a:pPr algn="just"/>
            <a:r>
              <a:rPr lang="it-IT" sz="2300" i="1" dirty="0"/>
              <a:t>L’Autorità di Gestione Unica FESR FSE+ partecipa ai tavoli tecnici di coordinamento nazionali, quali quelli coordinati dal Dipartimento per le Politiche di Coesione e per il Sud (comitati e sottocomitati), dalla Direzione Generale delle Politiche Attive del Lavoro – Coordinamento FSE.</a:t>
            </a:r>
          </a:p>
          <a:p>
            <a:pPr algn="just"/>
            <a:r>
              <a:rPr lang="it-IT" sz="2300" i="1" dirty="0"/>
              <a:t>L’Autorità di Gestione partecipa inoltre ai tavoli di lavoro Tecnostruttura o altri definiti in sede di Conferenza Stato Regioni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it-IT" dirty="0"/>
          </a:p>
        </p:txBody>
      </p:sp>
      <p:sp>
        <p:nvSpPr>
          <p:cNvPr id="4" name="Freccia a gallone 3">
            <a:extLst>
              <a:ext uri="{FF2B5EF4-FFF2-40B4-BE49-F238E27FC236}">
                <a16:creationId xmlns:a16="http://schemas.microsoft.com/office/drawing/2014/main" id="{B32147EB-B1FA-F1D1-6A91-0EAB35CFEBC0}"/>
              </a:ext>
            </a:extLst>
          </p:cNvPr>
          <p:cNvSpPr/>
          <p:nvPr/>
        </p:nvSpPr>
        <p:spPr>
          <a:xfrm rot="5400000">
            <a:off x="5850674" y="1541503"/>
            <a:ext cx="490653" cy="2168466"/>
          </a:xfrm>
          <a:prstGeom prst="chevr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4066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3CCB3D-DE49-B366-E4DD-19750D0F74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05540" y="1143878"/>
            <a:ext cx="8596921" cy="785283"/>
          </a:xfrm>
        </p:spPr>
        <p:txBody>
          <a:bodyPr>
            <a:noAutofit/>
          </a:bodyPr>
          <a:lstStyle/>
          <a:p>
            <a:pPr algn="just"/>
            <a:r>
              <a:rPr lang="it-IT" sz="2400" b="1" i="1" dirty="0"/>
              <a:t>a. Coordinamento del PR Abruzzo FESR con Programmi nazionali, focus sulla priorità IV Mobilità urbana sostenibile (OS 2.8)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828BCE79-18EB-B6FE-F081-EB396D0988AB}"/>
              </a:ext>
            </a:extLst>
          </p:cNvPr>
          <p:cNvSpPr txBox="1"/>
          <p:nvPr/>
        </p:nvSpPr>
        <p:spPr>
          <a:xfrm>
            <a:off x="6118302" y="2274838"/>
            <a:ext cx="4049826" cy="4001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dirty="0"/>
              <a:t>Azione 2.8.1 Acquisto di mezzi pubblici di  trasporto</a:t>
            </a:r>
          </a:p>
          <a:p>
            <a:pPr algn="just"/>
            <a:endParaRPr lang="it-IT" dirty="0"/>
          </a:p>
          <a:p>
            <a:pPr algn="just"/>
            <a:r>
              <a:rPr lang="it-IT" dirty="0"/>
              <a:t>L’intervento è complementare a ulteriori interventi di rinnovo del materiale rotabile su gomma a valere:</a:t>
            </a:r>
          </a:p>
          <a:p>
            <a:pPr algn="just"/>
            <a:endParaRPr lang="it-IT" dirty="0"/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t-IT" dirty="0"/>
              <a:t>sul Piano Nazionale Complementare;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t-IT" dirty="0"/>
              <a:t>sul Piano Strategico Nazionale della mobilità sostenibile</a:t>
            </a:r>
          </a:p>
          <a:p>
            <a:endParaRPr lang="it-IT" dirty="0"/>
          </a:p>
          <a:p>
            <a:endParaRPr lang="it-IT" i="1" dirty="0"/>
          </a:p>
          <a:p>
            <a:endParaRPr lang="it-IT" i="1" dirty="0"/>
          </a:p>
        </p:txBody>
      </p:sp>
      <p:sp>
        <p:nvSpPr>
          <p:cNvPr id="15" name="Freeform 22">
            <a:extLst>
              <a:ext uri="{FF2B5EF4-FFF2-40B4-BE49-F238E27FC236}">
                <a16:creationId xmlns:a16="http://schemas.microsoft.com/office/drawing/2014/main" id="{1D1F8DDF-CE60-4683-A67D-097D9D5431C8}"/>
              </a:ext>
            </a:extLst>
          </p:cNvPr>
          <p:cNvSpPr>
            <a:spLocks/>
          </p:cNvSpPr>
          <p:nvPr/>
        </p:nvSpPr>
        <p:spPr bwMode="auto">
          <a:xfrm>
            <a:off x="5235104" y="2386351"/>
            <a:ext cx="231960" cy="3023487"/>
          </a:xfrm>
          <a:custGeom>
            <a:avLst/>
            <a:gdLst>
              <a:gd name="T0" fmla="+- 0 5851 5578"/>
              <a:gd name="T1" fmla="*/ T0 w 274"/>
              <a:gd name="T2" fmla="+- 0 3424 -159"/>
              <a:gd name="T3" fmla="*/ 3424 h 3583"/>
              <a:gd name="T4" fmla="+- 0 5833 5578"/>
              <a:gd name="T5" fmla="*/ T4 w 274"/>
              <a:gd name="T6" fmla="+- 0 3423 -159"/>
              <a:gd name="T7" fmla="*/ 3423 h 3583"/>
              <a:gd name="T8" fmla="+- 0 5816 5578"/>
              <a:gd name="T9" fmla="*/ T8 w 274"/>
              <a:gd name="T10" fmla="+- 0 3423 -159"/>
              <a:gd name="T11" fmla="*/ 3423 h 3583"/>
              <a:gd name="T12" fmla="+- 0 5755 5578"/>
              <a:gd name="T13" fmla="*/ T12 w 274"/>
              <a:gd name="T14" fmla="+- 0 3417 -159"/>
              <a:gd name="T15" fmla="*/ 3417 h 3583"/>
              <a:gd name="T16" fmla="+- 0 5715 5578"/>
              <a:gd name="T17" fmla="*/ T16 w 274"/>
              <a:gd name="T18" fmla="+- 0 3405 -159"/>
              <a:gd name="T19" fmla="*/ 3405 h 3583"/>
              <a:gd name="T20" fmla="+- 0 5715 5578"/>
              <a:gd name="T21" fmla="*/ T20 w 274"/>
              <a:gd name="T22" fmla="+- 0 3401 -159"/>
              <a:gd name="T23" fmla="*/ 3401 h 3583"/>
              <a:gd name="T24" fmla="+- 0 5715 5578"/>
              <a:gd name="T25" fmla="*/ T24 w 274"/>
              <a:gd name="T26" fmla="+- 0 1655 -159"/>
              <a:gd name="T27" fmla="*/ 1655 h 3583"/>
              <a:gd name="T28" fmla="+- 0 5715 5578"/>
              <a:gd name="T29" fmla="*/ T28 w 274"/>
              <a:gd name="T30" fmla="+- 0 1651 -159"/>
              <a:gd name="T31" fmla="*/ 1651 h 3583"/>
              <a:gd name="T32" fmla="+- 0 5708 5578"/>
              <a:gd name="T33" fmla="*/ T32 w 274"/>
              <a:gd name="T34" fmla="+- 0 1647 -159"/>
              <a:gd name="T35" fmla="*/ 1647 h 3583"/>
              <a:gd name="T36" fmla="+- 0 5647 5578"/>
              <a:gd name="T37" fmla="*/ T36 w 274"/>
              <a:gd name="T38" fmla="+- 0 1635 -159"/>
              <a:gd name="T39" fmla="*/ 1635 h 3583"/>
              <a:gd name="T40" fmla="+- 0 5578 5578"/>
              <a:gd name="T41" fmla="*/ T40 w 274"/>
              <a:gd name="T42" fmla="+- 0 1632 -159"/>
              <a:gd name="T43" fmla="*/ 1632 h 3583"/>
              <a:gd name="T44" fmla="+- 0 5647 5578"/>
              <a:gd name="T45" fmla="*/ T44 w 274"/>
              <a:gd name="T46" fmla="+- 0 1629 -159"/>
              <a:gd name="T47" fmla="*/ 1629 h 3583"/>
              <a:gd name="T48" fmla="+- 0 5708 5578"/>
              <a:gd name="T49" fmla="*/ T48 w 274"/>
              <a:gd name="T50" fmla="+- 0 1617 -159"/>
              <a:gd name="T51" fmla="*/ 1617 h 3583"/>
              <a:gd name="T52" fmla="+- 0 5715 5578"/>
              <a:gd name="T53" fmla="*/ T52 w 274"/>
              <a:gd name="T54" fmla="+- 0 1613 -159"/>
              <a:gd name="T55" fmla="*/ 1613 h 3583"/>
              <a:gd name="T56" fmla="+- 0 5715 5578"/>
              <a:gd name="T57" fmla="*/ T56 w 274"/>
              <a:gd name="T58" fmla="+- 0 1609 -159"/>
              <a:gd name="T59" fmla="*/ 1609 h 3583"/>
              <a:gd name="T60" fmla="+- 0 5715 5578"/>
              <a:gd name="T61" fmla="*/ T60 w 274"/>
              <a:gd name="T62" fmla="+- 0 -137 -159"/>
              <a:gd name="T63" fmla="*/ -137 h 3583"/>
              <a:gd name="T64" fmla="+- 0 5715 5578"/>
              <a:gd name="T65" fmla="*/ T64 w 274"/>
              <a:gd name="T66" fmla="+- 0 -141 -159"/>
              <a:gd name="T67" fmla="*/ -141 h 3583"/>
              <a:gd name="T68" fmla="+- 0 5721 5578"/>
              <a:gd name="T69" fmla="*/ T68 w 274"/>
              <a:gd name="T70" fmla="+- 0 -145 -159"/>
              <a:gd name="T71" fmla="*/ -145 h 3583"/>
              <a:gd name="T72" fmla="+- 0 5783 5578"/>
              <a:gd name="T73" fmla="*/ T72 w 274"/>
              <a:gd name="T74" fmla="+- 0 -157 -159"/>
              <a:gd name="T75" fmla="*/ -157 h 3583"/>
              <a:gd name="T76" fmla="+- 0 5833 5578"/>
              <a:gd name="T77" fmla="*/ T76 w 274"/>
              <a:gd name="T78" fmla="+- 0 -159 -159"/>
              <a:gd name="T79" fmla="*/ -159 h 3583"/>
              <a:gd name="T80" fmla="+- 0 5851 5578"/>
              <a:gd name="T81" fmla="*/ T80 w 274"/>
              <a:gd name="T82" fmla="+- 0 -159 -159"/>
              <a:gd name="T83" fmla="*/ -159 h 3583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  <a:cxn ang="0">
                <a:pos x="T21" y="T23"/>
              </a:cxn>
              <a:cxn ang="0">
                <a:pos x="T25" y="T27"/>
              </a:cxn>
              <a:cxn ang="0">
                <a:pos x="T29" y="T31"/>
              </a:cxn>
              <a:cxn ang="0">
                <a:pos x="T33" y="T35"/>
              </a:cxn>
              <a:cxn ang="0">
                <a:pos x="T37" y="T39"/>
              </a:cxn>
              <a:cxn ang="0">
                <a:pos x="T41" y="T43"/>
              </a:cxn>
              <a:cxn ang="0">
                <a:pos x="T45" y="T47"/>
              </a:cxn>
              <a:cxn ang="0">
                <a:pos x="T49" y="T51"/>
              </a:cxn>
              <a:cxn ang="0">
                <a:pos x="T53" y="T55"/>
              </a:cxn>
              <a:cxn ang="0">
                <a:pos x="T57" y="T59"/>
              </a:cxn>
              <a:cxn ang="0">
                <a:pos x="T61" y="T63"/>
              </a:cxn>
              <a:cxn ang="0">
                <a:pos x="T65" y="T67"/>
              </a:cxn>
              <a:cxn ang="0">
                <a:pos x="T69" y="T71"/>
              </a:cxn>
              <a:cxn ang="0">
                <a:pos x="T73" y="T75"/>
              </a:cxn>
              <a:cxn ang="0">
                <a:pos x="T77" y="T79"/>
              </a:cxn>
              <a:cxn ang="0">
                <a:pos x="T81" y="T83"/>
              </a:cxn>
            </a:cxnLst>
            <a:rect l="0" t="0" r="r" b="b"/>
            <a:pathLst>
              <a:path w="274" h="3583">
                <a:moveTo>
                  <a:pt x="273" y="3583"/>
                </a:moveTo>
                <a:lnTo>
                  <a:pt x="255" y="3582"/>
                </a:lnTo>
                <a:lnTo>
                  <a:pt x="238" y="3582"/>
                </a:lnTo>
                <a:lnTo>
                  <a:pt x="177" y="3576"/>
                </a:lnTo>
                <a:lnTo>
                  <a:pt x="137" y="3564"/>
                </a:lnTo>
                <a:lnTo>
                  <a:pt x="137" y="3560"/>
                </a:lnTo>
                <a:lnTo>
                  <a:pt x="137" y="1814"/>
                </a:lnTo>
                <a:lnTo>
                  <a:pt x="137" y="1810"/>
                </a:lnTo>
                <a:lnTo>
                  <a:pt x="130" y="1806"/>
                </a:lnTo>
                <a:lnTo>
                  <a:pt x="69" y="1794"/>
                </a:lnTo>
                <a:lnTo>
                  <a:pt x="0" y="1791"/>
                </a:lnTo>
                <a:lnTo>
                  <a:pt x="69" y="1788"/>
                </a:lnTo>
                <a:lnTo>
                  <a:pt x="130" y="1776"/>
                </a:lnTo>
                <a:lnTo>
                  <a:pt x="137" y="1772"/>
                </a:lnTo>
                <a:lnTo>
                  <a:pt x="137" y="1768"/>
                </a:lnTo>
                <a:lnTo>
                  <a:pt x="137" y="22"/>
                </a:lnTo>
                <a:lnTo>
                  <a:pt x="137" y="18"/>
                </a:lnTo>
                <a:lnTo>
                  <a:pt x="143" y="14"/>
                </a:lnTo>
                <a:lnTo>
                  <a:pt x="205" y="2"/>
                </a:lnTo>
                <a:lnTo>
                  <a:pt x="255" y="0"/>
                </a:lnTo>
                <a:lnTo>
                  <a:pt x="273" y="0"/>
                </a:lnTo>
              </a:path>
            </a:pathLst>
          </a:custGeom>
          <a:noFill/>
          <a:ln w="31679">
            <a:solidFill>
              <a:srgbClr val="4371C3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it-IT"/>
          </a:p>
        </p:txBody>
      </p:sp>
      <p:sp>
        <p:nvSpPr>
          <p:cNvPr id="18" name="Rettangolo con angoli arrotondati 17">
            <a:extLst>
              <a:ext uri="{FF2B5EF4-FFF2-40B4-BE49-F238E27FC236}">
                <a16:creationId xmlns:a16="http://schemas.microsoft.com/office/drawing/2014/main" id="{96C98A98-DBB3-D6C4-B0AE-B4C972491779}"/>
              </a:ext>
            </a:extLst>
          </p:cNvPr>
          <p:cNvSpPr/>
          <p:nvPr/>
        </p:nvSpPr>
        <p:spPr>
          <a:xfrm>
            <a:off x="2179707" y="3418012"/>
            <a:ext cx="2845776" cy="96016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t-IT" dirty="0">
                <a:solidFill>
                  <a:schemeClr val="tx1"/>
                </a:solidFill>
              </a:rPr>
              <a:t>Priorità IV del PR Abruzzo FESR</a:t>
            </a:r>
          </a:p>
        </p:txBody>
      </p:sp>
    </p:spTree>
    <p:extLst>
      <p:ext uri="{BB962C8B-B14F-4D97-AF65-F5344CB8AC3E}">
        <p14:creationId xmlns:p14="http://schemas.microsoft.com/office/powerpoint/2010/main" val="1446975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A42B2F-B6FB-3D07-B242-002822CD2C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CB7665-B451-00C8-D57D-22A6C6C81C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05540" y="1143878"/>
            <a:ext cx="8596921" cy="785283"/>
          </a:xfrm>
        </p:spPr>
        <p:txBody>
          <a:bodyPr>
            <a:noAutofit/>
          </a:bodyPr>
          <a:lstStyle/>
          <a:p>
            <a:pPr algn="just"/>
            <a:r>
              <a:rPr lang="it-IT" sz="2400" b="1" i="1" dirty="0"/>
              <a:t>b. Coordinamento del PR Abruzzo FESR con PNRR, focus sulla priorità IV Mobilità urbana sostenibile (OS 2.8)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2B8A9685-D0FF-5EDD-94CE-D6858C2ED190}"/>
              </a:ext>
            </a:extLst>
          </p:cNvPr>
          <p:cNvSpPr txBox="1"/>
          <p:nvPr/>
        </p:nvSpPr>
        <p:spPr>
          <a:xfrm>
            <a:off x="6118302" y="2274838"/>
            <a:ext cx="4497882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it-IT" dirty="0"/>
          </a:p>
          <a:p>
            <a:pPr algn="just"/>
            <a:r>
              <a:rPr lang="it-IT" dirty="0"/>
              <a:t>Azione 2.8.2 Potenziamento dei servizi digitali nel trasporto pubblico locale (Sistema di bigliettazione elettronica e installazione di sistemi ITS) </a:t>
            </a:r>
          </a:p>
          <a:p>
            <a:pPr algn="just"/>
            <a:endParaRPr lang="it-IT" dirty="0"/>
          </a:p>
          <a:p>
            <a:pPr algn="just"/>
            <a:r>
              <a:rPr lang="it-IT" dirty="0"/>
              <a:t>L’intervento è complementare al progetto a valere sui fondi PNRR denominato </a:t>
            </a:r>
            <a:r>
              <a:rPr lang="it-IT" i="1" dirty="0"/>
              <a:t>MAAS4ABRUZZO</a:t>
            </a:r>
            <a:endParaRPr lang="it-IT" dirty="0"/>
          </a:p>
          <a:p>
            <a:endParaRPr lang="it-IT" i="1" dirty="0"/>
          </a:p>
          <a:p>
            <a:endParaRPr lang="it-IT" i="1" dirty="0"/>
          </a:p>
        </p:txBody>
      </p:sp>
      <p:sp>
        <p:nvSpPr>
          <p:cNvPr id="15" name="Freeform 22">
            <a:extLst>
              <a:ext uri="{FF2B5EF4-FFF2-40B4-BE49-F238E27FC236}">
                <a16:creationId xmlns:a16="http://schemas.microsoft.com/office/drawing/2014/main" id="{6427F59A-B6B1-112C-2A21-20D8CB7E86A6}"/>
              </a:ext>
            </a:extLst>
          </p:cNvPr>
          <p:cNvSpPr>
            <a:spLocks/>
          </p:cNvSpPr>
          <p:nvPr/>
        </p:nvSpPr>
        <p:spPr bwMode="auto">
          <a:xfrm>
            <a:off x="5235104" y="2386351"/>
            <a:ext cx="231960" cy="3023487"/>
          </a:xfrm>
          <a:custGeom>
            <a:avLst/>
            <a:gdLst>
              <a:gd name="T0" fmla="+- 0 5851 5578"/>
              <a:gd name="T1" fmla="*/ T0 w 274"/>
              <a:gd name="T2" fmla="+- 0 3424 -159"/>
              <a:gd name="T3" fmla="*/ 3424 h 3583"/>
              <a:gd name="T4" fmla="+- 0 5833 5578"/>
              <a:gd name="T5" fmla="*/ T4 w 274"/>
              <a:gd name="T6" fmla="+- 0 3423 -159"/>
              <a:gd name="T7" fmla="*/ 3423 h 3583"/>
              <a:gd name="T8" fmla="+- 0 5816 5578"/>
              <a:gd name="T9" fmla="*/ T8 w 274"/>
              <a:gd name="T10" fmla="+- 0 3423 -159"/>
              <a:gd name="T11" fmla="*/ 3423 h 3583"/>
              <a:gd name="T12" fmla="+- 0 5755 5578"/>
              <a:gd name="T13" fmla="*/ T12 w 274"/>
              <a:gd name="T14" fmla="+- 0 3417 -159"/>
              <a:gd name="T15" fmla="*/ 3417 h 3583"/>
              <a:gd name="T16" fmla="+- 0 5715 5578"/>
              <a:gd name="T17" fmla="*/ T16 w 274"/>
              <a:gd name="T18" fmla="+- 0 3405 -159"/>
              <a:gd name="T19" fmla="*/ 3405 h 3583"/>
              <a:gd name="T20" fmla="+- 0 5715 5578"/>
              <a:gd name="T21" fmla="*/ T20 w 274"/>
              <a:gd name="T22" fmla="+- 0 3401 -159"/>
              <a:gd name="T23" fmla="*/ 3401 h 3583"/>
              <a:gd name="T24" fmla="+- 0 5715 5578"/>
              <a:gd name="T25" fmla="*/ T24 w 274"/>
              <a:gd name="T26" fmla="+- 0 1655 -159"/>
              <a:gd name="T27" fmla="*/ 1655 h 3583"/>
              <a:gd name="T28" fmla="+- 0 5715 5578"/>
              <a:gd name="T29" fmla="*/ T28 w 274"/>
              <a:gd name="T30" fmla="+- 0 1651 -159"/>
              <a:gd name="T31" fmla="*/ 1651 h 3583"/>
              <a:gd name="T32" fmla="+- 0 5708 5578"/>
              <a:gd name="T33" fmla="*/ T32 w 274"/>
              <a:gd name="T34" fmla="+- 0 1647 -159"/>
              <a:gd name="T35" fmla="*/ 1647 h 3583"/>
              <a:gd name="T36" fmla="+- 0 5647 5578"/>
              <a:gd name="T37" fmla="*/ T36 w 274"/>
              <a:gd name="T38" fmla="+- 0 1635 -159"/>
              <a:gd name="T39" fmla="*/ 1635 h 3583"/>
              <a:gd name="T40" fmla="+- 0 5578 5578"/>
              <a:gd name="T41" fmla="*/ T40 w 274"/>
              <a:gd name="T42" fmla="+- 0 1632 -159"/>
              <a:gd name="T43" fmla="*/ 1632 h 3583"/>
              <a:gd name="T44" fmla="+- 0 5647 5578"/>
              <a:gd name="T45" fmla="*/ T44 w 274"/>
              <a:gd name="T46" fmla="+- 0 1629 -159"/>
              <a:gd name="T47" fmla="*/ 1629 h 3583"/>
              <a:gd name="T48" fmla="+- 0 5708 5578"/>
              <a:gd name="T49" fmla="*/ T48 w 274"/>
              <a:gd name="T50" fmla="+- 0 1617 -159"/>
              <a:gd name="T51" fmla="*/ 1617 h 3583"/>
              <a:gd name="T52" fmla="+- 0 5715 5578"/>
              <a:gd name="T53" fmla="*/ T52 w 274"/>
              <a:gd name="T54" fmla="+- 0 1613 -159"/>
              <a:gd name="T55" fmla="*/ 1613 h 3583"/>
              <a:gd name="T56" fmla="+- 0 5715 5578"/>
              <a:gd name="T57" fmla="*/ T56 w 274"/>
              <a:gd name="T58" fmla="+- 0 1609 -159"/>
              <a:gd name="T59" fmla="*/ 1609 h 3583"/>
              <a:gd name="T60" fmla="+- 0 5715 5578"/>
              <a:gd name="T61" fmla="*/ T60 w 274"/>
              <a:gd name="T62" fmla="+- 0 -137 -159"/>
              <a:gd name="T63" fmla="*/ -137 h 3583"/>
              <a:gd name="T64" fmla="+- 0 5715 5578"/>
              <a:gd name="T65" fmla="*/ T64 w 274"/>
              <a:gd name="T66" fmla="+- 0 -141 -159"/>
              <a:gd name="T67" fmla="*/ -141 h 3583"/>
              <a:gd name="T68" fmla="+- 0 5721 5578"/>
              <a:gd name="T69" fmla="*/ T68 w 274"/>
              <a:gd name="T70" fmla="+- 0 -145 -159"/>
              <a:gd name="T71" fmla="*/ -145 h 3583"/>
              <a:gd name="T72" fmla="+- 0 5783 5578"/>
              <a:gd name="T73" fmla="*/ T72 w 274"/>
              <a:gd name="T74" fmla="+- 0 -157 -159"/>
              <a:gd name="T75" fmla="*/ -157 h 3583"/>
              <a:gd name="T76" fmla="+- 0 5833 5578"/>
              <a:gd name="T77" fmla="*/ T76 w 274"/>
              <a:gd name="T78" fmla="+- 0 -159 -159"/>
              <a:gd name="T79" fmla="*/ -159 h 3583"/>
              <a:gd name="T80" fmla="+- 0 5851 5578"/>
              <a:gd name="T81" fmla="*/ T80 w 274"/>
              <a:gd name="T82" fmla="+- 0 -159 -159"/>
              <a:gd name="T83" fmla="*/ -159 h 3583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  <a:cxn ang="0">
                <a:pos x="T21" y="T23"/>
              </a:cxn>
              <a:cxn ang="0">
                <a:pos x="T25" y="T27"/>
              </a:cxn>
              <a:cxn ang="0">
                <a:pos x="T29" y="T31"/>
              </a:cxn>
              <a:cxn ang="0">
                <a:pos x="T33" y="T35"/>
              </a:cxn>
              <a:cxn ang="0">
                <a:pos x="T37" y="T39"/>
              </a:cxn>
              <a:cxn ang="0">
                <a:pos x="T41" y="T43"/>
              </a:cxn>
              <a:cxn ang="0">
                <a:pos x="T45" y="T47"/>
              </a:cxn>
              <a:cxn ang="0">
                <a:pos x="T49" y="T51"/>
              </a:cxn>
              <a:cxn ang="0">
                <a:pos x="T53" y="T55"/>
              </a:cxn>
              <a:cxn ang="0">
                <a:pos x="T57" y="T59"/>
              </a:cxn>
              <a:cxn ang="0">
                <a:pos x="T61" y="T63"/>
              </a:cxn>
              <a:cxn ang="0">
                <a:pos x="T65" y="T67"/>
              </a:cxn>
              <a:cxn ang="0">
                <a:pos x="T69" y="T71"/>
              </a:cxn>
              <a:cxn ang="0">
                <a:pos x="T73" y="T75"/>
              </a:cxn>
              <a:cxn ang="0">
                <a:pos x="T77" y="T79"/>
              </a:cxn>
              <a:cxn ang="0">
                <a:pos x="T81" y="T83"/>
              </a:cxn>
            </a:cxnLst>
            <a:rect l="0" t="0" r="r" b="b"/>
            <a:pathLst>
              <a:path w="274" h="3583">
                <a:moveTo>
                  <a:pt x="273" y="3583"/>
                </a:moveTo>
                <a:lnTo>
                  <a:pt x="255" y="3582"/>
                </a:lnTo>
                <a:lnTo>
                  <a:pt x="238" y="3582"/>
                </a:lnTo>
                <a:lnTo>
                  <a:pt x="177" y="3576"/>
                </a:lnTo>
                <a:lnTo>
                  <a:pt x="137" y="3564"/>
                </a:lnTo>
                <a:lnTo>
                  <a:pt x="137" y="3560"/>
                </a:lnTo>
                <a:lnTo>
                  <a:pt x="137" y="1814"/>
                </a:lnTo>
                <a:lnTo>
                  <a:pt x="137" y="1810"/>
                </a:lnTo>
                <a:lnTo>
                  <a:pt x="130" y="1806"/>
                </a:lnTo>
                <a:lnTo>
                  <a:pt x="69" y="1794"/>
                </a:lnTo>
                <a:lnTo>
                  <a:pt x="0" y="1791"/>
                </a:lnTo>
                <a:lnTo>
                  <a:pt x="69" y="1788"/>
                </a:lnTo>
                <a:lnTo>
                  <a:pt x="130" y="1776"/>
                </a:lnTo>
                <a:lnTo>
                  <a:pt x="137" y="1772"/>
                </a:lnTo>
                <a:lnTo>
                  <a:pt x="137" y="1768"/>
                </a:lnTo>
                <a:lnTo>
                  <a:pt x="137" y="22"/>
                </a:lnTo>
                <a:lnTo>
                  <a:pt x="137" y="18"/>
                </a:lnTo>
                <a:lnTo>
                  <a:pt x="143" y="14"/>
                </a:lnTo>
                <a:lnTo>
                  <a:pt x="205" y="2"/>
                </a:lnTo>
                <a:lnTo>
                  <a:pt x="255" y="0"/>
                </a:lnTo>
                <a:lnTo>
                  <a:pt x="273" y="0"/>
                </a:lnTo>
              </a:path>
            </a:pathLst>
          </a:custGeom>
          <a:noFill/>
          <a:ln w="31679">
            <a:solidFill>
              <a:srgbClr val="4371C3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it-IT"/>
          </a:p>
        </p:txBody>
      </p:sp>
      <p:sp>
        <p:nvSpPr>
          <p:cNvPr id="18" name="Rettangolo con angoli arrotondati 17">
            <a:extLst>
              <a:ext uri="{FF2B5EF4-FFF2-40B4-BE49-F238E27FC236}">
                <a16:creationId xmlns:a16="http://schemas.microsoft.com/office/drawing/2014/main" id="{589AFB9B-EADD-5338-9CDA-52961B2A4762}"/>
              </a:ext>
            </a:extLst>
          </p:cNvPr>
          <p:cNvSpPr/>
          <p:nvPr/>
        </p:nvSpPr>
        <p:spPr>
          <a:xfrm>
            <a:off x="2179707" y="3418012"/>
            <a:ext cx="2845776" cy="96016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t-IT" dirty="0">
                <a:solidFill>
                  <a:schemeClr val="tx1"/>
                </a:solidFill>
              </a:rPr>
              <a:t>Priorità IV del PR Abruzzo FESR</a:t>
            </a:r>
          </a:p>
        </p:txBody>
      </p:sp>
    </p:spTree>
    <p:extLst>
      <p:ext uri="{BB962C8B-B14F-4D97-AF65-F5344CB8AC3E}">
        <p14:creationId xmlns:p14="http://schemas.microsoft.com/office/powerpoint/2010/main" val="3546476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812DCE-F48F-0B40-C096-3C87264D1F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0714E60-3B07-2C45-7C43-BA25CC5815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05540" y="1143878"/>
            <a:ext cx="8596921" cy="785283"/>
          </a:xfrm>
        </p:spPr>
        <p:txBody>
          <a:bodyPr>
            <a:noAutofit/>
          </a:bodyPr>
          <a:lstStyle/>
          <a:p>
            <a:pPr algn="just"/>
            <a:r>
              <a:rPr lang="it-IT" sz="2400" b="1" i="1" dirty="0"/>
              <a:t>b. Coordinamento del PR Abruzzo FESR con PNRR, focus sulla priorità III Energia e ambiente (OS 2.5)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8006F958-32AC-35D8-76A5-882A978345BE}"/>
              </a:ext>
            </a:extLst>
          </p:cNvPr>
          <p:cNvSpPr txBox="1"/>
          <p:nvPr/>
        </p:nvSpPr>
        <p:spPr>
          <a:xfrm>
            <a:off x="6118302" y="2274839"/>
            <a:ext cx="4543602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600" dirty="0"/>
              <a:t>Si segnala la complementarietà dell’OS 2.5 del PR Abruzzo FESR 2021 2027 con la misura M2C4 </a:t>
            </a:r>
            <a:r>
              <a:rPr lang="it-IT" sz="1600" i="1" dirty="0"/>
              <a:t>Tutela del territorio e della risorsa idrica del PNRR </a:t>
            </a:r>
            <a:r>
              <a:rPr lang="it-IT" sz="1600" dirty="0"/>
              <a:t>ed, in particolare, con le seguenti linee di investimento:</a:t>
            </a:r>
          </a:p>
          <a:p>
            <a:endParaRPr lang="it-IT" sz="1600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it-IT" sz="1600" dirty="0"/>
              <a:t>M2C4 Linea di investimento 4.1 Investimenti in infrastrutture idriche primarie per la sicurezza dell’approvvigionamento idrico</a:t>
            </a:r>
          </a:p>
          <a:p>
            <a:endParaRPr lang="it-IT" sz="1600" dirty="0"/>
          </a:p>
          <a:p>
            <a:pPr marL="360000" indent="-285750" algn="just">
              <a:buFont typeface="Wingdings" panose="05000000000000000000" pitchFamily="2" charset="2"/>
              <a:buChar char="Ø"/>
            </a:pPr>
            <a:r>
              <a:rPr lang="it-IT" sz="1600" dirty="0"/>
              <a:t>M2C4 Linea di investimento 4.2 </a:t>
            </a:r>
          </a:p>
          <a:p>
            <a:pPr marL="360000" algn="just"/>
            <a:r>
              <a:rPr lang="it-IT" sz="1600" dirty="0"/>
              <a:t>Riduzione delle perdite nelle reti di distribuzione dell’acqua compresa la digitalizzazione e il monitoraggio delle reti</a:t>
            </a:r>
          </a:p>
          <a:p>
            <a:endParaRPr lang="it-IT" sz="1600" dirty="0"/>
          </a:p>
        </p:txBody>
      </p:sp>
      <p:sp>
        <p:nvSpPr>
          <p:cNvPr id="15" name="Freeform 22">
            <a:extLst>
              <a:ext uri="{FF2B5EF4-FFF2-40B4-BE49-F238E27FC236}">
                <a16:creationId xmlns:a16="http://schemas.microsoft.com/office/drawing/2014/main" id="{140B14F0-C9D6-AA7F-FE08-C00B9A9724A4}"/>
              </a:ext>
            </a:extLst>
          </p:cNvPr>
          <p:cNvSpPr>
            <a:spLocks/>
          </p:cNvSpPr>
          <p:nvPr/>
        </p:nvSpPr>
        <p:spPr bwMode="auto">
          <a:xfrm>
            <a:off x="5235104" y="2386351"/>
            <a:ext cx="231960" cy="3023487"/>
          </a:xfrm>
          <a:custGeom>
            <a:avLst/>
            <a:gdLst>
              <a:gd name="T0" fmla="+- 0 5851 5578"/>
              <a:gd name="T1" fmla="*/ T0 w 274"/>
              <a:gd name="T2" fmla="+- 0 3424 -159"/>
              <a:gd name="T3" fmla="*/ 3424 h 3583"/>
              <a:gd name="T4" fmla="+- 0 5833 5578"/>
              <a:gd name="T5" fmla="*/ T4 w 274"/>
              <a:gd name="T6" fmla="+- 0 3423 -159"/>
              <a:gd name="T7" fmla="*/ 3423 h 3583"/>
              <a:gd name="T8" fmla="+- 0 5816 5578"/>
              <a:gd name="T9" fmla="*/ T8 w 274"/>
              <a:gd name="T10" fmla="+- 0 3423 -159"/>
              <a:gd name="T11" fmla="*/ 3423 h 3583"/>
              <a:gd name="T12" fmla="+- 0 5755 5578"/>
              <a:gd name="T13" fmla="*/ T12 w 274"/>
              <a:gd name="T14" fmla="+- 0 3417 -159"/>
              <a:gd name="T15" fmla="*/ 3417 h 3583"/>
              <a:gd name="T16" fmla="+- 0 5715 5578"/>
              <a:gd name="T17" fmla="*/ T16 w 274"/>
              <a:gd name="T18" fmla="+- 0 3405 -159"/>
              <a:gd name="T19" fmla="*/ 3405 h 3583"/>
              <a:gd name="T20" fmla="+- 0 5715 5578"/>
              <a:gd name="T21" fmla="*/ T20 w 274"/>
              <a:gd name="T22" fmla="+- 0 3401 -159"/>
              <a:gd name="T23" fmla="*/ 3401 h 3583"/>
              <a:gd name="T24" fmla="+- 0 5715 5578"/>
              <a:gd name="T25" fmla="*/ T24 w 274"/>
              <a:gd name="T26" fmla="+- 0 1655 -159"/>
              <a:gd name="T27" fmla="*/ 1655 h 3583"/>
              <a:gd name="T28" fmla="+- 0 5715 5578"/>
              <a:gd name="T29" fmla="*/ T28 w 274"/>
              <a:gd name="T30" fmla="+- 0 1651 -159"/>
              <a:gd name="T31" fmla="*/ 1651 h 3583"/>
              <a:gd name="T32" fmla="+- 0 5708 5578"/>
              <a:gd name="T33" fmla="*/ T32 w 274"/>
              <a:gd name="T34" fmla="+- 0 1647 -159"/>
              <a:gd name="T35" fmla="*/ 1647 h 3583"/>
              <a:gd name="T36" fmla="+- 0 5647 5578"/>
              <a:gd name="T37" fmla="*/ T36 w 274"/>
              <a:gd name="T38" fmla="+- 0 1635 -159"/>
              <a:gd name="T39" fmla="*/ 1635 h 3583"/>
              <a:gd name="T40" fmla="+- 0 5578 5578"/>
              <a:gd name="T41" fmla="*/ T40 w 274"/>
              <a:gd name="T42" fmla="+- 0 1632 -159"/>
              <a:gd name="T43" fmla="*/ 1632 h 3583"/>
              <a:gd name="T44" fmla="+- 0 5647 5578"/>
              <a:gd name="T45" fmla="*/ T44 w 274"/>
              <a:gd name="T46" fmla="+- 0 1629 -159"/>
              <a:gd name="T47" fmla="*/ 1629 h 3583"/>
              <a:gd name="T48" fmla="+- 0 5708 5578"/>
              <a:gd name="T49" fmla="*/ T48 w 274"/>
              <a:gd name="T50" fmla="+- 0 1617 -159"/>
              <a:gd name="T51" fmla="*/ 1617 h 3583"/>
              <a:gd name="T52" fmla="+- 0 5715 5578"/>
              <a:gd name="T53" fmla="*/ T52 w 274"/>
              <a:gd name="T54" fmla="+- 0 1613 -159"/>
              <a:gd name="T55" fmla="*/ 1613 h 3583"/>
              <a:gd name="T56" fmla="+- 0 5715 5578"/>
              <a:gd name="T57" fmla="*/ T56 w 274"/>
              <a:gd name="T58" fmla="+- 0 1609 -159"/>
              <a:gd name="T59" fmla="*/ 1609 h 3583"/>
              <a:gd name="T60" fmla="+- 0 5715 5578"/>
              <a:gd name="T61" fmla="*/ T60 w 274"/>
              <a:gd name="T62" fmla="+- 0 -137 -159"/>
              <a:gd name="T63" fmla="*/ -137 h 3583"/>
              <a:gd name="T64" fmla="+- 0 5715 5578"/>
              <a:gd name="T65" fmla="*/ T64 w 274"/>
              <a:gd name="T66" fmla="+- 0 -141 -159"/>
              <a:gd name="T67" fmla="*/ -141 h 3583"/>
              <a:gd name="T68" fmla="+- 0 5721 5578"/>
              <a:gd name="T69" fmla="*/ T68 w 274"/>
              <a:gd name="T70" fmla="+- 0 -145 -159"/>
              <a:gd name="T71" fmla="*/ -145 h 3583"/>
              <a:gd name="T72" fmla="+- 0 5783 5578"/>
              <a:gd name="T73" fmla="*/ T72 w 274"/>
              <a:gd name="T74" fmla="+- 0 -157 -159"/>
              <a:gd name="T75" fmla="*/ -157 h 3583"/>
              <a:gd name="T76" fmla="+- 0 5833 5578"/>
              <a:gd name="T77" fmla="*/ T76 w 274"/>
              <a:gd name="T78" fmla="+- 0 -159 -159"/>
              <a:gd name="T79" fmla="*/ -159 h 3583"/>
              <a:gd name="T80" fmla="+- 0 5851 5578"/>
              <a:gd name="T81" fmla="*/ T80 w 274"/>
              <a:gd name="T82" fmla="+- 0 -159 -159"/>
              <a:gd name="T83" fmla="*/ -159 h 3583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  <a:cxn ang="0">
                <a:pos x="T21" y="T23"/>
              </a:cxn>
              <a:cxn ang="0">
                <a:pos x="T25" y="T27"/>
              </a:cxn>
              <a:cxn ang="0">
                <a:pos x="T29" y="T31"/>
              </a:cxn>
              <a:cxn ang="0">
                <a:pos x="T33" y="T35"/>
              </a:cxn>
              <a:cxn ang="0">
                <a:pos x="T37" y="T39"/>
              </a:cxn>
              <a:cxn ang="0">
                <a:pos x="T41" y="T43"/>
              </a:cxn>
              <a:cxn ang="0">
                <a:pos x="T45" y="T47"/>
              </a:cxn>
              <a:cxn ang="0">
                <a:pos x="T49" y="T51"/>
              </a:cxn>
              <a:cxn ang="0">
                <a:pos x="T53" y="T55"/>
              </a:cxn>
              <a:cxn ang="0">
                <a:pos x="T57" y="T59"/>
              </a:cxn>
              <a:cxn ang="0">
                <a:pos x="T61" y="T63"/>
              </a:cxn>
              <a:cxn ang="0">
                <a:pos x="T65" y="T67"/>
              </a:cxn>
              <a:cxn ang="0">
                <a:pos x="T69" y="T71"/>
              </a:cxn>
              <a:cxn ang="0">
                <a:pos x="T73" y="T75"/>
              </a:cxn>
              <a:cxn ang="0">
                <a:pos x="T77" y="T79"/>
              </a:cxn>
              <a:cxn ang="0">
                <a:pos x="T81" y="T83"/>
              </a:cxn>
            </a:cxnLst>
            <a:rect l="0" t="0" r="r" b="b"/>
            <a:pathLst>
              <a:path w="274" h="3583">
                <a:moveTo>
                  <a:pt x="273" y="3583"/>
                </a:moveTo>
                <a:lnTo>
                  <a:pt x="255" y="3582"/>
                </a:lnTo>
                <a:lnTo>
                  <a:pt x="238" y="3582"/>
                </a:lnTo>
                <a:lnTo>
                  <a:pt x="177" y="3576"/>
                </a:lnTo>
                <a:lnTo>
                  <a:pt x="137" y="3564"/>
                </a:lnTo>
                <a:lnTo>
                  <a:pt x="137" y="3560"/>
                </a:lnTo>
                <a:lnTo>
                  <a:pt x="137" y="1814"/>
                </a:lnTo>
                <a:lnTo>
                  <a:pt x="137" y="1810"/>
                </a:lnTo>
                <a:lnTo>
                  <a:pt x="130" y="1806"/>
                </a:lnTo>
                <a:lnTo>
                  <a:pt x="69" y="1794"/>
                </a:lnTo>
                <a:lnTo>
                  <a:pt x="0" y="1791"/>
                </a:lnTo>
                <a:lnTo>
                  <a:pt x="69" y="1788"/>
                </a:lnTo>
                <a:lnTo>
                  <a:pt x="130" y="1776"/>
                </a:lnTo>
                <a:lnTo>
                  <a:pt x="137" y="1772"/>
                </a:lnTo>
                <a:lnTo>
                  <a:pt x="137" y="1768"/>
                </a:lnTo>
                <a:lnTo>
                  <a:pt x="137" y="22"/>
                </a:lnTo>
                <a:lnTo>
                  <a:pt x="137" y="18"/>
                </a:lnTo>
                <a:lnTo>
                  <a:pt x="143" y="14"/>
                </a:lnTo>
                <a:lnTo>
                  <a:pt x="205" y="2"/>
                </a:lnTo>
                <a:lnTo>
                  <a:pt x="255" y="0"/>
                </a:lnTo>
                <a:lnTo>
                  <a:pt x="273" y="0"/>
                </a:lnTo>
              </a:path>
            </a:pathLst>
          </a:custGeom>
          <a:noFill/>
          <a:ln w="31679">
            <a:solidFill>
              <a:srgbClr val="4371C3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it-IT"/>
          </a:p>
        </p:txBody>
      </p:sp>
      <p:sp>
        <p:nvSpPr>
          <p:cNvPr id="18" name="Rettangolo con angoli arrotondati 17">
            <a:extLst>
              <a:ext uri="{FF2B5EF4-FFF2-40B4-BE49-F238E27FC236}">
                <a16:creationId xmlns:a16="http://schemas.microsoft.com/office/drawing/2014/main" id="{657BEA68-1329-347A-E9DA-D9357BE21EBF}"/>
              </a:ext>
            </a:extLst>
          </p:cNvPr>
          <p:cNvSpPr/>
          <p:nvPr/>
        </p:nvSpPr>
        <p:spPr>
          <a:xfrm>
            <a:off x="2179707" y="3418012"/>
            <a:ext cx="2845776" cy="96016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t-IT" dirty="0">
                <a:solidFill>
                  <a:schemeClr val="tx1"/>
                </a:solidFill>
              </a:rPr>
              <a:t>Priorità III del PR Abruzzo FESR</a:t>
            </a:r>
          </a:p>
        </p:txBody>
      </p:sp>
    </p:spTree>
    <p:extLst>
      <p:ext uri="{BB962C8B-B14F-4D97-AF65-F5344CB8AC3E}">
        <p14:creationId xmlns:p14="http://schemas.microsoft.com/office/powerpoint/2010/main" val="20612303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8435C6-2BAA-6D25-3441-4CAF371DED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10D5F9-9388-BFC7-6BC9-1BADDB1B55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05540" y="1143878"/>
            <a:ext cx="8596921" cy="785283"/>
          </a:xfrm>
        </p:spPr>
        <p:txBody>
          <a:bodyPr>
            <a:noAutofit/>
          </a:bodyPr>
          <a:lstStyle/>
          <a:p>
            <a:pPr algn="just"/>
            <a:r>
              <a:rPr lang="it-IT" sz="2400" b="1" i="1" dirty="0"/>
              <a:t>a. Coordinamento del PR FSE+ Abruzzo con Programmi nazionali: Il PN Giovani, donne e lavoro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BFBFACBE-AA7A-D90A-9D89-9735CC4EAAFC}"/>
              </a:ext>
            </a:extLst>
          </p:cNvPr>
          <p:cNvSpPr txBox="1"/>
          <p:nvPr/>
        </p:nvSpPr>
        <p:spPr>
          <a:xfrm>
            <a:off x="1905540" y="2274838"/>
            <a:ext cx="7937269" cy="4585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dirty="0"/>
              <a:t>La previsione nell’ambito del Programma nazionale «</a:t>
            </a:r>
            <a:r>
              <a:rPr lang="it-IT" b="1" dirty="0"/>
              <a:t>Giovani, donne e lavoro</a:t>
            </a:r>
            <a:r>
              <a:rPr lang="it-IT" dirty="0"/>
              <a:t>» nonché di altri strumenti finanziari previsti nella legge di stabilità nazionale è stato alla base della revisione in sede di riprogrammazione degli strumenti finanziari previsti dal programma a favore di donne e giovani</a:t>
            </a:r>
          </a:p>
          <a:p>
            <a:pPr algn="just"/>
            <a:endParaRPr lang="it-IT" dirty="0"/>
          </a:p>
          <a:p>
            <a:pPr algn="just">
              <a:spcAft>
                <a:spcPts val="1200"/>
              </a:spcAft>
            </a:pPr>
            <a:r>
              <a:rPr lang="it-IT" dirty="0"/>
              <a:t>Le azioni:</a:t>
            </a:r>
          </a:p>
          <a:p>
            <a:pPr algn="just">
              <a:spcAft>
                <a:spcPts val="1200"/>
              </a:spcAft>
            </a:pPr>
            <a:endParaRPr lang="it-IT" dirty="0"/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t-IT" dirty="0"/>
              <a:t>4.a.1 «</a:t>
            </a:r>
            <a:r>
              <a:rPr lang="it-IT" b="1" dirty="0"/>
              <a:t>MICROCREDITO PER MICRO-PICCOLE IMPRESE – GIOVANI</a:t>
            </a:r>
            <a:r>
              <a:rPr lang="it-IT" dirty="0"/>
              <a:t>»  è stata ridotta della metà passando da 20 </a:t>
            </a:r>
            <a:r>
              <a:rPr lang="it-IT" dirty="0" err="1"/>
              <a:t>meuro</a:t>
            </a:r>
            <a:r>
              <a:rPr lang="it-IT" dirty="0"/>
              <a:t> a 10 </a:t>
            </a:r>
            <a:r>
              <a:rPr lang="it-IT" dirty="0" err="1"/>
              <a:t>meuro</a:t>
            </a:r>
            <a:r>
              <a:rPr lang="it-IT" dirty="0"/>
              <a:t>;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t-IT" dirty="0"/>
              <a:t>C.3 «</a:t>
            </a:r>
            <a:r>
              <a:rPr lang="it-IT" b="1" dirty="0"/>
              <a:t>MICROCREDITO PER MICRO-PICCOLE IMPRESE – DONNE</a:t>
            </a:r>
            <a:r>
              <a:rPr lang="it-IT" dirty="0"/>
              <a:t>» è stata ridotta passando da 18,5 </a:t>
            </a:r>
            <a:r>
              <a:rPr lang="it-IT" dirty="0" err="1"/>
              <a:t>meuro</a:t>
            </a:r>
            <a:r>
              <a:rPr lang="it-IT" dirty="0"/>
              <a:t> a 10 </a:t>
            </a:r>
            <a:r>
              <a:rPr lang="it-IT" dirty="0" err="1"/>
              <a:t>meuro</a:t>
            </a:r>
            <a:r>
              <a:rPr lang="it-IT" dirty="0"/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/>
          </a:p>
          <a:p>
            <a:endParaRPr lang="it-IT" i="1" dirty="0"/>
          </a:p>
          <a:p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2202216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025B31-BA0C-697B-0D17-3D4DCA7BCA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C51DF816-ADC1-D81E-EA5E-E7A17DA928AE}"/>
              </a:ext>
            </a:extLst>
          </p:cNvPr>
          <p:cNvSpPr txBox="1"/>
          <p:nvPr/>
        </p:nvSpPr>
        <p:spPr>
          <a:xfrm>
            <a:off x="1905540" y="1924641"/>
            <a:ext cx="7969980" cy="38318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it-IT" dirty="0"/>
              <a:t>Ci sono diverse azioni previste dal PR FSE+  che si devono  coordinare con gli interventi finanziati con il PNRR nella logica della complementarietà e dell’integrazione tra programmi diversi.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it-IT" dirty="0"/>
              <a:t>Nell’ottica </a:t>
            </a:r>
            <a:r>
              <a:rPr lang="it-IT" b="1" dirty="0"/>
              <a:t>dell’integrazione</a:t>
            </a:r>
            <a:r>
              <a:rPr lang="it-IT" dirty="0"/>
              <a:t> tra programmi ci sono le seguenti azioni: </a:t>
            </a:r>
          </a:p>
          <a:p>
            <a:pPr algn="just"/>
            <a:endParaRPr lang="it-IT" dirty="0"/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b="1" dirty="0"/>
              <a:t>Azione 4.a.3</a:t>
            </a:r>
            <a:r>
              <a:rPr lang="it-IT" dirty="0"/>
              <a:t> - PERCORSI TRIENNALI PER IL CONSEGUIMENTO DELLA QUALIFICA DI ISTRUZIONE E FORMAZIONE PROFESSIONALE (</a:t>
            </a:r>
            <a:r>
              <a:rPr lang="it-IT" dirty="0" err="1"/>
              <a:t>IeFP</a:t>
            </a:r>
            <a:r>
              <a:rPr lang="it-IT" dirty="0"/>
              <a:t>) 4.0.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b="1" dirty="0"/>
              <a:t>Azione 4.f.1</a:t>
            </a:r>
            <a:r>
              <a:rPr lang="it-IT" dirty="0"/>
              <a:t> - Diritto allo studio universitario per soggetti meritevoli e svantaggiati;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b="1" dirty="0"/>
              <a:t>Azione l.4</a:t>
            </a:r>
            <a:r>
              <a:rPr lang="it-IT" dirty="0"/>
              <a:t> - POVERTA' EDUCATIVA MINORILE- ABRUZZO</a:t>
            </a:r>
          </a:p>
          <a:p>
            <a:pPr algn="just"/>
            <a:endParaRPr lang="it-IT" dirty="0"/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250BB34A-158C-C50C-967F-52EB182D57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05540" y="1134150"/>
            <a:ext cx="8596921" cy="451460"/>
          </a:xfrm>
        </p:spPr>
        <p:txBody>
          <a:bodyPr>
            <a:noAutofit/>
          </a:bodyPr>
          <a:lstStyle/>
          <a:p>
            <a:pPr algn="just"/>
            <a:r>
              <a:rPr lang="it-IT" sz="2400" b="1" i="1" dirty="0"/>
              <a:t>b. Coordinamento del PR Abruzzo FSE+ con PNRR</a:t>
            </a:r>
          </a:p>
        </p:txBody>
      </p:sp>
    </p:spTree>
    <p:extLst>
      <p:ext uri="{BB962C8B-B14F-4D97-AF65-F5344CB8AC3E}">
        <p14:creationId xmlns:p14="http://schemas.microsoft.com/office/powerpoint/2010/main" val="32360973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0F7284-C6F1-828A-80A5-23AE9D5D9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539FCE1F-72B9-2F66-A312-18A4EE034EA3}"/>
              </a:ext>
            </a:extLst>
          </p:cNvPr>
          <p:cNvSpPr txBox="1"/>
          <p:nvPr/>
        </p:nvSpPr>
        <p:spPr>
          <a:xfrm>
            <a:off x="1060704" y="1477160"/>
            <a:ext cx="10268712" cy="43088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it-IT" dirty="0"/>
              <a:t>Situazioni di </a:t>
            </a:r>
            <a:r>
              <a:rPr lang="it-IT" b="1" dirty="0"/>
              <a:t>complementarietà</a:t>
            </a:r>
            <a:r>
              <a:rPr lang="it-IT" dirty="0"/>
              <a:t> si determinano con il programma «Garanzia, occupabilità lavoratori (GOL)» che prevede l’attivazione di 5 percorsi/azioni: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it-IT" dirty="0">
                <a:latin typeface="CIDFont+F2"/>
              </a:rPr>
              <a:t>Percorso 1- Reinserimento occupazionale; 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it-IT" dirty="0">
                <a:latin typeface="CIDFont+F2"/>
              </a:rPr>
              <a:t>Percorso 2-Upskilling; 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it-IT" dirty="0">
                <a:latin typeface="CIDFont+F2"/>
              </a:rPr>
              <a:t>Percorso 3-Reskilling;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it-IT" dirty="0">
                <a:latin typeface="CIDFont+F2"/>
              </a:rPr>
              <a:t>Percorso 4-Lavoro ed inclusione; 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it-IT" dirty="0">
                <a:latin typeface="CIDFont+F2"/>
              </a:rPr>
              <a:t>Percorso 5-Ricollocazione collettiva</a:t>
            </a:r>
            <a:endParaRPr lang="it-IT" dirty="0"/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it-IT" dirty="0"/>
              <a:t>Il percorso 2 è il principale tra quelli attivati e riguarda percorsi formativi di aggiornamento professionale e di riqualificazione a favore di </a:t>
            </a:r>
            <a:r>
              <a:rPr lang="it-IT" b="1" dirty="0"/>
              <a:t>disoccupati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it-IT" dirty="0"/>
              <a:t>Proprio per evitare situazioni di complementarietà nell’ambito del PR FSE+ non sono stati pubblicati avvisi  a favore di disoccupati ma solo di </a:t>
            </a:r>
            <a:r>
              <a:rPr lang="it-IT" b="1" dirty="0"/>
              <a:t>occupati</a:t>
            </a:r>
            <a:r>
              <a:rPr lang="it-IT" dirty="0"/>
              <a:t>.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it-IT" dirty="0"/>
              <a:t>In potenziale complementarietà con il PNRR </a:t>
            </a:r>
            <a:r>
              <a:rPr lang="it-IT" b="1" dirty="0"/>
              <a:t>l’operazione di importanza strategica «Dote giovani»</a:t>
            </a:r>
            <a:r>
              <a:rPr lang="it-IT" dirty="0"/>
              <a:t> oggetto di revisione e modifica in sede di revisione di medio termine del Programma.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B18A452-3247-F401-45C4-9949704D36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05540" y="1046598"/>
            <a:ext cx="8596921" cy="451460"/>
          </a:xfrm>
        </p:spPr>
        <p:txBody>
          <a:bodyPr>
            <a:noAutofit/>
          </a:bodyPr>
          <a:lstStyle/>
          <a:p>
            <a:pPr algn="just"/>
            <a:r>
              <a:rPr lang="it-IT" sz="2400" b="1" i="1" dirty="0"/>
              <a:t>b. Coordinamento del PR Abruzzo FSE+ con PNRR</a:t>
            </a:r>
          </a:p>
        </p:txBody>
      </p:sp>
    </p:spTree>
    <p:extLst>
      <p:ext uri="{BB962C8B-B14F-4D97-AF65-F5344CB8AC3E}">
        <p14:creationId xmlns:p14="http://schemas.microsoft.com/office/powerpoint/2010/main" val="31181830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3249</TotalTime>
  <Words>737</Words>
  <Application>Microsoft Office PowerPoint</Application>
  <PresentationFormat>Widescreen</PresentationFormat>
  <Paragraphs>66</Paragraphs>
  <Slides>10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10</vt:i4>
      </vt:variant>
    </vt:vector>
  </HeadingPairs>
  <TitlesOfParts>
    <vt:vector size="18" baseType="lpstr">
      <vt:lpstr>Arial</vt:lpstr>
      <vt:lpstr>Calibri</vt:lpstr>
      <vt:lpstr>Calibri Light</vt:lpstr>
      <vt:lpstr>CIDFont+F2</vt:lpstr>
      <vt:lpstr>Montserrat SemiBold</vt:lpstr>
      <vt:lpstr>Wingdings</vt:lpstr>
      <vt:lpstr>Tema di Office</vt:lpstr>
      <vt:lpstr>Personalizza struttura</vt:lpstr>
      <vt:lpstr>Presentazione standard di PowerPoint</vt:lpstr>
      <vt:lpstr>Presentazione standard di PowerPoint</vt:lpstr>
      <vt:lpstr>La programmazione strategica unitaria della Regione Abruzzo per un forte coordinamento tra i programmi</vt:lpstr>
      <vt:lpstr>a. Coordinamento del PR Abruzzo FESR con Programmi nazionali, focus sulla priorità IV Mobilità urbana sostenibile (OS 2.8)</vt:lpstr>
      <vt:lpstr>b. Coordinamento del PR Abruzzo FESR con PNRR, focus sulla priorità IV Mobilità urbana sostenibile (OS 2.8)</vt:lpstr>
      <vt:lpstr>b. Coordinamento del PR Abruzzo FESR con PNRR, focus sulla priorità III Energia e ambiente (OS 2.5)</vt:lpstr>
      <vt:lpstr>a. Coordinamento del PR FSE+ Abruzzo con Programmi nazionali: Il PN Giovani, donne e lavoro</vt:lpstr>
      <vt:lpstr>b. Coordinamento del PR Abruzzo FSE+ con PNRR</vt:lpstr>
      <vt:lpstr>b. Coordinamento del PR Abruzzo FSE+ con PNRR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Marcello Bonitatibus</dc:creator>
  <cp:lastModifiedBy>Carmine Cipollone</cp:lastModifiedBy>
  <cp:revision>138</cp:revision>
  <dcterms:created xsi:type="dcterms:W3CDTF">2023-03-01T09:45:12Z</dcterms:created>
  <dcterms:modified xsi:type="dcterms:W3CDTF">2025-11-29T14:31:17Z</dcterms:modified>
</cp:coreProperties>
</file>