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handoutMasterIdLst>
    <p:handoutMasterId r:id="rId8"/>
  </p:handoutMasterIdLst>
  <p:sldIdLst>
    <p:sldId id="256" r:id="rId3"/>
    <p:sldId id="275" r:id="rId4"/>
    <p:sldId id="276" r:id="rId5"/>
    <p:sldId id="277" r:id="rId6"/>
    <p:sldId id="265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8600"/>
    <a:srgbClr val="CFD5EA"/>
    <a:srgbClr val="888C9A"/>
    <a:srgbClr val="E9EBF5"/>
    <a:srgbClr val="76777C"/>
    <a:srgbClr val="FFFFFF"/>
    <a:srgbClr val="4472C4"/>
    <a:srgbClr val="4A76C6"/>
    <a:srgbClr val="FFFCF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3" autoAdjust="0"/>
    <p:restoredTop sz="94745" autoAdjust="0"/>
  </p:normalViewPr>
  <p:slideViewPr>
    <p:cSldViewPr snapToGrid="0">
      <p:cViewPr varScale="1">
        <p:scale>
          <a:sx n="75" d="100"/>
          <a:sy n="75" d="100"/>
        </p:scale>
        <p:origin x="902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464"/>
    </p:cViewPr>
  </p:sorterViewPr>
  <p:notesViewPr>
    <p:cSldViewPr snapToGrid="0">
      <p:cViewPr varScale="1">
        <p:scale>
          <a:sx n="67" d="100"/>
          <a:sy n="67" d="100"/>
        </p:scale>
        <p:origin x="237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9B176AD0-0234-D290-C51F-DDB676B700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FA2D409-2B35-A26C-7AA6-05B988CC65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6A339B-DCAA-4DF0-96DE-504B7A5B5CC2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291F67E-4D2F-A213-6A49-73ED55F517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324D384-E264-06E1-FB04-E822496778F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8A5CE-BDA7-4F2F-A11A-5B5056B643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36928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74C96869-D6FF-456D-8AF4-1DA0D8D00D9D}"/>
              </a:ext>
            </a:extLst>
          </p:cNvPr>
          <p:cNvCxnSpPr>
            <a:cxnSpLocks/>
          </p:cNvCxnSpPr>
          <p:nvPr userDrawn="1"/>
        </p:nvCxnSpPr>
        <p:spPr>
          <a:xfrm>
            <a:off x="719138" y="720000"/>
            <a:ext cx="10800000" cy="0"/>
          </a:xfrm>
          <a:prstGeom prst="line">
            <a:avLst/>
          </a:prstGeom>
          <a:ln w="41275">
            <a:solidFill>
              <a:srgbClr val="3886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7F139B26-9FB5-4E11-A658-3C871A369262}"/>
              </a:ext>
            </a:extLst>
          </p:cNvPr>
          <p:cNvCxnSpPr>
            <a:cxnSpLocks/>
          </p:cNvCxnSpPr>
          <p:nvPr userDrawn="1"/>
        </p:nvCxnSpPr>
        <p:spPr>
          <a:xfrm>
            <a:off x="719138" y="6178593"/>
            <a:ext cx="10714037" cy="0"/>
          </a:xfrm>
          <a:prstGeom prst="line">
            <a:avLst/>
          </a:prstGeom>
          <a:ln w="41275">
            <a:solidFill>
              <a:srgbClr val="3886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0" name="Gruppo 9">
            <a:extLst>
              <a:ext uri="{FF2B5EF4-FFF2-40B4-BE49-F238E27FC236}">
                <a16:creationId xmlns:a16="http://schemas.microsoft.com/office/drawing/2014/main" id="{30CC2BCF-69C5-E42D-6C65-1B29428BE199}"/>
              </a:ext>
            </a:extLst>
          </p:cNvPr>
          <p:cNvGrpSpPr/>
          <p:nvPr userDrawn="1"/>
        </p:nvGrpSpPr>
        <p:grpSpPr>
          <a:xfrm>
            <a:off x="1709744" y="0"/>
            <a:ext cx="8734548" cy="773999"/>
            <a:chOff x="486939" y="4941376"/>
            <a:chExt cx="10307039" cy="885514"/>
          </a:xfrm>
        </p:grpSpPr>
        <p:pic>
          <p:nvPicPr>
            <p:cNvPr id="2" name="Immagine 1">
              <a:extLst>
                <a:ext uri="{FF2B5EF4-FFF2-40B4-BE49-F238E27FC236}">
                  <a16:creationId xmlns:a16="http://schemas.microsoft.com/office/drawing/2014/main" id="{3BBC5BBF-5148-D731-F105-D4A19B8AE76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6939" y="4964151"/>
              <a:ext cx="1565097" cy="862739"/>
            </a:xfrm>
            <a:prstGeom prst="rect">
              <a:avLst/>
            </a:prstGeom>
          </p:spPr>
        </p:pic>
        <p:pic>
          <p:nvPicPr>
            <p:cNvPr id="3" name="Immagine 2">
              <a:extLst>
                <a:ext uri="{FF2B5EF4-FFF2-40B4-BE49-F238E27FC236}">
                  <a16:creationId xmlns:a16="http://schemas.microsoft.com/office/drawing/2014/main" id="{075F28E8-7315-0267-CD18-5BB1F89A811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3758219" y="5064854"/>
              <a:ext cx="2278250" cy="593294"/>
            </a:xfrm>
            <a:prstGeom prst="rect">
              <a:avLst/>
            </a:prstGeom>
          </p:spPr>
        </p:pic>
        <p:pic>
          <p:nvPicPr>
            <p:cNvPr id="4" name="Immagine 3">
              <a:extLst>
                <a:ext uri="{FF2B5EF4-FFF2-40B4-BE49-F238E27FC236}">
                  <a16:creationId xmlns:a16="http://schemas.microsoft.com/office/drawing/2014/main" id="{62B5F0F9-089F-82A9-2C07-0EDC654D909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46782" y="4941376"/>
              <a:ext cx="720354" cy="750792"/>
            </a:xfrm>
            <a:prstGeom prst="rect">
              <a:avLst/>
            </a:prstGeom>
          </p:spPr>
        </p:pic>
        <p:pic>
          <p:nvPicPr>
            <p:cNvPr id="5" name="Immagine 4">
              <a:extLst>
                <a:ext uri="{FF2B5EF4-FFF2-40B4-BE49-F238E27FC236}">
                  <a16:creationId xmlns:a16="http://schemas.microsoft.com/office/drawing/2014/main" id="{BBC6F514-042C-CC9E-C9EF-D837D626F8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24441" y="4991061"/>
              <a:ext cx="369537" cy="740881"/>
            </a:xfrm>
            <a:prstGeom prst="rect">
              <a:avLst/>
            </a:prstGeom>
          </p:spPr>
        </p:pic>
      </p:grpSp>
      <p:sp>
        <p:nvSpPr>
          <p:cNvPr id="6" name="Segnaposto piè di pagina 2">
            <a:extLst>
              <a:ext uri="{FF2B5EF4-FFF2-40B4-BE49-F238E27FC236}">
                <a16:creationId xmlns:a16="http://schemas.microsoft.com/office/drawing/2014/main" id="{E181864E-DA1C-7305-9C5A-9F55B8C81270}"/>
              </a:ext>
            </a:extLst>
          </p:cNvPr>
          <p:cNvSpPr txBox="1">
            <a:spLocks/>
          </p:cNvSpPr>
          <p:nvPr userDrawn="1"/>
        </p:nvSpPr>
        <p:spPr>
          <a:xfrm>
            <a:off x="480000" y="6292925"/>
            <a:ext cx="11520000" cy="521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Dipartimento Presidenza – Programmazione - Turismo</a:t>
            </a:r>
          </a:p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Servizio Autorità di Gestione Unica FESR - FSE</a:t>
            </a:r>
          </a:p>
          <a:p>
            <a:pPr>
              <a:defRPr/>
            </a:pPr>
            <a:endParaRPr lang="it-IT" sz="12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241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49CC32-3C09-4FF3-B819-0074908D1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9D3A11D-DA79-49FD-9AC0-07BC8DCA82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8A89757-AB25-49D0-8901-02F1AF78AB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4A67E1A-ADDD-49BC-9325-E83492C4F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55186BC-7498-434B-B09D-013B40251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2CE4153-810E-49CE-B6AE-4F1568772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8516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5FFE13-E30D-458E-AFED-1EDF2E502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C730EFA-D2F3-4B10-A978-CFFCB97303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A3F865-90B0-4ED7-AB6B-BEE7ED0C4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D1E4E7-617D-4E99-AE40-36710B06A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0E0415C-0A5B-47ED-8C26-3D056C8CB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3495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7DDEF2B-913A-4520-AA69-6A4DF49807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50126AD-89E7-4EA3-9D24-47FB1FB57D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9888FED-B52C-41A1-B280-3F798FE2D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C7F9C2C-F97C-45CB-946E-5528E3890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E0FA977-F093-4980-A38F-75CB4861A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0680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66B33F-626E-A078-E26D-8AC1B0A03F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49583E2-99F9-CD98-A211-5CE7244A8D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95C95B-94DA-E7E3-7597-23075EB8B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0123A3-9DB7-1F40-4A1F-8B25E7821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73020E1-7F7B-CD9D-DBB7-A56C6E64D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01691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3AC47B-234C-C3E3-7FBE-D42FE4A92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BA4FD6-C384-079C-07F1-E90E09AAE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24462A3-3BB7-26D9-E14B-09D2AA605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B36478A-98D6-E5D9-4B06-281EFFD83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2703F1F-BEF1-9B89-923B-CE0991067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074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DE68E7-C97E-75EB-4E2A-999D0D907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90AE275-CBB0-CD24-9631-959877AA7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C5685B8-2307-1A6E-1110-488606C8D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24F247-A1BB-78F2-27F9-A5A3045D0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A93082D-9B1C-25A1-D594-697FD872D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32809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603F22-B78B-07AF-8A6F-77B95DDB2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E90BFB-F0F2-9849-FFBF-78263425A8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A59B606-1B49-6BFE-04E2-234C11441C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C1E09EE-B08C-6595-8A80-ED8CE3012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06D6881-9150-7C93-6EEB-872E1C709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0601B7D-9F87-FBAC-20D1-893335E70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08383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3AC36B-D387-8B93-3698-BBAC1724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DBB20CA-2A28-4652-9C03-E094C97F78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D58C87-A78D-1D62-97B4-73DA388CAD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B812A70-A5F7-BEE5-E9C6-3EB5D9A712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A2610B3-E5C7-C607-93EA-43A1B3609A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4051FE1-790B-6627-AB09-4F2EC8BF9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DFB210D-C8A7-850F-BC70-98FE82F6F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5C8739D-0C6D-8210-7FD7-E4626BCCB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72355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A46E51-2306-EFC2-48F1-7F58EFB3C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E376162-B321-2B47-2BD2-4482DBC79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3922F55-8CB3-7823-4AAE-B17E5D289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5FFF049-DE2B-6BFC-66D9-AB773B3EA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8798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6C9856C-FD9C-31A3-A5BC-EF66CB2F6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45659BF-EB8A-50CF-9676-E07507118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C06EEAA-F831-366F-0D8B-70E1890C7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7220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2DE1FC-A3CD-83AE-8A61-1E31CB56D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59D9C9F-5901-46B9-C43A-5532078A7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FE1A7C5-28AB-BA97-3924-A2AA25CAA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1381B39-4506-E5AB-785B-A616E0623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74165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B9C22C-019E-7696-A671-5A86E10AA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88A311C-242A-A0B4-081F-5571FED98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7BD31A6-A835-EA2B-1688-36AA0EA18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FAEF784-B1CF-5A6B-95B5-1FADB5F73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683BBD4-9F1E-2551-400E-F0BADC13C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91B9BF6-B270-8067-1976-5AE88E261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16177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620CE6-A8A5-ADF7-867C-1C1AA5D8B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B5908F9-875E-9529-7496-08D67DF89A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102E0A9-F3E2-54BB-F451-BE2DF58079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AC16CBB-D832-773B-9EF4-D7982BA75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BABF3E2-57D4-A726-E1AB-056F37786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52BC3D1-00F1-6D4C-D7BE-366A6C842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24983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BB97EB-F211-5668-D0E4-65628D1EB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D59F13B-C6AA-32DE-D401-D45B0B0E62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6C15E49-B7B0-EC2A-6AC8-A6821BD0B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CF6F02C-2F9B-AEB8-886A-A7AA7BCFF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5A0C3D1-9BF7-5D53-7B6F-01867D7C6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75011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D41F5C2-11BA-6563-3B71-4F9783A837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0FFDBCD-601C-1E13-FE37-ECD45103FD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8AC60F-F8F3-B1DC-9345-FD74B11B4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9544D-B376-33FF-A800-28EFFABAA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C2518C-05A5-7EB3-1004-B5B0DDDE2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721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6BAFA4-12CA-4A9D-B6D1-B5A6E33D3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06F0AF-F04D-4D15-965C-6FD39ECE1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17F7BCB-ED89-4062-8DFE-4E52B64EB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BF81FA9-7A79-4C26-AC29-EE11B9C1C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33B45A-E4DF-4D37-A94F-3211D955B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3488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1D82DE-007F-42E9-B159-B5767D9AA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5B01D77-EC37-4B53-8374-152A2E109A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58988A1-BC8C-45D4-84E8-669D37181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77FEFC-656A-4048-B4CD-C8E706968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8428291-9597-464D-91DB-70AAE3390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1632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68271F-C8F2-4773-90DE-351A51872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8F0B48-C75B-4FE4-8A91-6DB4BDA625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351A4A1-4FD6-478A-B1E4-4AAC256754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D54087F-4C03-43CE-858A-72C2479AC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C589C09-46B4-4099-95AE-77142DA4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A27D7CD-7EAC-4824-A6D2-FE46F0304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0783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98B959-7AFE-4ABB-AAAA-4E61ACA7F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999121D-F2A6-468E-8F15-A9E908F912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87417CB-01D2-4E28-998F-D5ACBFBDAF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59950D3-1929-4AFB-9769-A5D962118D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16BAAEB-2F37-4A83-89FC-1FEDAD9DD7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8675575-7865-4893-A19A-78A7D3986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057548C-8476-4774-A931-981028120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60129D4-1E93-4697-849B-BC6A99237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1652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E68876-D327-4064-BBDD-F3E15B7EE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0B744A9-F375-4D36-8532-9B0952ADC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D2F6E61-8A48-4B7A-9C86-1EB130D03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A176FC1-67AA-4975-BFCF-0D1D7054F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0224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215E8C1-872E-43FE-BCBA-A3E2570EC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24717DE-23DB-4F45-A491-7E9A966F8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32B19D4-142B-4EB1-AA1D-583EB2606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5818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74AE70-B58F-42A2-8E20-D55BD48DC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FE9F1E-D7AE-48A9-A535-3EF1C78A2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4B7F8CE-5CD4-4172-9B93-DDD65F13FD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77F3B7A-55B0-4706-868B-E02227BC2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414B36D-D30A-4885-86A5-C2CD50EE2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4D62BCE-C22B-4AC7-B246-C061165A4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5165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DD48352-1BBB-48CA-A5E7-4E907EB99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647D595-359E-4B97-8DC7-424364B2E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594B39B-84A2-4947-9BEE-FD4772BBB2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BFF83-22B1-43B3-8300-023F81A372F4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EBEB8A-FCD4-4E70-967A-AFCC93ADBE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E463741-3F88-46BA-9578-63C45F0903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7726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0E9B8E4-295F-4FE1-3CA3-776B8804E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908CFA0-2B20-F582-7826-FFEBC8F84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5CC96DC-1C8E-CD0F-09D4-81DB18AF77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2B338-49B6-4817-9E1B-9E1FC870FB61}" type="datetimeFigureOut">
              <a:rPr lang="it-IT" smtClean="0"/>
              <a:t>28/11/2025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F9FBEF5-3D2B-BA5D-DF6B-4606B11D4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0D4AE5A-57E7-0798-D4FE-00E18E6C2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8063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ottotitolo 2">
            <a:extLst>
              <a:ext uri="{FF2B5EF4-FFF2-40B4-BE49-F238E27FC236}">
                <a16:creationId xmlns:a16="http://schemas.microsoft.com/office/drawing/2014/main" id="{204DB7D3-E81F-4EA1-9276-6E044886A43F}"/>
              </a:ext>
            </a:extLst>
          </p:cNvPr>
          <p:cNvSpPr txBox="1">
            <a:spLocks/>
          </p:cNvSpPr>
          <p:nvPr/>
        </p:nvSpPr>
        <p:spPr>
          <a:xfrm>
            <a:off x="1457924" y="3293230"/>
            <a:ext cx="9606986" cy="2193651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3800" b="1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Comitato di sorveglianza unico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Pescara, 2 dicembre 2025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 consiliare del Comune di Pescara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Piazza Italia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it-IT" sz="4200" b="1" cap="small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Schermata 2022-09-08 alle 10.19.18.png" descr="Schermata 2022-09-08 alle 10.19.18.png">
            <a:extLst>
              <a:ext uri="{FF2B5EF4-FFF2-40B4-BE49-F238E27FC236}">
                <a16:creationId xmlns:a16="http://schemas.microsoft.com/office/drawing/2014/main" id="{D60F44FB-1ED2-6412-2C01-B59681097A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1417" y="5891632"/>
            <a:ext cx="3600000" cy="253745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C435E769-73E7-637D-5A70-8FC0018FD5B6}"/>
              </a:ext>
            </a:extLst>
          </p:cNvPr>
          <p:cNvSpPr/>
          <p:nvPr/>
        </p:nvSpPr>
        <p:spPr>
          <a:xfrm>
            <a:off x="2153744" y="712623"/>
            <a:ext cx="83124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PROGRAMMAZIONE </a:t>
            </a:r>
            <a:r>
              <a:rPr lang="it-IT" sz="36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FESR</a:t>
            </a:r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3600" b="1" cap="none" spc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FSE+ </a:t>
            </a:r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2021-2027</a:t>
            </a:r>
          </a:p>
        </p:txBody>
      </p:sp>
    </p:spTree>
    <p:extLst>
      <p:ext uri="{BB962C8B-B14F-4D97-AF65-F5344CB8AC3E}">
        <p14:creationId xmlns:p14="http://schemas.microsoft.com/office/powerpoint/2010/main" val="2916814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30F014-004E-6780-D1DA-599F9E72A8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ottotitolo 2">
            <a:extLst>
              <a:ext uri="{FF2B5EF4-FFF2-40B4-BE49-F238E27FC236}">
                <a16:creationId xmlns:a16="http://schemas.microsoft.com/office/drawing/2014/main" id="{2FD69362-181A-B2CB-B71E-1B2C15D77DEA}"/>
              </a:ext>
            </a:extLst>
          </p:cNvPr>
          <p:cNvSpPr txBox="1">
            <a:spLocks/>
          </p:cNvSpPr>
          <p:nvPr/>
        </p:nvSpPr>
        <p:spPr>
          <a:xfrm>
            <a:off x="451262" y="3179015"/>
            <a:ext cx="10800000" cy="1155338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r>
              <a:rPr lang="it-IT" sz="2600" b="1" dirty="0">
                <a:solidFill>
                  <a:srgbClr val="002060"/>
                </a:solidFill>
              </a:rPr>
              <a:t>Punto 9 </a:t>
            </a:r>
            <a:r>
              <a:rPr lang="it-IT" sz="2600" b="1" dirty="0" err="1">
                <a:solidFill>
                  <a:srgbClr val="002060"/>
                </a:solidFill>
              </a:rPr>
              <a:t>OdG</a:t>
            </a:r>
            <a:endParaRPr lang="it-IT" sz="2600" b="1" dirty="0">
              <a:solidFill>
                <a:srgbClr val="002060"/>
              </a:solidFill>
            </a:endParaRPr>
          </a:p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endParaRPr lang="it-IT" sz="2400" b="1" dirty="0">
              <a:solidFill>
                <a:srgbClr val="002060"/>
              </a:solidFill>
            </a:endParaRPr>
          </a:p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r>
              <a:rPr lang="it-IT" sz="2200" b="1" dirty="0">
                <a:solidFill>
                  <a:srgbClr val="002060"/>
                </a:solidFill>
              </a:rPr>
              <a:t>Valutazione: avanzamento delle attività (Reg. RD C40.1.e)</a:t>
            </a:r>
            <a:endParaRPr lang="it-IT" sz="2200" b="1" i="1" dirty="0">
              <a:solidFill>
                <a:srgbClr val="002060"/>
              </a:solidFill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668862B1-F128-4AC3-1B54-D5B1EE7840B4}"/>
              </a:ext>
            </a:extLst>
          </p:cNvPr>
          <p:cNvSpPr txBox="1"/>
          <p:nvPr/>
        </p:nvSpPr>
        <p:spPr>
          <a:xfrm>
            <a:off x="3965697" y="2185098"/>
            <a:ext cx="4660887" cy="33855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Montserrat SemiBold" panose="00000700000000000000" pitchFamily="2" charset="0"/>
                <a:sym typeface="Helvetica"/>
              </a:rPr>
              <a:t>Comitato di sorveglianza Unico – </a:t>
            </a:r>
            <a:r>
              <a:rPr lang="it-IT" sz="1600" dirty="0">
                <a:solidFill>
                  <a:schemeClr val="accent6">
                    <a:lumMod val="50000"/>
                  </a:schemeClr>
                </a:solidFill>
                <a:latin typeface="Montserrat SemiBold" panose="00000700000000000000" pitchFamily="2" charset="0"/>
              </a:rPr>
              <a:t>02.12.2025</a:t>
            </a:r>
            <a:endParaRPr kumimoji="0" lang="it-IT" sz="1600" b="0" i="0" u="none" strike="noStrike" cap="none" spc="0" normalizeH="0" baseline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FillTx/>
              <a:latin typeface="Montserrat SemiBold" panose="00000700000000000000" pitchFamily="2" charset="0"/>
              <a:sym typeface="Helvetica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29D36FC6-7373-3B7D-1F9F-041B7C4E7AF2}"/>
              </a:ext>
            </a:extLst>
          </p:cNvPr>
          <p:cNvSpPr/>
          <p:nvPr/>
        </p:nvSpPr>
        <p:spPr>
          <a:xfrm>
            <a:off x="2153744" y="712623"/>
            <a:ext cx="83124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PROGRAMMAZIONE </a:t>
            </a:r>
            <a:r>
              <a:rPr lang="it-IT" sz="36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FESR</a:t>
            </a:r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3600" b="1" cap="none" spc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FSE+ </a:t>
            </a:r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2021-2027</a:t>
            </a:r>
          </a:p>
        </p:txBody>
      </p:sp>
    </p:spTree>
    <p:extLst>
      <p:ext uri="{BB962C8B-B14F-4D97-AF65-F5344CB8AC3E}">
        <p14:creationId xmlns:p14="http://schemas.microsoft.com/office/powerpoint/2010/main" val="2995946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C921B0-1D07-36E0-0869-9A2E137BF4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ottotitolo 2">
            <a:extLst>
              <a:ext uri="{FF2B5EF4-FFF2-40B4-BE49-F238E27FC236}">
                <a16:creationId xmlns:a16="http://schemas.microsoft.com/office/drawing/2014/main" id="{BACAFDBE-7741-D9E2-32F6-BE4A500E6640}"/>
              </a:ext>
            </a:extLst>
          </p:cNvPr>
          <p:cNvSpPr txBox="1">
            <a:spLocks/>
          </p:cNvSpPr>
          <p:nvPr/>
        </p:nvSpPr>
        <p:spPr>
          <a:xfrm>
            <a:off x="522382" y="1604214"/>
            <a:ext cx="10800000" cy="434954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0238" marR="71120" indent="0" algn="just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r>
              <a:rPr lang="it-IT" sz="2000" dirty="0">
                <a:solidFill>
                  <a:srgbClr val="002060"/>
                </a:solidFill>
              </a:rPr>
              <a:t>L’</a:t>
            </a:r>
            <a:r>
              <a:rPr lang="it-IT" sz="2000" dirty="0" err="1">
                <a:solidFill>
                  <a:srgbClr val="002060"/>
                </a:solidFill>
              </a:rPr>
              <a:t>AdG</a:t>
            </a:r>
            <a:r>
              <a:rPr lang="it-IT" sz="2000" dirty="0">
                <a:solidFill>
                  <a:srgbClr val="002060"/>
                </a:solidFill>
              </a:rPr>
              <a:t> ha redatto, ai sensi dell'articolo 44, comma 5, del Reg. (UE) 2021/1060, la proposta di </a:t>
            </a:r>
            <a:r>
              <a:rPr lang="it-IT" sz="2000" b="1" dirty="0">
                <a:solidFill>
                  <a:srgbClr val="002060"/>
                </a:solidFill>
              </a:rPr>
              <a:t>Piano Unitario di Valutazione (PUV) </a:t>
            </a:r>
            <a:r>
              <a:rPr lang="it-IT" sz="2000" dirty="0">
                <a:solidFill>
                  <a:srgbClr val="002060"/>
                </a:solidFill>
              </a:rPr>
              <a:t>dei PR FESR e FSE+, quale documento di base per la redazione degli atti volti all’indizione della procedura ad evidenza pubblica di rilievo europeo per l’affidamento del servizio di Valutazione dei Programmi.</a:t>
            </a:r>
          </a:p>
          <a:p>
            <a:pPr marL="1603375" marR="71120" indent="-973138" algn="just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r>
              <a:rPr lang="it-IT" sz="2000" dirty="0">
                <a:solidFill>
                  <a:srgbClr val="002060"/>
                </a:solidFill>
              </a:rPr>
              <a:t>In linea con quanto previsto dal suddetto Regolamento, il PUV descrive:</a:t>
            </a:r>
          </a:p>
          <a:p>
            <a:pPr marL="1603375" marR="71120" indent="-527050" algn="just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tabLst>
                <a:tab pos="343535" algn="l"/>
              </a:tabLst>
            </a:pPr>
            <a:r>
              <a:rPr lang="it-IT" sz="2000" dirty="0">
                <a:solidFill>
                  <a:srgbClr val="002060"/>
                </a:solidFill>
              </a:rPr>
              <a:t>il sistema di governance della valutazione (i soggetti responsabili della Valutazione; </a:t>
            </a:r>
          </a:p>
          <a:p>
            <a:pPr marL="1603375" marR="71120" indent="-527050" algn="just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tabLst>
                <a:tab pos="343535" algn="l"/>
              </a:tabLst>
            </a:pPr>
            <a:r>
              <a:rPr lang="it-IT" sz="2000" dirty="0">
                <a:solidFill>
                  <a:srgbClr val="002060"/>
                </a:solidFill>
              </a:rPr>
              <a:t>il sistema di gestione e monitoraggio per le attività di valutazione e principali fonti informative; </a:t>
            </a:r>
          </a:p>
          <a:p>
            <a:pPr marL="1603375" marR="71120" indent="-527050" algn="just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tabLst>
                <a:tab pos="343535" algn="l"/>
              </a:tabLst>
            </a:pPr>
            <a:r>
              <a:rPr lang="it-IT" sz="2000" dirty="0">
                <a:solidFill>
                  <a:srgbClr val="002060"/>
                </a:solidFill>
              </a:rPr>
              <a:t>le modalità di coinvolgimento del partenariato; </a:t>
            </a:r>
          </a:p>
          <a:p>
            <a:pPr marL="1603375" marR="71120" indent="-527050" algn="just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tabLst>
                <a:tab pos="343535" algn="l"/>
              </a:tabLst>
            </a:pPr>
            <a:r>
              <a:rPr lang="it-IT" sz="2000" dirty="0">
                <a:solidFill>
                  <a:srgbClr val="002060"/>
                </a:solidFill>
              </a:rPr>
              <a:t>la comunicazione e disseminazione dei risultati </a:t>
            </a:r>
          </a:p>
          <a:p>
            <a:pPr marL="1603375" marR="71120" indent="-527050" algn="just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tabLst>
                <a:tab pos="343535" algn="l"/>
              </a:tabLst>
            </a:pPr>
            <a:r>
              <a:rPr lang="it-IT" sz="2000" dirty="0">
                <a:solidFill>
                  <a:srgbClr val="002060"/>
                </a:solidFill>
              </a:rPr>
              <a:t>le valutazioni previste (le valutazioni obbligatorie; le valutazioni integrative; il calendario delle valutazioni). 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37F47175-D0AB-4AEC-B8DC-F58A9577070D}"/>
              </a:ext>
            </a:extLst>
          </p:cNvPr>
          <p:cNvSpPr/>
          <p:nvPr/>
        </p:nvSpPr>
        <p:spPr>
          <a:xfrm>
            <a:off x="2153744" y="712623"/>
            <a:ext cx="83124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PROGRAMMAZIONE </a:t>
            </a:r>
            <a:r>
              <a:rPr lang="it-IT" sz="36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FESR</a:t>
            </a:r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3600" b="1" cap="none" spc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FSE+ </a:t>
            </a:r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2021-2027</a:t>
            </a:r>
          </a:p>
        </p:txBody>
      </p:sp>
    </p:spTree>
    <p:extLst>
      <p:ext uri="{BB962C8B-B14F-4D97-AF65-F5344CB8AC3E}">
        <p14:creationId xmlns:p14="http://schemas.microsoft.com/office/powerpoint/2010/main" val="1748566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60645A-21D3-F4D7-EAC7-BBCC69C19C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ottotitolo 2">
            <a:extLst>
              <a:ext uri="{FF2B5EF4-FFF2-40B4-BE49-F238E27FC236}">
                <a16:creationId xmlns:a16="http://schemas.microsoft.com/office/drawing/2014/main" id="{65B19846-C9F0-CD78-1778-15A6A7FBF56C}"/>
              </a:ext>
            </a:extLst>
          </p:cNvPr>
          <p:cNvSpPr txBox="1">
            <a:spLocks/>
          </p:cNvSpPr>
          <p:nvPr/>
        </p:nvSpPr>
        <p:spPr>
          <a:xfrm>
            <a:off x="522382" y="1604214"/>
            <a:ext cx="10800000" cy="434954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0238" marR="71120" indent="0" algn="just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r>
              <a:rPr lang="it-IT" sz="2000" b="1" dirty="0">
                <a:solidFill>
                  <a:srgbClr val="002060"/>
                </a:solidFill>
              </a:rPr>
              <a:t>Scopo del PUV</a:t>
            </a:r>
            <a:r>
              <a:rPr lang="it-IT" sz="2000" dirty="0">
                <a:solidFill>
                  <a:srgbClr val="002060"/>
                </a:solidFill>
              </a:rPr>
              <a:t>: rafforzare l’impegno dell’azione pubblica nel raggiungimento degli obiettivi prefissati, aumentando la consapevolezza degli attuatori e restituendo informazioni ai destinatari circa l’azione pubblica. </a:t>
            </a:r>
          </a:p>
          <a:p>
            <a:pPr marL="630238" marR="71120" indent="0" algn="just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r>
              <a:rPr lang="it-IT" sz="2000" dirty="0">
                <a:solidFill>
                  <a:srgbClr val="002060"/>
                </a:solidFill>
              </a:rPr>
              <a:t>La proposta di PUV è stata anticipata in bozza: </a:t>
            </a:r>
          </a:p>
          <a:p>
            <a:pPr marL="973138" marR="71120" indent="-342900" algn="just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tabLst>
                <a:tab pos="343535" algn="l"/>
              </a:tabLst>
            </a:pPr>
            <a:r>
              <a:rPr lang="it-IT" sz="2000" dirty="0">
                <a:solidFill>
                  <a:srgbClr val="002060"/>
                </a:solidFill>
              </a:rPr>
              <a:t>alla </a:t>
            </a:r>
            <a:r>
              <a:rPr lang="it-IT" sz="2000" b="1" dirty="0">
                <a:solidFill>
                  <a:srgbClr val="002060"/>
                </a:solidFill>
              </a:rPr>
              <a:t>Commissione europea</a:t>
            </a:r>
            <a:r>
              <a:rPr lang="it-IT" sz="2000" dirty="0">
                <a:solidFill>
                  <a:srgbClr val="002060"/>
                </a:solidFill>
              </a:rPr>
              <a:t>, avendone recepito tutti i suggerimenti e le indicazioni; </a:t>
            </a:r>
          </a:p>
          <a:p>
            <a:pPr marL="973138" marR="71120" indent="-342900" algn="just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tabLst>
                <a:tab pos="343535" algn="l"/>
              </a:tabLst>
            </a:pPr>
            <a:r>
              <a:rPr lang="it-IT" sz="2000" dirty="0">
                <a:solidFill>
                  <a:srgbClr val="002060"/>
                </a:solidFill>
              </a:rPr>
              <a:t>al </a:t>
            </a:r>
            <a:r>
              <a:rPr lang="it-IT" sz="2000" b="1" dirty="0">
                <a:solidFill>
                  <a:srgbClr val="002060"/>
                </a:solidFill>
              </a:rPr>
              <a:t>Partenariato</a:t>
            </a:r>
            <a:r>
              <a:rPr lang="it-IT" sz="2000" dirty="0">
                <a:solidFill>
                  <a:srgbClr val="002060"/>
                </a:solidFill>
              </a:rPr>
              <a:t>, per acquisire eventuali ulteriori indicazioni (riunione da remoto in data 15.11.2023); </a:t>
            </a:r>
          </a:p>
          <a:p>
            <a:pPr marL="973138" marR="71120" indent="-342900" algn="just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tabLst>
                <a:tab pos="343535" algn="l"/>
              </a:tabLst>
            </a:pPr>
            <a:r>
              <a:rPr lang="it-IT" sz="2000" dirty="0">
                <a:solidFill>
                  <a:srgbClr val="002060"/>
                </a:solidFill>
              </a:rPr>
              <a:t>al </a:t>
            </a:r>
            <a:r>
              <a:rPr lang="it-IT" sz="2000" b="1" dirty="0">
                <a:solidFill>
                  <a:srgbClr val="002060"/>
                </a:solidFill>
              </a:rPr>
              <a:t>Comitato di Sorveglianza </a:t>
            </a:r>
            <a:r>
              <a:rPr lang="it-IT" sz="2000" dirty="0">
                <a:solidFill>
                  <a:srgbClr val="002060"/>
                </a:solidFill>
              </a:rPr>
              <a:t>convocato per il giorno 30 novembre 2023 per la relativa approvazione. </a:t>
            </a:r>
          </a:p>
          <a:p>
            <a:pPr marL="630238" marR="71120" indent="0" algn="just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r>
              <a:rPr lang="it-IT" sz="2000" dirty="0">
                <a:solidFill>
                  <a:srgbClr val="002060"/>
                </a:solidFill>
              </a:rPr>
              <a:t>Il PUV approvato è pubblicato sul portale web regionale, nella sezione Abruzzo Coesione.</a:t>
            </a:r>
          </a:p>
          <a:p>
            <a:pPr marL="630238" marR="71120" indent="0" algn="just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r>
              <a:rPr lang="it-IT" sz="2000" b="1" dirty="0">
                <a:solidFill>
                  <a:srgbClr val="002060"/>
                </a:solidFill>
              </a:rPr>
              <a:t>È  in corso la redazione del Capitolato tecnico e del disciplinare per l’appalto del servizio di Valutazione Indipendente e Unitaria dei PR Abruzzo FESR e FSE+ 21-27.</a:t>
            </a:r>
          </a:p>
          <a:p>
            <a:pPr marL="630238" marR="71120" indent="0" algn="just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endParaRPr lang="it-IT" sz="2000" dirty="0">
              <a:solidFill>
                <a:srgbClr val="002060"/>
              </a:solidFill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82F590D8-A451-1D74-EEAF-F0FD011E0B60}"/>
              </a:ext>
            </a:extLst>
          </p:cNvPr>
          <p:cNvSpPr/>
          <p:nvPr/>
        </p:nvSpPr>
        <p:spPr>
          <a:xfrm>
            <a:off x="2153744" y="712623"/>
            <a:ext cx="83124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PROGRAMMAZIONE </a:t>
            </a:r>
            <a:r>
              <a:rPr lang="it-IT" sz="36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FESR</a:t>
            </a:r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3600" b="1" cap="none" spc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FSE+ </a:t>
            </a:r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2021-2027</a:t>
            </a:r>
          </a:p>
        </p:txBody>
      </p:sp>
    </p:spTree>
    <p:extLst>
      <p:ext uri="{BB962C8B-B14F-4D97-AF65-F5344CB8AC3E}">
        <p14:creationId xmlns:p14="http://schemas.microsoft.com/office/powerpoint/2010/main" val="1498806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42A02A22-FB46-2F83-3164-CE81DECF75C7}"/>
              </a:ext>
            </a:extLst>
          </p:cNvPr>
          <p:cNvSpPr txBox="1"/>
          <p:nvPr/>
        </p:nvSpPr>
        <p:spPr>
          <a:xfrm>
            <a:off x="3046071" y="2905780"/>
            <a:ext cx="60998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Grazie per l’attenzione!</a:t>
            </a:r>
          </a:p>
        </p:txBody>
      </p:sp>
    </p:spTree>
    <p:extLst>
      <p:ext uri="{BB962C8B-B14F-4D97-AF65-F5344CB8AC3E}">
        <p14:creationId xmlns:p14="http://schemas.microsoft.com/office/powerpoint/2010/main" val="13015687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3239</TotalTime>
  <Words>326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Montserrat SemiBold</vt:lpstr>
      <vt:lpstr>Tema di Office</vt:lpstr>
      <vt:lpstr>Personalizza struttura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Marcello Bonitatibus</dc:creator>
  <cp:lastModifiedBy>rita morgante</cp:lastModifiedBy>
  <cp:revision>138</cp:revision>
  <dcterms:created xsi:type="dcterms:W3CDTF">2023-03-01T09:45:12Z</dcterms:created>
  <dcterms:modified xsi:type="dcterms:W3CDTF">2025-11-28T16:06:15Z</dcterms:modified>
</cp:coreProperties>
</file>